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72" r:id="rId3"/>
    <p:sldId id="266" r:id="rId4"/>
    <p:sldId id="263" r:id="rId5"/>
    <p:sldId id="264" r:id="rId6"/>
    <p:sldId id="268" r:id="rId7"/>
    <p:sldId id="270" r:id="rId8"/>
    <p:sldId id="267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ECF"/>
    <a:srgbClr val="A2C45B"/>
    <a:srgbClr val="F1C947"/>
    <a:srgbClr val="FB8F8F"/>
    <a:srgbClr val="43C5F2"/>
    <a:srgbClr val="F6A257"/>
    <a:srgbClr val="9BFE96"/>
    <a:srgbClr val="D1FE96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09" autoAdjust="0"/>
  </p:normalViewPr>
  <p:slideViewPr>
    <p:cSldViewPr snapToGrid="0">
      <p:cViewPr varScale="1">
        <p:scale>
          <a:sx n="81" d="100"/>
          <a:sy n="81" d="100"/>
        </p:scale>
        <p:origin x="1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397C1-643A-4527-9CB8-9E80A04929C8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00508-2174-4DB7-9516-59366F5E2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40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Tuesday:</a:t>
            </a:r>
            <a:r>
              <a:rPr lang="en-GB" baseline="0" dirty="0" smtClean="0"/>
              <a:t>  	The direction of the Telecom network, and the implications and needs for time and synchronisation.</a:t>
            </a:r>
          </a:p>
          <a:p>
            <a:r>
              <a:rPr lang="en-GB" baseline="0" dirty="0" smtClean="0"/>
              <a:t>	After lunch, we have 6 papers from across a number of industry sectors discussing the need for time and sync in their applications.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Wednesday: 	Monster session of 16 papers discussing the practical implementation of Time &amp; Sync.  The theory is important but also hearing about how the theory has been put into practice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Thursday:	Start with a short session with 3 papers on the need for security on this aspect of the critical infrastructure, and the challenges in implementing a robust system.</a:t>
            </a:r>
          </a:p>
          <a:p>
            <a:r>
              <a:rPr lang="en-GB" baseline="0" dirty="0" smtClean="0"/>
              <a:t>	Finally on Thursday we will have a session on GNSS and Time References. This session will discuss distributing time using GNSS systems as well as include papers on high precision </a:t>
            </a:r>
            <a:r>
              <a:rPr lang="en-GB" baseline="0" dirty="0" err="1" smtClean="0"/>
              <a:t>osciallators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00508-2174-4DB7-9516-59366F5E2F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1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4943476"/>
          </a:xfrm>
          <a:prstGeom prst="rect">
            <a:avLst/>
          </a:prstGeom>
          <a:gradFill flip="none" rotWithShape="1">
            <a:gsLst>
              <a:gs pos="0">
                <a:srgbClr val="540C04"/>
              </a:gs>
              <a:gs pos="53000">
                <a:srgbClr val="EE3524">
                  <a:shade val="67500"/>
                  <a:satMod val="115000"/>
                </a:srgbClr>
              </a:gs>
              <a:gs pos="100000">
                <a:srgbClr val="EE352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654420"/>
            <a:ext cx="9454342" cy="738664"/>
          </a:xfrm>
        </p:spPr>
        <p:txBody>
          <a:bodyPr lIns="0" tIns="0" rIns="0" bIns="0" anchor="ctr">
            <a:spAutoFit/>
          </a:bodyPr>
          <a:lstStyle>
            <a:lvl1pPr algn="l">
              <a:lnSpc>
                <a:spcPct val="100000"/>
              </a:lnSpc>
              <a:defRPr sz="4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pic>
        <p:nvPicPr>
          <p:cNvPr id="9" name="Picture 8" descr="Calnex_White_rgb_tran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2851" y="471689"/>
            <a:ext cx="2462809" cy="10130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5479771"/>
            <a:ext cx="9144000" cy="492443"/>
          </a:xfrm>
        </p:spPr>
        <p:txBody>
          <a:bodyPr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B18C1DBA-F76E-4AD2-8DA5-19D3E7762AED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2460" y="6356350"/>
            <a:ext cx="2743200" cy="365125"/>
          </a:xfrm>
        </p:spPr>
        <p:txBody>
          <a:bodyPr/>
          <a:lstStyle/>
          <a:p>
            <a:fld id="{8FEEA40B-076F-44A8-A286-A3291E34A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0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4943476"/>
          </a:xfrm>
          <a:prstGeom prst="rect">
            <a:avLst/>
          </a:prstGeom>
          <a:gradFill flip="none" rotWithShape="1">
            <a:gsLst>
              <a:gs pos="0">
                <a:srgbClr val="540C04"/>
              </a:gs>
              <a:gs pos="53000">
                <a:srgbClr val="EE3524">
                  <a:shade val="67500"/>
                  <a:satMod val="115000"/>
                </a:srgbClr>
              </a:gs>
              <a:gs pos="100000">
                <a:srgbClr val="EE352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4061" y="5137316"/>
            <a:ext cx="5104800" cy="1440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800" b="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Presenter,</a:t>
            </a:r>
          </a:p>
          <a:p>
            <a:r>
              <a:rPr lang="en-US" dirty="0" smtClean="0"/>
              <a:t>Title,</a:t>
            </a:r>
          </a:p>
          <a:p>
            <a:r>
              <a:rPr lang="en-US" dirty="0" smtClean="0"/>
              <a:t>email@calnexsol.com</a:t>
            </a:r>
            <a:endParaRPr lang="en-GB" dirty="0"/>
          </a:p>
        </p:txBody>
      </p:sp>
      <p:pic>
        <p:nvPicPr>
          <p:cNvPr id="9" name="Picture 8" descr="Calnex_White_rgb_tran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2851" y="471689"/>
            <a:ext cx="2462809" cy="101309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844061" y="3654866"/>
            <a:ext cx="5105400" cy="1143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spcAft>
                <a:spcPts val="0"/>
              </a:spcAft>
              <a:defRPr sz="3600" b="1" i="0" cap="all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b="0" cap="none" dirty="0">
                <a:latin typeface="+mn-lt"/>
                <a:ea typeface="+mj-ea"/>
              </a:rPr>
              <a:t>c</a:t>
            </a:r>
            <a:r>
              <a:rPr lang="en-US" b="0" cap="none" dirty="0" smtClean="0">
                <a:latin typeface="+mn-lt"/>
                <a:ea typeface="+mj-ea"/>
              </a:rPr>
              <a:t>alnexsol.com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44064" y="2657325"/>
            <a:ext cx="9231921" cy="5178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800" b="1" dirty="0" smtClean="0"/>
              <a:t>Insight and Innovation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34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7907"/>
            <a:ext cx="8898556" cy="553998"/>
          </a:xfrm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dirty="0">
                <a:solidFill>
                  <a:srgbClr val="EE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00199"/>
            <a:ext cx="11277604" cy="4617719"/>
          </a:xfrm>
        </p:spPr>
        <p:txBody>
          <a:bodyPr lIns="0" tIns="0" rIns="0" bIns="0"/>
          <a:lstStyle>
            <a:lvl1pPr marL="342000" indent="-342000">
              <a:spcBef>
                <a:spcPts val="1000"/>
              </a:spcBef>
              <a:defRPr sz="2400"/>
            </a:lvl1pPr>
            <a:lvl2pPr marL="799200" indent="-342000">
              <a:spcBef>
                <a:spcPts val="500"/>
              </a:spcBef>
              <a:defRPr sz="2000"/>
            </a:lvl2pPr>
            <a:lvl3pPr marL="1256400" indent="-342000">
              <a:spcBef>
                <a:spcPts val="500"/>
              </a:spcBef>
              <a:defRPr sz="1800"/>
            </a:lvl3pPr>
            <a:lvl4pPr marL="1713600" indent="-342000">
              <a:spcBef>
                <a:spcPts val="500"/>
              </a:spcBef>
              <a:defRPr sz="1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8" y="6356350"/>
            <a:ext cx="2743200" cy="365125"/>
          </a:xfrm>
        </p:spPr>
        <p:txBody>
          <a:bodyPr/>
          <a:lstStyle/>
          <a:p>
            <a:fld id="{B18C1DBA-F76E-4AD2-8DA5-19D3E7762AED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1602" y="6356350"/>
            <a:ext cx="2743200" cy="365125"/>
          </a:xfrm>
        </p:spPr>
        <p:txBody>
          <a:bodyPr/>
          <a:lstStyle/>
          <a:p>
            <a:fld id="{8FEEA40B-076F-44A8-A286-A3291E34A72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-2012" y="-7393"/>
            <a:ext cx="12194011" cy="327829"/>
          </a:xfrm>
          <a:prstGeom prst="rect">
            <a:avLst/>
          </a:prstGeom>
          <a:gradFill>
            <a:gsLst>
              <a:gs pos="0">
                <a:srgbClr val="C52A1D"/>
              </a:gs>
              <a:gs pos="50000">
                <a:srgbClr val="EE3524">
                  <a:shade val="67500"/>
                  <a:satMod val="115000"/>
                </a:srgbClr>
              </a:gs>
              <a:gs pos="100000">
                <a:srgbClr val="EE3524">
                  <a:shade val="100000"/>
                  <a:satMod val="115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81" y="692365"/>
            <a:ext cx="1345221" cy="5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5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7907"/>
            <a:ext cx="8898556" cy="553998"/>
          </a:xfrm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dirty="0">
                <a:solidFill>
                  <a:srgbClr val="EE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00199"/>
            <a:ext cx="5410202" cy="4617719"/>
          </a:xfrm>
        </p:spPr>
        <p:txBody>
          <a:bodyPr lIns="0" tIns="0" rIns="0" bIns="0"/>
          <a:lstStyle>
            <a:lvl1pPr marL="342000" indent="-342000">
              <a:spcBef>
                <a:spcPts val="1000"/>
              </a:spcBef>
              <a:defRPr sz="2400"/>
            </a:lvl1pPr>
            <a:lvl2pPr marL="799200" indent="-342000">
              <a:spcBef>
                <a:spcPts val="500"/>
              </a:spcBef>
              <a:defRPr sz="2000"/>
            </a:lvl2pPr>
            <a:lvl3pPr marL="1256400" indent="-342000">
              <a:spcBef>
                <a:spcPts val="500"/>
              </a:spcBef>
              <a:defRPr sz="1800"/>
            </a:lvl3pPr>
            <a:lvl4pPr marL="1713600" indent="-342000">
              <a:spcBef>
                <a:spcPts val="500"/>
              </a:spcBef>
              <a:defRPr sz="1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8" y="6356350"/>
            <a:ext cx="2743200" cy="365125"/>
          </a:xfrm>
        </p:spPr>
        <p:txBody>
          <a:bodyPr/>
          <a:lstStyle/>
          <a:p>
            <a:fld id="{B18C1DBA-F76E-4AD2-8DA5-19D3E7762AED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1602" y="6356350"/>
            <a:ext cx="2743200" cy="365125"/>
          </a:xfrm>
        </p:spPr>
        <p:txBody>
          <a:bodyPr/>
          <a:lstStyle/>
          <a:p>
            <a:fld id="{8FEEA40B-076F-44A8-A286-A3291E34A72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-2012" y="-7393"/>
            <a:ext cx="12194011" cy="327829"/>
          </a:xfrm>
          <a:prstGeom prst="rect">
            <a:avLst/>
          </a:prstGeom>
          <a:gradFill>
            <a:gsLst>
              <a:gs pos="0">
                <a:srgbClr val="C52A1D"/>
              </a:gs>
              <a:gs pos="50000">
                <a:srgbClr val="EE3524">
                  <a:shade val="67500"/>
                  <a:satMod val="115000"/>
                </a:srgbClr>
              </a:gs>
              <a:gs pos="100000">
                <a:srgbClr val="EE3524">
                  <a:shade val="100000"/>
                  <a:satMod val="115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81" y="692365"/>
            <a:ext cx="1345221" cy="5526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24598" y="1600199"/>
            <a:ext cx="5410204" cy="4617719"/>
          </a:xfrm>
        </p:spPr>
        <p:txBody>
          <a:bodyPr lIns="0" tIns="0" rIns="0" bIns="0"/>
          <a:lstStyle>
            <a:lvl1pPr marL="342000" indent="-342000">
              <a:spcBef>
                <a:spcPts val="1000"/>
              </a:spcBef>
              <a:defRPr sz="2400"/>
            </a:lvl1pPr>
            <a:lvl2pPr marL="799200" indent="-342000">
              <a:spcBef>
                <a:spcPts val="500"/>
              </a:spcBef>
              <a:defRPr sz="2000"/>
            </a:lvl2pPr>
            <a:lvl3pPr marL="1256400" indent="-342000">
              <a:spcBef>
                <a:spcPts val="500"/>
              </a:spcBef>
              <a:defRPr sz="1800"/>
            </a:lvl3pPr>
            <a:lvl4pPr marL="1713600" indent="-342000">
              <a:spcBef>
                <a:spcPts val="500"/>
              </a:spcBef>
              <a:defRPr sz="1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0790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7907"/>
            <a:ext cx="8898556" cy="553998"/>
          </a:xfrm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dirty="0">
                <a:solidFill>
                  <a:srgbClr val="EE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8" y="6356350"/>
            <a:ext cx="2743200" cy="365125"/>
          </a:xfrm>
        </p:spPr>
        <p:txBody>
          <a:bodyPr/>
          <a:lstStyle/>
          <a:p>
            <a:fld id="{B18C1DBA-F76E-4AD2-8DA5-19D3E7762AED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1602" y="6356350"/>
            <a:ext cx="2743200" cy="365125"/>
          </a:xfrm>
        </p:spPr>
        <p:txBody>
          <a:bodyPr/>
          <a:lstStyle/>
          <a:p>
            <a:fld id="{8FEEA40B-076F-44A8-A286-A3291E34A72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-2012" y="-7393"/>
            <a:ext cx="12194011" cy="327829"/>
          </a:xfrm>
          <a:prstGeom prst="rect">
            <a:avLst/>
          </a:prstGeom>
          <a:gradFill>
            <a:gsLst>
              <a:gs pos="0">
                <a:srgbClr val="C52A1D"/>
              </a:gs>
              <a:gs pos="50000">
                <a:srgbClr val="EE3524">
                  <a:shade val="67500"/>
                  <a:satMod val="115000"/>
                </a:srgbClr>
              </a:gs>
              <a:gs pos="100000">
                <a:srgbClr val="EE3524">
                  <a:shade val="100000"/>
                  <a:satMod val="115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81" y="692365"/>
            <a:ext cx="1345221" cy="5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43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31536B91-4017-FF45-976B-B7CC0B4EDB15}"/>
              </a:ext>
            </a:extLst>
          </p:cNvPr>
          <p:cNvSpPr/>
          <p:nvPr userDrawn="1"/>
        </p:nvSpPr>
        <p:spPr>
          <a:xfrm>
            <a:off x="235527" y="147792"/>
            <a:ext cx="11720946" cy="6388925"/>
          </a:xfrm>
          <a:prstGeom prst="rect">
            <a:avLst/>
          </a:prstGeom>
          <a:noFill/>
          <a:ln w="57150">
            <a:solidFill>
              <a:srgbClr val="42B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264657F8-CB3E-4340-A48D-2F1618BC5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2804" y="6252495"/>
            <a:ext cx="2267032" cy="4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6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C1DBA-F76E-4AD2-8DA5-19D3E7762AED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EA40B-076F-44A8-A286-A3291E34A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5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1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9" y="644799"/>
            <a:ext cx="4732430" cy="2034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33" y="2966887"/>
            <a:ext cx="3170195" cy="952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667" y="609631"/>
            <a:ext cx="6027942" cy="4778154"/>
          </a:xfrm>
          <a:prstGeom prst="rect">
            <a:avLst/>
          </a:prstGeom>
        </p:spPr>
      </p:pic>
      <p:sp>
        <p:nvSpPr>
          <p:cNvPr id="11" name="Subtitle 3"/>
          <p:cNvSpPr txBox="1">
            <a:spLocks/>
          </p:cNvSpPr>
          <p:nvPr/>
        </p:nvSpPr>
        <p:spPr>
          <a:xfrm>
            <a:off x="861234" y="4979054"/>
            <a:ext cx="3666393" cy="7271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Tommy Cook, Chairman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510221" y="4341985"/>
            <a:ext cx="2190869" cy="1988559"/>
            <a:chOff x="9499855" y="4204636"/>
            <a:chExt cx="2190869" cy="1988559"/>
          </a:xfrm>
        </p:grpSpPr>
        <p:sp>
          <p:nvSpPr>
            <p:cNvPr id="29" name="Oval 28"/>
            <p:cNvSpPr/>
            <p:nvPr/>
          </p:nvSpPr>
          <p:spPr>
            <a:xfrm>
              <a:off x="9639738" y="4204636"/>
              <a:ext cx="1988559" cy="1988559"/>
            </a:xfrm>
            <a:prstGeom prst="ellipse">
              <a:avLst/>
            </a:prstGeom>
            <a:solidFill>
              <a:srgbClr val="FB8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499855" y="4490905"/>
              <a:ext cx="2190869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/>
                <a:t>Event </a:t>
              </a:r>
              <a:endParaRPr lang="en-GB" sz="1600" b="1" dirty="0" smtClean="0"/>
            </a:p>
            <a:p>
              <a:pPr algn="ctr"/>
              <a:r>
                <a:rPr lang="en-GB" sz="1600" b="1" dirty="0" smtClean="0"/>
                <a:t>Management</a:t>
              </a:r>
              <a:endParaRPr lang="en-GB" sz="1600" b="1" dirty="0"/>
            </a:p>
            <a:p>
              <a:pPr algn="ctr"/>
              <a:r>
                <a:rPr lang="en-GB" sz="1600" dirty="0"/>
                <a:t>EIE: Andy </a:t>
              </a:r>
              <a:r>
                <a:rPr lang="en-GB" sz="1600" dirty="0" smtClean="0"/>
                <a:t>Bateman, Carole </a:t>
              </a:r>
              <a:r>
                <a:rPr lang="en-GB" sz="1600" dirty="0"/>
                <a:t>Mayhew</a:t>
              </a:r>
            </a:p>
            <a:p>
              <a:pPr algn="ctr"/>
              <a:r>
                <a:rPr lang="en-GB" sz="1600" dirty="0"/>
                <a:t>AV: Mike Godden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6699"/>
            <a:ext cx="8898556" cy="553998"/>
          </a:xfrm>
        </p:spPr>
        <p:txBody>
          <a:bodyPr/>
          <a:lstStyle/>
          <a:p>
            <a:r>
              <a:rPr lang="en-GB" dirty="0" smtClean="0"/>
              <a:t>ITSF – International Timing &amp; Sync Forum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641930" y="1912035"/>
            <a:ext cx="2748824" cy="2748824"/>
            <a:chOff x="8269025" y="1980728"/>
            <a:chExt cx="2748824" cy="2748824"/>
          </a:xfrm>
        </p:grpSpPr>
        <p:sp>
          <p:nvSpPr>
            <p:cNvPr id="2059" name="Oval 2058"/>
            <p:cNvSpPr/>
            <p:nvPr/>
          </p:nvSpPr>
          <p:spPr>
            <a:xfrm>
              <a:off x="8269025" y="1980728"/>
              <a:ext cx="2748824" cy="2748824"/>
            </a:xfrm>
            <a:prstGeom prst="ellipse">
              <a:avLst/>
            </a:prstGeom>
            <a:solidFill>
              <a:srgbClr val="43C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368870" y="2197772"/>
              <a:ext cx="252681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 smtClean="0"/>
                <a:t>Format </a:t>
              </a:r>
              <a:r>
                <a:rPr lang="en-GB" sz="1600" dirty="0"/>
                <a:t/>
              </a:r>
              <a:br>
                <a:rPr lang="en-GB" sz="1600" dirty="0"/>
              </a:br>
              <a:r>
                <a:rPr lang="en-GB" sz="1600" dirty="0"/>
                <a:t>Papers covering all </a:t>
              </a:r>
              <a:endParaRPr lang="en-GB" sz="1600" dirty="0" smtClean="0"/>
            </a:p>
            <a:p>
              <a:pPr algn="ctr"/>
              <a:r>
                <a:rPr lang="en-GB" sz="1600" dirty="0" smtClean="0"/>
                <a:t>aspects </a:t>
              </a:r>
              <a:r>
                <a:rPr lang="en-GB" sz="1600" dirty="0"/>
                <a:t>of Time </a:t>
              </a:r>
              <a:r>
                <a:rPr lang="en-GB" sz="1600" dirty="0" smtClean="0"/>
                <a:t>and </a:t>
              </a:r>
              <a:r>
                <a:rPr lang="en-GB" sz="1600" dirty="0"/>
                <a:t>Synchronisation from a diverse spectrum of applications selected by SG for technical content aligned to mission statement.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4090" y="1852992"/>
            <a:ext cx="1869545" cy="1869545"/>
            <a:chOff x="5823105" y="1590087"/>
            <a:chExt cx="1869545" cy="1869545"/>
          </a:xfrm>
        </p:grpSpPr>
        <p:sp>
          <p:nvSpPr>
            <p:cNvPr id="32" name="Oval 31"/>
            <p:cNvSpPr/>
            <p:nvPr/>
          </p:nvSpPr>
          <p:spPr>
            <a:xfrm>
              <a:off x="5823105" y="1590087"/>
              <a:ext cx="1869545" cy="1869545"/>
            </a:xfrm>
            <a:prstGeom prst="ellipse">
              <a:avLst/>
            </a:prstGeom>
            <a:solidFill>
              <a:srgbClr val="35C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16704" y="1788976"/>
              <a:ext cx="168103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 smtClean="0"/>
                <a:t>Founded 2001 </a:t>
              </a:r>
            </a:p>
            <a:p>
              <a:pPr algn="ctr"/>
              <a:r>
                <a:rPr lang="en-GB" sz="1600" dirty="0" smtClean="0"/>
                <a:t>Industry experts led by Chairman </a:t>
              </a:r>
            </a:p>
            <a:p>
              <a:pPr algn="ctr"/>
              <a:r>
                <a:rPr lang="en-GB" sz="1600" dirty="0" smtClean="0"/>
                <a:t>Charles Curry,</a:t>
              </a:r>
            </a:p>
            <a:p>
              <a:pPr algn="ctr"/>
              <a:r>
                <a:rPr lang="en-GB" sz="1600" dirty="0" smtClean="0"/>
                <a:t> </a:t>
              </a:r>
              <a:r>
                <a:rPr lang="en-GB" sz="1600" dirty="0" err="1"/>
                <a:t>Chronos</a:t>
              </a:r>
              <a:r>
                <a:rPr lang="en-GB" sz="1600" dirty="0"/>
                <a:t> </a:t>
              </a:r>
              <a:endParaRPr lang="en-GB" sz="1600" dirty="0" smtClean="0"/>
            </a:p>
            <a:p>
              <a:pPr algn="ctr"/>
              <a:r>
                <a:rPr lang="en-GB" sz="1600" dirty="0" smtClean="0"/>
                <a:t>Technology</a:t>
              </a:r>
              <a:endParaRPr lang="en-GB" sz="1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75261" y="4577843"/>
            <a:ext cx="1993627" cy="1985125"/>
            <a:chOff x="6930272" y="4436421"/>
            <a:chExt cx="1993627" cy="1985125"/>
          </a:xfrm>
        </p:grpSpPr>
        <p:sp>
          <p:nvSpPr>
            <p:cNvPr id="30" name="Oval 29"/>
            <p:cNvSpPr/>
            <p:nvPr/>
          </p:nvSpPr>
          <p:spPr>
            <a:xfrm>
              <a:off x="6930272" y="4436421"/>
              <a:ext cx="1985125" cy="1985125"/>
            </a:xfrm>
            <a:prstGeom prst="ellipse">
              <a:avLst/>
            </a:prstGeom>
            <a:solidFill>
              <a:srgbClr val="F1C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74920" y="4650622"/>
              <a:ext cx="194897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 smtClean="0"/>
                <a:t>ITSF17 </a:t>
              </a:r>
              <a:r>
                <a:rPr lang="en-GB" sz="1600" dirty="0"/>
                <a:t/>
              </a:r>
              <a:br>
                <a:rPr lang="en-GB" sz="1600" dirty="0"/>
              </a:br>
              <a:r>
                <a:rPr lang="en-GB" sz="1600" dirty="0" smtClean="0"/>
                <a:t>170 </a:t>
              </a:r>
              <a:r>
                <a:rPr lang="en-GB" sz="1600" dirty="0"/>
                <a:t>Delegates,</a:t>
              </a:r>
            </a:p>
            <a:p>
              <a:pPr algn="ctr"/>
              <a:r>
                <a:rPr lang="en-GB" sz="1600" dirty="0"/>
                <a:t>from </a:t>
              </a:r>
              <a:r>
                <a:rPr lang="en-GB" sz="1600" dirty="0" smtClean="0"/>
                <a:t>25 </a:t>
              </a:r>
              <a:r>
                <a:rPr lang="en-GB" sz="1600" dirty="0"/>
                <a:t>Countries, from </a:t>
              </a:r>
              <a:r>
                <a:rPr lang="en-GB" sz="1600" dirty="0" smtClean="0"/>
                <a:t>98 Companies.</a:t>
              </a:r>
            </a:p>
            <a:p>
              <a:pPr algn="ctr"/>
              <a:r>
                <a:rPr lang="en-GB" sz="1600" dirty="0" smtClean="0"/>
                <a:t>19 from Operators </a:t>
              </a:r>
              <a:endParaRPr lang="en-GB" sz="1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055967" y="4830654"/>
            <a:ext cx="1435637" cy="1332497"/>
            <a:chOff x="5271864" y="4775630"/>
            <a:chExt cx="1435637" cy="1332497"/>
          </a:xfrm>
        </p:grpSpPr>
        <p:sp>
          <p:nvSpPr>
            <p:cNvPr id="31" name="Oval 30"/>
            <p:cNvSpPr/>
            <p:nvPr/>
          </p:nvSpPr>
          <p:spPr>
            <a:xfrm>
              <a:off x="5323433" y="4775630"/>
              <a:ext cx="1332497" cy="133249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71864" y="5017131"/>
              <a:ext cx="143563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 smtClean="0"/>
                <a:t>Steering</a:t>
              </a:r>
            </a:p>
            <a:p>
              <a:pPr algn="ctr"/>
              <a:r>
                <a:rPr lang="en-GB" sz="1600" b="1" dirty="0" smtClean="0"/>
                <a:t>Group</a:t>
              </a:r>
            </a:p>
            <a:p>
              <a:pPr algn="ctr"/>
              <a:r>
                <a:rPr lang="en-GB" sz="1600" dirty="0"/>
                <a:t>29 members</a:t>
              </a:r>
              <a:endParaRPr lang="en-GB" sz="16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91849" y="1704331"/>
            <a:ext cx="4626213" cy="4626213"/>
            <a:chOff x="2891849" y="1704331"/>
            <a:chExt cx="4626213" cy="4626213"/>
          </a:xfrm>
        </p:grpSpPr>
        <p:sp>
          <p:nvSpPr>
            <p:cNvPr id="15" name="Oval 14"/>
            <p:cNvSpPr/>
            <p:nvPr/>
          </p:nvSpPr>
          <p:spPr>
            <a:xfrm>
              <a:off x="2891849" y="1704331"/>
              <a:ext cx="4626213" cy="462621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407241" y="3132832"/>
              <a:ext cx="3726757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/>
                <a:t>Mission: </a:t>
              </a:r>
              <a:r>
                <a:rPr lang="en-GB" dirty="0"/>
                <a:t/>
              </a:r>
              <a:br>
                <a:rPr lang="en-GB" dirty="0"/>
              </a:br>
              <a:r>
                <a:rPr lang="en-GB" dirty="0" smtClean="0"/>
                <a:t>To </a:t>
              </a:r>
              <a:r>
                <a:rPr lang="en-GB" dirty="0"/>
                <a:t>encourage a wider understanding of the needs for synchronisation, time and </a:t>
              </a:r>
              <a:r>
                <a:rPr lang="en-GB" dirty="0" smtClean="0"/>
                <a:t>timing in critical infrastructure and wider applications, by bringing together individuals from industry, government </a:t>
              </a:r>
              <a:r>
                <a:rPr lang="en-GB" dirty="0"/>
                <a:t>and academia </a:t>
              </a:r>
              <a:r>
                <a:rPr lang="en-GB" dirty="0" smtClean="0"/>
                <a:t>representing </a:t>
              </a:r>
              <a:r>
                <a:rPr lang="en-GB" dirty="0"/>
                <a:t>users, suppliers </a:t>
              </a:r>
              <a:r>
                <a:rPr lang="en-GB" dirty="0" smtClean="0"/>
                <a:t>and </a:t>
              </a:r>
              <a:r>
                <a:rPr lang="en-GB" dirty="0"/>
                <a:t>professionals in the </a:t>
              </a:r>
              <a:r>
                <a:rPr lang="en-GB" dirty="0" smtClean="0"/>
                <a:t>timing community.</a:t>
              </a:r>
              <a:endParaRPr lang="en-GB" dirty="0"/>
            </a:p>
          </p:txBody>
        </p:sp>
        <p:grpSp>
          <p:nvGrpSpPr>
            <p:cNvPr id="2057" name="Group 2056"/>
            <p:cNvGrpSpPr/>
            <p:nvPr/>
          </p:nvGrpSpPr>
          <p:grpSpPr>
            <a:xfrm>
              <a:off x="4603088" y="1982187"/>
              <a:ext cx="1335061" cy="1150415"/>
              <a:chOff x="512892" y="1658923"/>
              <a:chExt cx="1462662" cy="1260368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512892" y="2147901"/>
                <a:ext cx="813370" cy="502429"/>
              </a:xfrm>
              <a:custGeom>
                <a:avLst/>
                <a:gdLst>
                  <a:gd name="connsiteX0" fmla="*/ 16669 w 431006"/>
                  <a:gd name="connsiteY0" fmla="*/ 80962 h 292893"/>
                  <a:gd name="connsiteX1" fmla="*/ 0 w 431006"/>
                  <a:gd name="connsiteY1" fmla="*/ 292893 h 292893"/>
                  <a:gd name="connsiteX2" fmla="*/ 431006 w 431006"/>
                  <a:gd name="connsiteY2" fmla="*/ 0 h 292893"/>
                  <a:gd name="connsiteX0" fmla="*/ 14288 w 428625"/>
                  <a:gd name="connsiteY0" fmla="*/ 80962 h 292893"/>
                  <a:gd name="connsiteX1" fmla="*/ 0 w 428625"/>
                  <a:gd name="connsiteY1" fmla="*/ 292893 h 292893"/>
                  <a:gd name="connsiteX2" fmla="*/ 428625 w 428625"/>
                  <a:gd name="connsiteY2" fmla="*/ 0 h 292893"/>
                  <a:gd name="connsiteX0" fmla="*/ 50979 w 465316"/>
                  <a:gd name="connsiteY0" fmla="*/ 80962 h 292893"/>
                  <a:gd name="connsiteX1" fmla="*/ 36691 w 465316"/>
                  <a:gd name="connsiteY1" fmla="*/ 292893 h 292893"/>
                  <a:gd name="connsiteX2" fmla="*/ 465316 w 465316"/>
                  <a:gd name="connsiteY2" fmla="*/ 0 h 292893"/>
                  <a:gd name="connsiteX0" fmla="*/ 50979 w 465316"/>
                  <a:gd name="connsiteY0" fmla="*/ 80962 h 292893"/>
                  <a:gd name="connsiteX1" fmla="*/ 36691 w 465316"/>
                  <a:gd name="connsiteY1" fmla="*/ 292893 h 292893"/>
                  <a:gd name="connsiteX2" fmla="*/ 465316 w 465316"/>
                  <a:gd name="connsiteY2" fmla="*/ 0 h 292893"/>
                  <a:gd name="connsiteX0" fmla="*/ 50979 w 465316"/>
                  <a:gd name="connsiteY0" fmla="*/ 80962 h 292893"/>
                  <a:gd name="connsiteX1" fmla="*/ 36691 w 465316"/>
                  <a:gd name="connsiteY1" fmla="*/ 292893 h 292893"/>
                  <a:gd name="connsiteX2" fmla="*/ 465316 w 465316"/>
                  <a:gd name="connsiteY2" fmla="*/ 0 h 292893"/>
                  <a:gd name="connsiteX0" fmla="*/ 58541 w 472878"/>
                  <a:gd name="connsiteY0" fmla="*/ 80962 h 292893"/>
                  <a:gd name="connsiteX1" fmla="*/ 44253 w 472878"/>
                  <a:gd name="connsiteY1" fmla="*/ 292893 h 292893"/>
                  <a:gd name="connsiteX2" fmla="*/ 472878 w 472878"/>
                  <a:gd name="connsiteY2" fmla="*/ 0 h 292893"/>
                  <a:gd name="connsiteX0" fmla="*/ 58541 w 472878"/>
                  <a:gd name="connsiteY0" fmla="*/ 80962 h 292893"/>
                  <a:gd name="connsiteX1" fmla="*/ 44253 w 472878"/>
                  <a:gd name="connsiteY1" fmla="*/ 292893 h 292893"/>
                  <a:gd name="connsiteX2" fmla="*/ 472878 w 472878"/>
                  <a:gd name="connsiteY2" fmla="*/ 0 h 292893"/>
                  <a:gd name="connsiteX0" fmla="*/ 68793 w 468842"/>
                  <a:gd name="connsiteY0" fmla="*/ 88106 h 292893"/>
                  <a:gd name="connsiteX1" fmla="*/ 40217 w 468842"/>
                  <a:gd name="connsiteY1" fmla="*/ 292893 h 292893"/>
                  <a:gd name="connsiteX2" fmla="*/ 468842 w 468842"/>
                  <a:gd name="connsiteY2" fmla="*/ 0 h 292893"/>
                  <a:gd name="connsiteX0" fmla="*/ 67734 w 467783"/>
                  <a:gd name="connsiteY0" fmla="*/ 88106 h 292893"/>
                  <a:gd name="connsiteX1" fmla="*/ 39158 w 467783"/>
                  <a:gd name="connsiteY1" fmla="*/ 292893 h 292893"/>
                  <a:gd name="connsiteX2" fmla="*/ 467783 w 467783"/>
                  <a:gd name="connsiteY2" fmla="*/ 0 h 292893"/>
                  <a:gd name="connsiteX0" fmla="*/ 67734 w 467783"/>
                  <a:gd name="connsiteY0" fmla="*/ 88106 h 292893"/>
                  <a:gd name="connsiteX1" fmla="*/ 39158 w 467783"/>
                  <a:gd name="connsiteY1" fmla="*/ 292893 h 292893"/>
                  <a:gd name="connsiteX2" fmla="*/ 467783 w 467783"/>
                  <a:gd name="connsiteY2" fmla="*/ 0 h 292893"/>
                  <a:gd name="connsiteX0" fmla="*/ 65979 w 466028"/>
                  <a:gd name="connsiteY0" fmla="*/ 88106 h 285750"/>
                  <a:gd name="connsiteX1" fmla="*/ 39784 w 466028"/>
                  <a:gd name="connsiteY1" fmla="*/ 285750 h 285750"/>
                  <a:gd name="connsiteX2" fmla="*/ 466028 w 466028"/>
                  <a:gd name="connsiteY2" fmla="*/ 0 h 285750"/>
                  <a:gd name="connsiteX0" fmla="*/ 60827 w 468019"/>
                  <a:gd name="connsiteY0" fmla="*/ 83343 h 285750"/>
                  <a:gd name="connsiteX1" fmla="*/ 41775 w 468019"/>
                  <a:gd name="connsiteY1" fmla="*/ 285750 h 285750"/>
                  <a:gd name="connsiteX2" fmla="*/ 468019 w 468019"/>
                  <a:gd name="connsiteY2" fmla="*/ 0 h 285750"/>
                  <a:gd name="connsiteX0" fmla="*/ 60827 w 468019"/>
                  <a:gd name="connsiteY0" fmla="*/ 83343 h 285750"/>
                  <a:gd name="connsiteX1" fmla="*/ 41775 w 468019"/>
                  <a:gd name="connsiteY1" fmla="*/ 285750 h 285750"/>
                  <a:gd name="connsiteX2" fmla="*/ 468019 w 468019"/>
                  <a:gd name="connsiteY2" fmla="*/ 0 h 285750"/>
                  <a:gd name="connsiteX0" fmla="*/ 60827 w 468019"/>
                  <a:gd name="connsiteY0" fmla="*/ 83343 h 285750"/>
                  <a:gd name="connsiteX1" fmla="*/ 41775 w 468019"/>
                  <a:gd name="connsiteY1" fmla="*/ 285750 h 285750"/>
                  <a:gd name="connsiteX2" fmla="*/ 468019 w 468019"/>
                  <a:gd name="connsiteY2" fmla="*/ 0 h 285750"/>
                  <a:gd name="connsiteX0" fmla="*/ 60827 w 468019"/>
                  <a:gd name="connsiteY0" fmla="*/ 83343 h 285750"/>
                  <a:gd name="connsiteX1" fmla="*/ 41775 w 468019"/>
                  <a:gd name="connsiteY1" fmla="*/ 285750 h 285750"/>
                  <a:gd name="connsiteX2" fmla="*/ 468019 w 468019"/>
                  <a:gd name="connsiteY2" fmla="*/ 0 h 285750"/>
                  <a:gd name="connsiteX0" fmla="*/ 60827 w 468019"/>
                  <a:gd name="connsiteY0" fmla="*/ 83343 h 285750"/>
                  <a:gd name="connsiteX1" fmla="*/ 41775 w 468019"/>
                  <a:gd name="connsiteY1" fmla="*/ 285750 h 285750"/>
                  <a:gd name="connsiteX2" fmla="*/ 468019 w 468019"/>
                  <a:gd name="connsiteY2" fmla="*/ 0 h 285750"/>
                  <a:gd name="connsiteX0" fmla="*/ 60827 w 468019"/>
                  <a:gd name="connsiteY0" fmla="*/ 83343 h 285750"/>
                  <a:gd name="connsiteX1" fmla="*/ 41775 w 468019"/>
                  <a:gd name="connsiteY1" fmla="*/ 285750 h 285750"/>
                  <a:gd name="connsiteX2" fmla="*/ 468019 w 468019"/>
                  <a:gd name="connsiteY2" fmla="*/ 0 h 285750"/>
                  <a:gd name="connsiteX0" fmla="*/ 60827 w 468019"/>
                  <a:gd name="connsiteY0" fmla="*/ 83343 h 285952"/>
                  <a:gd name="connsiteX1" fmla="*/ 41775 w 468019"/>
                  <a:gd name="connsiteY1" fmla="*/ 285750 h 285952"/>
                  <a:gd name="connsiteX2" fmla="*/ 468019 w 468019"/>
                  <a:gd name="connsiteY2" fmla="*/ 0 h 285952"/>
                  <a:gd name="connsiteX0" fmla="*/ 69268 w 476460"/>
                  <a:gd name="connsiteY0" fmla="*/ 83343 h 285952"/>
                  <a:gd name="connsiteX1" fmla="*/ 50216 w 476460"/>
                  <a:gd name="connsiteY1" fmla="*/ 285750 h 285952"/>
                  <a:gd name="connsiteX2" fmla="*/ 476460 w 476460"/>
                  <a:gd name="connsiteY2" fmla="*/ 0 h 285952"/>
                  <a:gd name="connsiteX0" fmla="*/ 57665 w 464857"/>
                  <a:gd name="connsiteY0" fmla="*/ 83343 h 285952"/>
                  <a:gd name="connsiteX1" fmla="*/ 38613 w 464857"/>
                  <a:gd name="connsiteY1" fmla="*/ 285750 h 285952"/>
                  <a:gd name="connsiteX2" fmla="*/ 464857 w 464857"/>
                  <a:gd name="connsiteY2" fmla="*/ 0 h 28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4857" h="285952">
                    <a:moveTo>
                      <a:pt x="57665" y="83343"/>
                    </a:moveTo>
                    <a:cubicBezTo>
                      <a:pt x="19565" y="151606"/>
                      <a:pt x="-39968" y="281781"/>
                      <a:pt x="38613" y="285750"/>
                    </a:cubicBezTo>
                    <a:cubicBezTo>
                      <a:pt x="183868" y="292893"/>
                      <a:pt x="360081" y="109537"/>
                      <a:pt x="464857" y="0"/>
                    </a:cubicBezTo>
                  </a:path>
                </a:pathLst>
              </a:custGeom>
              <a:noFill/>
              <a:ln w="57150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3" name="Oval 2052"/>
              <p:cNvSpPr/>
              <p:nvPr/>
            </p:nvSpPr>
            <p:spPr>
              <a:xfrm>
                <a:off x="710195" y="1667029"/>
                <a:ext cx="1027210" cy="1027210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52" name="Group 2051"/>
              <p:cNvGrpSpPr/>
              <p:nvPr/>
            </p:nvGrpSpPr>
            <p:grpSpPr>
              <a:xfrm rot="2746289">
                <a:off x="1411018" y="1516110"/>
                <a:ext cx="396784" cy="682409"/>
                <a:chOff x="3479152" y="1710024"/>
                <a:chExt cx="425694" cy="732129"/>
              </a:xfrm>
            </p:grpSpPr>
            <p:sp>
              <p:nvSpPr>
                <p:cNvPr id="22" name="Flowchart: Delay 21"/>
                <p:cNvSpPr/>
                <p:nvPr/>
              </p:nvSpPr>
              <p:spPr>
                <a:xfrm rot="16200000">
                  <a:off x="3430703" y="1848817"/>
                  <a:ext cx="524373" cy="246788"/>
                </a:xfrm>
                <a:custGeom>
                  <a:avLst/>
                  <a:gdLst>
                    <a:gd name="connsiteX0" fmla="*/ 0 w 517228"/>
                    <a:gd name="connsiteY0" fmla="*/ 0 h 327299"/>
                    <a:gd name="connsiteX1" fmla="*/ 258614 w 517228"/>
                    <a:gd name="connsiteY1" fmla="*/ 0 h 327299"/>
                    <a:gd name="connsiteX2" fmla="*/ 517228 w 517228"/>
                    <a:gd name="connsiteY2" fmla="*/ 163650 h 327299"/>
                    <a:gd name="connsiteX3" fmla="*/ 258614 w 517228"/>
                    <a:gd name="connsiteY3" fmla="*/ 327300 h 327299"/>
                    <a:gd name="connsiteX4" fmla="*/ 0 w 517228"/>
                    <a:gd name="connsiteY4" fmla="*/ 327299 h 327299"/>
                    <a:gd name="connsiteX5" fmla="*/ 0 w 517228"/>
                    <a:gd name="connsiteY5" fmla="*/ 0 h 327299"/>
                    <a:gd name="connsiteX0" fmla="*/ 0 w 524373"/>
                    <a:gd name="connsiteY0" fmla="*/ 33341 h 327300"/>
                    <a:gd name="connsiteX1" fmla="*/ 265759 w 524373"/>
                    <a:gd name="connsiteY1" fmla="*/ 0 h 327300"/>
                    <a:gd name="connsiteX2" fmla="*/ 524373 w 524373"/>
                    <a:gd name="connsiteY2" fmla="*/ 163650 h 327300"/>
                    <a:gd name="connsiteX3" fmla="*/ 265759 w 524373"/>
                    <a:gd name="connsiteY3" fmla="*/ 327300 h 327300"/>
                    <a:gd name="connsiteX4" fmla="*/ 7145 w 524373"/>
                    <a:gd name="connsiteY4" fmla="*/ 327299 h 327300"/>
                    <a:gd name="connsiteX5" fmla="*/ 0 w 524373"/>
                    <a:gd name="connsiteY5" fmla="*/ 33341 h 327300"/>
                    <a:gd name="connsiteX0" fmla="*/ 0 w 524373"/>
                    <a:gd name="connsiteY0" fmla="*/ 33341 h 327300"/>
                    <a:gd name="connsiteX1" fmla="*/ 265759 w 524373"/>
                    <a:gd name="connsiteY1" fmla="*/ 0 h 327300"/>
                    <a:gd name="connsiteX2" fmla="*/ 524373 w 524373"/>
                    <a:gd name="connsiteY2" fmla="*/ 163650 h 327300"/>
                    <a:gd name="connsiteX3" fmla="*/ 265759 w 524373"/>
                    <a:gd name="connsiteY3" fmla="*/ 327300 h 327300"/>
                    <a:gd name="connsiteX4" fmla="*/ 2380 w 524373"/>
                    <a:gd name="connsiteY4" fmla="*/ 296346 h 327300"/>
                    <a:gd name="connsiteX5" fmla="*/ 0 w 524373"/>
                    <a:gd name="connsiteY5" fmla="*/ 33341 h 327300"/>
                    <a:gd name="connsiteX0" fmla="*/ 0 w 524373"/>
                    <a:gd name="connsiteY0" fmla="*/ 33341 h 327300"/>
                    <a:gd name="connsiteX1" fmla="*/ 265759 w 524373"/>
                    <a:gd name="connsiteY1" fmla="*/ 0 h 327300"/>
                    <a:gd name="connsiteX2" fmla="*/ 524373 w 524373"/>
                    <a:gd name="connsiteY2" fmla="*/ 163650 h 327300"/>
                    <a:gd name="connsiteX3" fmla="*/ 265759 w 524373"/>
                    <a:gd name="connsiteY3" fmla="*/ 327300 h 327300"/>
                    <a:gd name="connsiteX4" fmla="*/ 2380 w 524373"/>
                    <a:gd name="connsiteY4" fmla="*/ 296346 h 327300"/>
                    <a:gd name="connsiteX5" fmla="*/ 0 w 524373"/>
                    <a:gd name="connsiteY5" fmla="*/ 33341 h 327300"/>
                    <a:gd name="connsiteX0" fmla="*/ 0 w 524408"/>
                    <a:gd name="connsiteY0" fmla="*/ 33341 h 327300"/>
                    <a:gd name="connsiteX1" fmla="*/ 265759 w 524408"/>
                    <a:gd name="connsiteY1" fmla="*/ 0 h 327300"/>
                    <a:gd name="connsiteX2" fmla="*/ 524373 w 524408"/>
                    <a:gd name="connsiteY2" fmla="*/ 163650 h 327300"/>
                    <a:gd name="connsiteX3" fmla="*/ 265759 w 524408"/>
                    <a:gd name="connsiteY3" fmla="*/ 327300 h 327300"/>
                    <a:gd name="connsiteX4" fmla="*/ 2380 w 524408"/>
                    <a:gd name="connsiteY4" fmla="*/ 296346 h 327300"/>
                    <a:gd name="connsiteX5" fmla="*/ 0 w 524408"/>
                    <a:gd name="connsiteY5" fmla="*/ 33341 h 327300"/>
                    <a:gd name="connsiteX0" fmla="*/ 0 w 524373"/>
                    <a:gd name="connsiteY0" fmla="*/ 8086 h 302045"/>
                    <a:gd name="connsiteX1" fmla="*/ 265759 w 524373"/>
                    <a:gd name="connsiteY1" fmla="*/ 939 h 302045"/>
                    <a:gd name="connsiteX2" fmla="*/ 524373 w 524373"/>
                    <a:gd name="connsiteY2" fmla="*/ 138395 h 302045"/>
                    <a:gd name="connsiteX3" fmla="*/ 265759 w 524373"/>
                    <a:gd name="connsiteY3" fmla="*/ 302045 h 302045"/>
                    <a:gd name="connsiteX4" fmla="*/ 2380 w 524373"/>
                    <a:gd name="connsiteY4" fmla="*/ 271091 h 302045"/>
                    <a:gd name="connsiteX5" fmla="*/ 0 w 524373"/>
                    <a:gd name="connsiteY5" fmla="*/ 8086 h 302045"/>
                    <a:gd name="connsiteX0" fmla="*/ 0 w 524373"/>
                    <a:gd name="connsiteY0" fmla="*/ 8086 h 275851"/>
                    <a:gd name="connsiteX1" fmla="*/ 265759 w 524373"/>
                    <a:gd name="connsiteY1" fmla="*/ 939 h 275851"/>
                    <a:gd name="connsiteX2" fmla="*/ 524373 w 524373"/>
                    <a:gd name="connsiteY2" fmla="*/ 138395 h 275851"/>
                    <a:gd name="connsiteX3" fmla="*/ 265759 w 524373"/>
                    <a:gd name="connsiteY3" fmla="*/ 275851 h 275851"/>
                    <a:gd name="connsiteX4" fmla="*/ 2380 w 524373"/>
                    <a:gd name="connsiteY4" fmla="*/ 271091 h 275851"/>
                    <a:gd name="connsiteX5" fmla="*/ 0 w 524373"/>
                    <a:gd name="connsiteY5" fmla="*/ 8086 h 275851"/>
                    <a:gd name="connsiteX0" fmla="*/ 0 w 524373"/>
                    <a:gd name="connsiteY0" fmla="*/ 8086 h 275851"/>
                    <a:gd name="connsiteX1" fmla="*/ 265759 w 524373"/>
                    <a:gd name="connsiteY1" fmla="*/ 939 h 275851"/>
                    <a:gd name="connsiteX2" fmla="*/ 524373 w 524373"/>
                    <a:gd name="connsiteY2" fmla="*/ 138395 h 275851"/>
                    <a:gd name="connsiteX3" fmla="*/ 265759 w 524373"/>
                    <a:gd name="connsiteY3" fmla="*/ 275851 h 275851"/>
                    <a:gd name="connsiteX4" fmla="*/ 2380 w 524373"/>
                    <a:gd name="connsiteY4" fmla="*/ 252041 h 275851"/>
                    <a:gd name="connsiteX5" fmla="*/ 0 w 524373"/>
                    <a:gd name="connsiteY5" fmla="*/ 8086 h 275851"/>
                    <a:gd name="connsiteX0" fmla="*/ 0 w 524373"/>
                    <a:gd name="connsiteY0" fmla="*/ 19054 h 274912"/>
                    <a:gd name="connsiteX1" fmla="*/ 265759 w 524373"/>
                    <a:gd name="connsiteY1" fmla="*/ 0 h 274912"/>
                    <a:gd name="connsiteX2" fmla="*/ 524373 w 524373"/>
                    <a:gd name="connsiteY2" fmla="*/ 137456 h 274912"/>
                    <a:gd name="connsiteX3" fmla="*/ 265759 w 524373"/>
                    <a:gd name="connsiteY3" fmla="*/ 274912 h 274912"/>
                    <a:gd name="connsiteX4" fmla="*/ 2380 w 524373"/>
                    <a:gd name="connsiteY4" fmla="*/ 251102 h 274912"/>
                    <a:gd name="connsiteX5" fmla="*/ 0 w 524373"/>
                    <a:gd name="connsiteY5" fmla="*/ 19054 h 274912"/>
                    <a:gd name="connsiteX0" fmla="*/ 0 w 524373"/>
                    <a:gd name="connsiteY0" fmla="*/ 19054 h 274912"/>
                    <a:gd name="connsiteX1" fmla="*/ 265759 w 524373"/>
                    <a:gd name="connsiteY1" fmla="*/ 0 h 274912"/>
                    <a:gd name="connsiteX2" fmla="*/ 524373 w 524373"/>
                    <a:gd name="connsiteY2" fmla="*/ 137456 h 274912"/>
                    <a:gd name="connsiteX3" fmla="*/ 265759 w 524373"/>
                    <a:gd name="connsiteY3" fmla="*/ 274912 h 274912"/>
                    <a:gd name="connsiteX4" fmla="*/ 2380 w 524373"/>
                    <a:gd name="connsiteY4" fmla="*/ 251102 h 274912"/>
                    <a:gd name="connsiteX5" fmla="*/ 0 w 524373"/>
                    <a:gd name="connsiteY5" fmla="*/ 19054 h 274912"/>
                    <a:gd name="connsiteX0" fmla="*/ 0 w 524373"/>
                    <a:gd name="connsiteY0" fmla="*/ 19054 h 274912"/>
                    <a:gd name="connsiteX1" fmla="*/ 265759 w 524373"/>
                    <a:gd name="connsiteY1" fmla="*/ 0 h 274912"/>
                    <a:gd name="connsiteX2" fmla="*/ 524373 w 524373"/>
                    <a:gd name="connsiteY2" fmla="*/ 137456 h 274912"/>
                    <a:gd name="connsiteX3" fmla="*/ 265759 w 524373"/>
                    <a:gd name="connsiteY3" fmla="*/ 274912 h 274912"/>
                    <a:gd name="connsiteX4" fmla="*/ 2380 w 524373"/>
                    <a:gd name="connsiteY4" fmla="*/ 251102 h 274912"/>
                    <a:gd name="connsiteX5" fmla="*/ 0 w 524373"/>
                    <a:gd name="connsiteY5" fmla="*/ 19054 h 274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4373" h="274912">
                      <a:moveTo>
                        <a:pt x="0" y="19054"/>
                      </a:moveTo>
                      <a:cubicBezTo>
                        <a:pt x="86205" y="9538"/>
                        <a:pt x="179554" y="0"/>
                        <a:pt x="265759" y="0"/>
                      </a:cubicBezTo>
                      <a:cubicBezTo>
                        <a:pt x="408588" y="0"/>
                        <a:pt x="524373" y="91637"/>
                        <a:pt x="524373" y="137456"/>
                      </a:cubicBezTo>
                      <a:cubicBezTo>
                        <a:pt x="524373" y="183275"/>
                        <a:pt x="408588" y="274912"/>
                        <a:pt x="265759" y="274912"/>
                      </a:cubicBezTo>
                      <a:lnTo>
                        <a:pt x="2380" y="251102"/>
                      </a:lnTo>
                      <a:cubicBezTo>
                        <a:pt x="1587" y="163434"/>
                        <a:pt x="793" y="106722"/>
                        <a:pt x="0" y="190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632545" y="2234678"/>
                  <a:ext cx="120690" cy="207475"/>
                </a:xfrm>
                <a:custGeom>
                  <a:avLst/>
                  <a:gdLst>
                    <a:gd name="connsiteX0" fmla="*/ 0 w 133350"/>
                    <a:gd name="connsiteY0" fmla="*/ 202674 h 405348"/>
                    <a:gd name="connsiteX1" fmla="*/ 66675 w 133350"/>
                    <a:gd name="connsiteY1" fmla="*/ 0 h 405348"/>
                    <a:gd name="connsiteX2" fmla="*/ 133350 w 133350"/>
                    <a:gd name="connsiteY2" fmla="*/ 202674 h 405348"/>
                    <a:gd name="connsiteX3" fmla="*/ 66675 w 133350"/>
                    <a:gd name="connsiteY3" fmla="*/ 405348 h 405348"/>
                    <a:gd name="connsiteX4" fmla="*/ 0 w 133350"/>
                    <a:gd name="connsiteY4" fmla="*/ 202674 h 405348"/>
                    <a:gd name="connsiteX0" fmla="*/ 0 w 135203"/>
                    <a:gd name="connsiteY0" fmla="*/ 25335 h 228009"/>
                    <a:gd name="connsiteX1" fmla="*/ 133350 w 135203"/>
                    <a:gd name="connsiteY1" fmla="*/ 25335 h 228009"/>
                    <a:gd name="connsiteX2" fmla="*/ 66675 w 135203"/>
                    <a:gd name="connsiteY2" fmla="*/ 228009 h 228009"/>
                    <a:gd name="connsiteX3" fmla="*/ 0 w 135203"/>
                    <a:gd name="connsiteY3" fmla="*/ 25335 h 228009"/>
                    <a:gd name="connsiteX0" fmla="*/ 12808 w 148011"/>
                    <a:gd name="connsiteY0" fmla="*/ 14591 h 217265"/>
                    <a:gd name="connsiteX1" fmla="*/ 146158 w 148011"/>
                    <a:gd name="connsiteY1" fmla="*/ 14591 h 217265"/>
                    <a:gd name="connsiteX2" fmla="*/ 79483 w 148011"/>
                    <a:gd name="connsiteY2" fmla="*/ 217265 h 217265"/>
                    <a:gd name="connsiteX3" fmla="*/ 12808 w 148011"/>
                    <a:gd name="connsiteY3" fmla="*/ 14591 h 217265"/>
                    <a:gd name="connsiteX0" fmla="*/ 12808 w 148011"/>
                    <a:gd name="connsiteY0" fmla="*/ 14 h 202688"/>
                    <a:gd name="connsiteX1" fmla="*/ 146158 w 148011"/>
                    <a:gd name="connsiteY1" fmla="*/ 14 h 202688"/>
                    <a:gd name="connsiteX2" fmla="*/ 79483 w 148011"/>
                    <a:gd name="connsiteY2" fmla="*/ 202688 h 202688"/>
                    <a:gd name="connsiteX3" fmla="*/ 12808 w 148011"/>
                    <a:gd name="connsiteY3" fmla="*/ 14 h 202688"/>
                    <a:gd name="connsiteX0" fmla="*/ 12900 w 130976"/>
                    <a:gd name="connsiteY0" fmla="*/ 2381 h 202674"/>
                    <a:gd name="connsiteX1" fmla="*/ 129582 w 130976"/>
                    <a:gd name="connsiteY1" fmla="*/ 0 h 202674"/>
                    <a:gd name="connsiteX2" fmla="*/ 62907 w 130976"/>
                    <a:gd name="connsiteY2" fmla="*/ 202674 h 202674"/>
                    <a:gd name="connsiteX3" fmla="*/ 12900 w 130976"/>
                    <a:gd name="connsiteY3" fmla="*/ 2381 h 202674"/>
                    <a:gd name="connsiteX0" fmla="*/ 995 w 100456"/>
                    <a:gd name="connsiteY0" fmla="*/ 15202 h 215495"/>
                    <a:gd name="connsiteX1" fmla="*/ 98627 w 100456"/>
                    <a:gd name="connsiteY1" fmla="*/ 12821 h 215495"/>
                    <a:gd name="connsiteX2" fmla="*/ 51002 w 100456"/>
                    <a:gd name="connsiteY2" fmla="*/ 215495 h 215495"/>
                    <a:gd name="connsiteX3" fmla="*/ 995 w 100456"/>
                    <a:gd name="connsiteY3" fmla="*/ 15202 h 215495"/>
                    <a:gd name="connsiteX0" fmla="*/ 6637 w 106098"/>
                    <a:gd name="connsiteY0" fmla="*/ 15202 h 217182"/>
                    <a:gd name="connsiteX1" fmla="*/ 104269 w 106098"/>
                    <a:gd name="connsiteY1" fmla="*/ 12821 h 217182"/>
                    <a:gd name="connsiteX2" fmla="*/ 56644 w 106098"/>
                    <a:gd name="connsiteY2" fmla="*/ 215495 h 217182"/>
                    <a:gd name="connsiteX3" fmla="*/ 14009 w 106098"/>
                    <a:gd name="connsiteY3" fmla="*/ 104599 h 217182"/>
                    <a:gd name="connsiteX4" fmla="*/ 6637 w 106098"/>
                    <a:gd name="connsiteY4" fmla="*/ 15202 h 217182"/>
                    <a:gd name="connsiteX0" fmla="*/ 6637 w 109625"/>
                    <a:gd name="connsiteY0" fmla="*/ 15202 h 217182"/>
                    <a:gd name="connsiteX1" fmla="*/ 104269 w 109625"/>
                    <a:gd name="connsiteY1" fmla="*/ 12821 h 217182"/>
                    <a:gd name="connsiteX2" fmla="*/ 92590 w 109625"/>
                    <a:gd name="connsiteY2" fmla="*/ 102217 h 217182"/>
                    <a:gd name="connsiteX3" fmla="*/ 56644 w 109625"/>
                    <a:gd name="connsiteY3" fmla="*/ 215495 h 217182"/>
                    <a:gd name="connsiteX4" fmla="*/ 14009 w 109625"/>
                    <a:gd name="connsiteY4" fmla="*/ 104599 h 217182"/>
                    <a:gd name="connsiteX5" fmla="*/ 6637 w 109625"/>
                    <a:gd name="connsiteY5" fmla="*/ 15202 h 217182"/>
                    <a:gd name="connsiteX0" fmla="*/ 6637 w 118216"/>
                    <a:gd name="connsiteY0" fmla="*/ 15202 h 215500"/>
                    <a:gd name="connsiteX1" fmla="*/ 104269 w 118216"/>
                    <a:gd name="connsiteY1" fmla="*/ 12821 h 215500"/>
                    <a:gd name="connsiteX2" fmla="*/ 114021 w 118216"/>
                    <a:gd name="connsiteY2" fmla="*/ 99836 h 215500"/>
                    <a:gd name="connsiteX3" fmla="*/ 56644 w 118216"/>
                    <a:gd name="connsiteY3" fmla="*/ 215495 h 215500"/>
                    <a:gd name="connsiteX4" fmla="*/ 14009 w 118216"/>
                    <a:gd name="connsiteY4" fmla="*/ 104599 h 215500"/>
                    <a:gd name="connsiteX5" fmla="*/ 6637 w 118216"/>
                    <a:gd name="connsiteY5" fmla="*/ 15202 h 215500"/>
                    <a:gd name="connsiteX0" fmla="*/ 22142 w 133721"/>
                    <a:gd name="connsiteY0" fmla="*/ 7170 h 207476"/>
                    <a:gd name="connsiteX1" fmla="*/ 119774 w 133721"/>
                    <a:gd name="connsiteY1" fmla="*/ 4789 h 207476"/>
                    <a:gd name="connsiteX2" fmla="*/ 129526 w 133721"/>
                    <a:gd name="connsiteY2" fmla="*/ 91804 h 207476"/>
                    <a:gd name="connsiteX3" fmla="*/ 72149 w 133721"/>
                    <a:gd name="connsiteY3" fmla="*/ 207463 h 207476"/>
                    <a:gd name="connsiteX4" fmla="*/ 3320 w 133721"/>
                    <a:gd name="connsiteY4" fmla="*/ 98948 h 207476"/>
                    <a:gd name="connsiteX5" fmla="*/ 22142 w 133721"/>
                    <a:gd name="connsiteY5" fmla="*/ 7170 h 207476"/>
                    <a:gd name="connsiteX0" fmla="*/ 14761 w 126340"/>
                    <a:gd name="connsiteY0" fmla="*/ 7170 h 207476"/>
                    <a:gd name="connsiteX1" fmla="*/ 112393 w 126340"/>
                    <a:gd name="connsiteY1" fmla="*/ 4789 h 207476"/>
                    <a:gd name="connsiteX2" fmla="*/ 122145 w 126340"/>
                    <a:gd name="connsiteY2" fmla="*/ 91804 h 207476"/>
                    <a:gd name="connsiteX3" fmla="*/ 64768 w 126340"/>
                    <a:gd name="connsiteY3" fmla="*/ 207463 h 207476"/>
                    <a:gd name="connsiteX4" fmla="*/ 5464 w 126340"/>
                    <a:gd name="connsiteY4" fmla="*/ 98948 h 207476"/>
                    <a:gd name="connsiteX5" fmla="*/ 14761 w 126340"/>
                    <a:gd name="connsiteY5" fmla="*/ 7170 h 207476"/>
                    <a:gd name="connsiteX0" fmla="*/ 26044 w 123335"/>
                    <a:gd name="connsiteY0" fmla="*/ 7170 h 207476"/>
                    <a:gd name="connsiteX1" fmla="*/ 109388 w 123335"/>
                    <a:gd name="connsiteY1" fmla="*/ 4789 h 207476"/>
                    <a:gd name="connsiteX2" fmla="*/ 119140 w 123335"/>
                    <a:gd name="connsiteY2" fmla="*/ 91804 h 207476"/>
                    <a:gd name="connsiteX3" fmla="*/ 61763 w 123335"/>
                    <a:gd name="connsiteY3" fmla="*/ 207463 h 207476"/>
                    <a:gd name="connsiteX4" fmla="*/ 2459 w 123335"/>
                    <a:gd name="connsiteY4" fmla="*/ 98948 h 207476"/>
                    <a:gd name="connsiteX5" fmla="*/ 26044 w 123335"/>
                    <a:gd name="connsiteY5" fmla="*/ 7170 h 207476"/>
                    <a:gd name="connsiteX0" fmla="*/ 25699 w 120219"/>
                    <a:gd name="connsiteY0" fmla="*/ 8072 h 208378"/>
                    <a:gd name="connsiteX1" fmla="*/ 85231 w 120219"/>
                    <a:gd name="connsiteY1" fmla="*/ 3310 h 208378"/>
                    <a:gd name="connsiteX2" fmla="*/ 118795 w 120219"/>
                    <a:gd name="connsiteY2" fmla="*/ 92706 h 208378"/>
                    <a:gd name="connsiteX3" fmla="*/ 61418 w 120219"/>
                    <a:gd name="connsiteY3" fmla="*/ 208365 h 208378"/>
                    <a:gd name="connsiteX4" fmla="*/ 2114 w 120219"/>
                    <a:gd name="connsiteY4" fmla="*/ 99850 h 208378"/>
                    <a:gd name="connsiteX5" fmla="*/ 25699 w 120219"/>
                    <a:gd name="connsiteY5" fmla="*/ 8072 h 208378"/>
                    <a:gd name="connsiteX0" fmla="*/ 26391 w 120911"/>
                    <a:gd name="connsiteY0" fmla="*/ 4762 h 205068"/>
                    <a:gd name="connsiteX1" fmla="*/ 85923 w 120911"/>
                    <a:gd name="connsiteY1" fmla="*/ 0 h 205068"/>
                    <a:gd name="connsiteX2" fmla="*/ 119487 w 120911"/>
                    <a:gd name="connsiteY2" fmla="*/ 89396 h 205068"/>
                    <a:gd name="connsiteX3" fmla="*/ 62110 w 120911"/>
                    <a:gd name="connsiteY3" fmla="*/ 205055 h 205068"/>
                    <a:gd name="connsiteX4" fmla="*/ 2806 w 120911"/>
                    <a:gd name="connsiteY4" fmla="*/ 96540 h 205068"/>
                    <a:gd name="connsiteX5" fmla="*/ 26391 w 120911"/>
                    <a:gd name="connsiteY5" fmla="*/ 4762 h 205068"/>
                    <a:gd name="connsiteX0" fmla="*/ 25794 w 120690"/>
                    <a:gd name="connsiteY0" fmla="*/ 7169 h 207475"/>
                    <a:gd name="connsiteX1" fmla="*/ 92470 w 120690"/>
                    <a:gd name="connsiteY1" fmla="*/ 4789 h 207475"/>
                    <a:gd name="connsiteX2" fmla="*/ 118890 w 120690"/>
                    <a:gd name="connsiteY2" fmla="*/ 91803 h 207475"/>
                    <a:gd name="connsiteX3" fmla="*/ 61513 w 120690"/>
                    <a:gd name="connsiteY3" fmla="*/ 207462 h 207475"/>
                    <a:gd name="connsiteX4" fmla="*/ 2209 w 120690"/>
                    <a:gd name="connsiteY4" fmla="*/ 98947 h 207475"/>
                    <a:gd name="connsiteX5" fmla="*/ 25794 w 120690"/>
                    <a:gd name="connsiteY5" fmla="*/ 7169 h 207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690" h="207475">
                      <a:moveTo>
                        <a:pt x="25794" y="7169"/>
                      </a:moveTo>
                      <a:cubicBezTo>
                        <a:pt x="40838" y="-8524"/>
                        <a:pt x="43258" y="6729"/>
                        <a:pt x="92470" y="4789"/>
                      </a:cubicBezTo>
                      <a:cubicBezTo>
                        <a:pt x="106795" y="19291"/>
                        <a:pt x="126827" y="58024"/>
                        <a:pt x="118890" y="91803"/>
                      </a:cubicBezTo>
                      <a:cubicBezTo>
                        <a:pt x="110953" y="125582"/>
                        <a:pt x="80960" y="206271"/>
                        <a:pt x="61513" y="207462"/>
                      </a:cubicBezTo>
                      <a:cubicBezTo>
                        <a:pt x="42066" y="208653"/>
                        <a:pt x="10544" y="132329"/>
                        <a:pt x="2209" y="98947"/>
                      </a:cubicBezTo>
                      <a:cubicBezTo>
                        <a:pt x="-6125" y="65565"/>
                        <a:pt x="10750" y="22862"/>
                        <a:pt x="25794" y="716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49" name="Freeform 2048"/>
                <p:cNvSpPr/>
                <p:nvPr/>
              </p:nvSpPr>
              <p:spPr>
                <a:xfrm>
                  <a:off x="3479152" y="1984089"/>
                  <a:ext cx="85440" cy="230474"/>
                </a:xfrm>
                <a:custGeom>
                  <a:avLst/>
                  <a:gdLst>
                    <a:gd name="connsiteX0" fmla="*/ 64294 w 64294"/>
                    <a:gd name="connsiteY0" fmla="*/ 0 h 235744"/>
                    <a:gd name="connsiteX1" fmla="*/ 0 w 64294"/>
                    <a:gd name="connsiteY1" fmla="*/ 235744 h 235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294" h="235744">
                      <a:moveTo>
                        <a:pt x="64294" y="0"/>
                      </a:moveTo>
                      <a:lnTo>
                        <a:pt x="0" y="235744"/>
                      </a:lnTo>
                    </a:path>
                  </a:pathLst>
                </a:custGeom>
                <a:noFill/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flipH="1">
                  <a:off x="3819406" y="1984089"/>
                  <a:ext cx="85440" cy="230474"/>
                </a:xfrm>
                <a:custGeom>
                  <a:avLst/>
                  <a:gdLst>
                    <a:gd name="connsiteX0" fmla="*/ 64294 w 64294"/>
                    <a:gd name="connsiteY0" fmla="*/ 0 h 235744"/>
                    <a:gd name="connsiteX1" fmla="*/ 0 w 64294"/>
                    <a:gd name="connsiteY1" fmla="*/ 235744 h 235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294" h="235744">
                      <a:moveTo>
                        <a:pt x="64294" y="0"/>
                      </a:moveTo>
                      <a:lnTo>
                        <a:pt x="0" y="235744"/>
                      </a:lnTo>
                    </a:path>
                  </a:pathLst>
                </a:custGeom>
                <a:noFill/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51" name="Freeform 2050"/>
                <p:cNvSpPr/>
                <p:nvPr/>
              </p:nvSpPr>
              <p:spPr>
                <a:xfrm>
                  <a:off x="3692890" y="1950244"/>
                  <a:ext cx="0" cy="126943"/>
                </a:xfrm>
                <a:custGeom>
                  <a:avLst/>
                  <a:gdLst>
                    <a:gd name="connsiteX0" fmla="*/ 0 w 0"/>
                    <a:gd name="connsiteY0" fmla="*/ 0 h 207169"/>
                    <a:gd name="connsiteX1" fmla="*/ 0 w 0"/>
                    <a:gd name="connsiteY1" fmla="*/ 207169 h 207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07169">
                      <a:moveTo>
                        <a:pt x="0" y="0"/>
                      </a:moveTo>
                      <a:lnTo>
                        <a:pt x="0" y="207169"/>
                      </a:lnTo>
                    </a:path>
                  </a:pathLst>
                </a:custGeom>
                <a:noFill/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055" name="4-Point Star 2054"/>
              <p:cNvSpPr/>
              <p:nvPr/>
            </p:nvSpPr>
            <p:spPr>
              <a:xfrm>
                <a:off x="705624" y="2683548"/>
                <a:ext cx="235743" cy="235743"/>
              </a:xfrm>
              <a:prstGeom prst="star4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6" name="Oval 2055"/>
              <p:cNvSpPr/>
              <p:nvPr/>
            </p:nvSpPr>
            <p:spPr>
              <a:xfrm>
                <a:off x="1843861" y="2414588"/>
                <a:ext cx="131693" cy="13169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776413" y="2604815"/>
                <a:ext cx="67448" cy="67448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71187" y="1691347"/>
                <a:ext cx="54000" cy="54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3" name="Oval 22"/>
          <p:cNvSpPr/>
          <p:nvPr/>
        </p:nvSpPr>
        <p:spPr>
          <a:xfrm>
            <a:off x="2891849" y="2221138"/>
            <a:ext cx="268794" cy="26879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1474631" y="4207588"/>
            <a:ext cx="268794" cy="26879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7856415" y="4609593"/>
            <a:ext cx="186582" cy="18658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11218292" y="2599609"/>
            <a:ext cx="116394" cy="11639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4-Point Star 44"/>
          <p:cNvSpPr/>
          <p:nvPr/>
        </p:nvSpPr>
        <p:spPr>
          <a:xfrm>
            <a:off x="10536794" y="3778735"/>
            <a:ext cx="215177" cy="215177"/>
          </a:xfrm>
          <a:prstGeom prst="star4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4-Point Star 45"/>
          <p:cNvSpPr/>
          <p:nvPr/>
        </p:nvSpPr>
        <p:spPr>
          <a:xfrm>
            <a:off x="10825622" y="3886323"/>
            <a:ext cx="367577" cy="367577"/>
          </a:xfrm>
          <a:prstGeom prst="star4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4-Point Star 46"/>
          <p:cNvSpPr/>
          <p:nvPr/>
        </p:nvSpPr>
        <p:spPr>
          <a:xfrm>
            <a:off x="967672" y="3865795"/>
            <a:ext cx="215177" cy="215177"/>
          </a:xfrm>
          <a:prstGeom prst="star4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74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drivers and recent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Time becoming a </a:t>
            </a:r>
            <a:r>
              <a:rPr lang="en-GB" b="1" dirty="0" smtClean="0"/>
              <a:t>critical infrastructure </a:t>
            </a:r>
            <a:r>
              <a:rPr lang="en-GB" dirty="0" smtClean="0"/>
              <a:t>component for many industries;</a:t>
            </a:r>
          </a:p>
          <a:p>
            <a:pPr lvl="1"/>
            <a:r>
              <a:rPr lang="en-GB" sz="2400" dirty="0" smtClean="0"/>
              <a:t>Automotive, Industrial Ethernet, Financial, Power Utilities, etc.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Time transfer increasing in important in Telecom networks;</a:t>
            </a:r>
          </a:p>
          <a:p>
            <a:pPr lvl="1"/>
            <a:r>
              <a:rPr lang="en-GB" sz="2400" b="1" dirty="0" smtClean="0"/>
              <a:t>5G driving tighter time </a:t>
            </a:r>
            <a:r>
              <a:rPr lang="en-GB" sz="2400" dirty="0" smtClean="0"/>
              <a:t>accuracy delivery needs.</a:t>
            </a:r>
          </a:p>
          <a:p>
            <a:pPr lvl="1"/>
            <a:r>
              <a:rPr lang="en-GB" sz="2400" dirty="0" smtClean="0"/>
              <a:t>ITU-T just agreed to progress to ratification </a:t>
            </a:r>
            <a:r>
              <a:rPr lang="en-GB" sz="2400" b="1" dirty="0" smtClean="0"/>
              <a:t>3 new standards for Enhanced Clocks</a:t>
            </a:r>
            <a:r>
              <a:rPr lang="en-GB" sz="2400" dirty="0" smtClean="0"/>
              <a:t>;</a:t>
            </a:r>
          </a:p>
          <a:p>
            <a:pPr lvl="2">
              <a:tabLst>
                <a:tab pos="2593975" algn="l"/>
              </a:tabLst>
            </a:pPr>
            <a:r>
              <a:rPr lang="en-GB" sz="2400" dirty="0" smtClean="0"/>
              <a:t>G.8262.1:	Enhanced </a:t>
            </a:r>
            <a:r>
              <a:rPr lang="en-GB" sz="2400" dirty="0" err="1" smtClean="0"/>
              <a:t>SyncE</a:t>
            </a:r>
            <a:r>
              <a:rPr lang="en-GB" sz="2400" dirty="0" smtClean="0"/>
              <a:t> Clock specification</a:t>
            </a:r>
          </a:p>
          <a:p>
            <a:pPr lvl="2">
              <a:tabLst>
                <a:tab pos="2593975" algn="l"/>
              </a:tabLst>
            </a:pPr>
            <a:r>
              <a:rPr lang="en-GB" sz="2400" dirty="0" smtClean="0"/>
              <a:t>G.8273.2:	T-BC Class C &amp; D specification</a:t>
            </a:r>
          </a:p>
          <a:p>
            <a:pPr lvl="2">
              <a:tabLst>
                <a:tab pos="2593975" algn="l"/>
              </a:tabLst>
            </a:pPr>
            <a:r>
              <a:rPr lang="en-GB" sz="2400" dirty="0" smtClean="0"/>
              <a:t>G.8272: 	Class B PRTC specification</a:t>
            </a:r>
          </a:p>
          <a:p>
            <a:pPr lvl="2">
              <a:tabLst>
                <a:tab pos="2244725" algn="l"/>
              </a:tabLst>
            </a:pPr>
            <a:r>
              <a:rPr lang="en-GB" sz="2400" dirty="0"/>
              <a:t>p</a:t>
            </a:r>
            <a:r>
              <a:rPr lang="en-GB" sz="2400" dirty="0" smtClean="0"/>
              <a:t>lus 7 other document updates / amendments</a:t>
            </a:r>
          </a:p>
          <a:p>
            <a:pPr>
              <a:spcBef>
                <a:spcPts val="1800"/>
              </a:spcBef>
              <a:tabLst>
                <a:tab pos="2244725" algn="l"/>
              </a:tabLst>
            </a:pPr>
            <a:r>
              <a:rPr lang="en-GB" b="1" dirty="0" smtClean="0"/>
              <a:t>Security</a:t>
            </a:r>
            <a:r>
              <a:rPr lang="en-GB" dirty="0" smtClean="0"/>
              <a:t> of critical infrastructure concerns;</a:t>
            </a:r>
          </a:p>
          <a:p>
            <a:pPr lvl="1">
              <a:tabLst>
                <a:tab pos="2244725" algn="l"/>
              </a:tabLst>
            </a:pPr>
            <a:r>
              <a:rPr lang="en-GB" sz="2400" dirty="0" smtClean="0"/>
              <a:t>GNSS robustness and protection</a:t>
            </a:r>
          </a:p>
          <a:p>
            <a:pPr lvl="1">
              <a:tabLst>
                <a:tab pos="2244725" algn="l"/>
              </a:tabLst>
            </a:pPr>
            <a:r>
              <a:rPr lang="en-GB" sz="2400" dirty="0" smtClean="0"/>
              <a:t>IEEE1588 packet security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533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25703"/>
            <a:ext cx="8898556" cy="1107996"/>
          </a:xfrm>
        </p:spPr>
        <p:txBody>
          <a:bodyPr/>
          <a:lstStyle/>
          <a:p>
            <a:r>
              <a:rPr lang="en-GB" dirty="0" smtClean="0"/>
              <a:t>Frequency and Time for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F.U.N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F</a:t>
            </a:r>
            <a:r>
              <a:rPr lang="en-GB" dirty="0" smtClean="0"/>
              <a:t>inance,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U</a:t>
            </a:r>
            <a:r>
              <a:rPr lang="en-GB" dirty="0" smtClean="0"/>
              <a:t>tilities and 5G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GB" dirty="0" smtClean="0"/>
              <a:t>etworks</a:t>
            </a:r>
            <a:endParaRPr lang="en-GB" dirty="0"/>
          </a:p>
        </p:txBody>
      </p:sp>
      <p:grpSp>
        <p:nvGrpSpPr>
          <p:cNvPr id="1035" name="Group 1034"/>
          <p:cNvGrpSpPr/>
          <p:nvPr/>
        </p:nvGrpSpPr>
        <p:grpSpPr>
          <a:xfrm>
            <a:off x="695484" y="2660333"/>
            <a:ext cx="2484000" cy="3187152"/>
            <a:chOff x="695484" y="2660333"/>
            <a:chExt cx="2484000" cy="3187152"/>
          </a:xfrm>
        </p:grpSpPr>
        <p:sp>
          <p:nvSpPr>
            <p:cNvPr id="15" name="Rounded Rectangle 14"/>
            <p:cNvSpPr/>
            <p:nvPr/>
          </p:nvSpPr>
          <p:spPr>
            <a:xfrm>
              <a:off x="695484" y="3281838"/>
              <a:ext cx="2484000" cy="2565647"/>
            </a:xfrm>
            <a:prstGeom prst="roundRect">
              <a:avLst>
                <a:gd name="adj" fmla="val 919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07679" y="2660333"/>
              <a:ext cx="2059611" cy="2538269"/>
            </a:xfrm>
            <a:prstGeom prst="roundRect">
              <a:avLst>
                <a:gd name="adj" fmla="val 9193"/>
              </a:avLst>
            </a:prstGeom>
            <a:solidFill>
              <a:srgbClr val="35C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1715644" y="5198601"/>
              <a:ext cx="443679" cy="233598"/>
            </a:xfrm>
            <a:prstGeom prst="triangle">
              <a:avLst/>
            </a:prstGeom>
            <a:solidFill>
              <a:srgbClr val="35C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23547" y="2775243"/>
              <a:ext cx="1627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/>
                <a:t>Tutorial </a:t>
              </a:r>
              <a:r>
                <a:rPr lang="en-GB" dirty="0"/>
                <a:t>day</a:t>
              </a:r>
            </a:p>
            <a:p>
              <a:pPr algn="ctr"/>
              <a:r>
                <a:rPr lang="en-GB" dirty="0"/>
                <a:t>(7 papers)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07895" y="5394319"/>
              <a:ext cx="10591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/>
                <a:t>Monday </a:t>
              </a:r>
              <a:endParaRPr lang="en-GB" b="1" dirty="0"/>
            </a:p>
          </p:txBody>
        </p:sp>
      </p:grpSp>
      <p:grpSp>
        <p:nvGrpSpPr>
          <p:cNvPr id="1036" name="Group 1035"/>
          <p:cNvGrpSpPr/>
          <p:nvPr/>
        </p:nvGrpSpPr>
        <p:grpSpPr>
          <a:xfrm>
            <a:off x="3387226" y="2660333"/>
            <a:ext cx="2484000" cy="3187152"/>
            <a:chOff x="3387226" y="2660333"/>
            <a:chExt cx="2484000" cy="3187152"/>
          </a:xfrm>
        </p:grpSpPr>
        <p:sp>
          <p:nvSpPr>
            <p:cNvPr id="16" name="Rounded Rectangle 15"/>
            <p:cNvSpPr/>
            <p:nvPr/>
          </p:nvSpPr>
          <p:spPr>
            <a:xfrm>
              <a:off x="3387226" y="3281838"/>
              <a:ext cx="2484000" cy="2565647"/>
            </a:xfrm>
            <a:prstGeom prst="roundRect">
              <a:avLst>
                <a:gd name="adj" fmla="val 919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599421" y="2660333"/>
              <a:ext cx="2059611" cy="2538269"/>
            </a:xfrm>
            <a:prstGeom prst="roundRect">
              <a:avLst>
                <a:gd name="adj" fmla="val 9193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4407386" y="5198600"/>
              <a:ext cx="443679" cy="233599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08222" y="5394319"/>
              <a:ext cx="10420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/>
                <a:t>Tuesday </a:t>
              </a:r>
              <a:endParaRPr lang="en-GB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599909" y="2775243"/>
              <a:ext cx="2058635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i="1" dirty="0" smtClean="0"/>
                <a:t>Evolution </a:t>
              </a:r>
              <a:r>
                <a:rPr lang="en-GB" i="1" dirty="0"/>
                <a:t>of 5G and Future Networks </a:t>
              </a:r>
              <a:r>
                <a:rPr lang="en-GB" dirty="0"/>
                <a:t/>
              </a:r>
              <a:br>
                <a:rPr lang="en-GB" dirty="0"/>
              </a:br>
              <a:r>
                <a:rPr lang="en-GB" dirty="0"/>
                <a:t>(7 Papers)</a:t>
              </a:r>
            </a:p>
            <a:p>
              <a:pPr algn="ctr"/>
              <a:endParaRPr lang="en-GB" sz="1100" dirty="0"/>
            </a:p>
            <a:p>
              <a:pPr algn="ctr"/>
              <a:r>
                <a:rPr lang="en-GB" i="1" dirty="0"/>
                <a:t>Time enabling of SMART Infrastructure </a:t>
              </a:r>
              <a:br>
                <a:rPr lang="en-GB" i="1" dirty="0"/>
              </a:br>
              <a:r>
                <a:rPr lang="en-GB" dirty="0"/>
                <a:t>(6 papers)</a:t>
              </a:r>
            </a:p>
          </p:txBody>
        </p:sp>
      </p:grpSp>
      <p:grpSp>
        <p:nvGrpSpPr>
          <p:cNvPr id="1037" name="Group 1036"/>
          <p:cNvGrpSpPr/>
          <p:nvPr/>
        </p:nvGrpSpPr>
        <p:grpSpPr>
          <a:xfrm>
            <a:off x="6078968" y="2660333"/>
            <a:ext cx="2484000" cy="3187152"/>
            <a:chOff x="6078968" y="2660333"/>
            <a:chExt cx="2484000" cy="3187152"/>
          </a:xfrm>
        </p:grpSpPr>
        <p:sp>
          <p:nvSpPr>
            <p:cNvPr id="21" name="Rounded Rectangle 20"/>
            <p:cNvSpPr/>
            <p:nvPr/>
          </p:nvSpPr>
          <p:spPr>
            <a:xfrm>
              <a:off x="6078968" y="3281838"/>
              <a:ext cx="2484000" cy="2565647"/>
            </a:xfrm>
            <a:prstGeom prst="roundRect">
              <a:avLst>
                <a:gd name="adj" fmla="val 919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291163" y="2660333"/>
              <a:ext cx="2059611" cy="2538269"/>
            </a:xfrm>
            <a:prstGeom prst="roundRect">
              <a:avLst>
                <a:gd name="adj" fmla="val 9193"/>
              </a:avLst>
            </a:prstGeom>
            <a:solidFill>
              <a:srgbClr val="F6A2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7099128" y="5198599"/>
              <a:ext cx="443679" cy="233600"/>
            </a:xfrm>
            <a:prstGeom prst="triangle">
              <a:avLst/>
            </a:prstGeom>
            <a:solidFill>
              <a:srgbClr val="F6A2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5569" y="5394319"/>
              <a:ext cx="13907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/>
                <a:t>Wednesday </a:t>
              </a:r>
              <a:endParaRPr lang="en-GB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32289" y="2775243"/>
              <a:ext cx="197735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i="1" dirty="0"/>
                <a:t>Practical Implementations of Time &amp; Sync in the Network</a:t>
              </a:r>
              <a:r>
                <a:rPr lang="en-GB" dirty="0"/>
                <a:t/>
              </a:r>
              <a:br>
                <a:rPr lang="en-GB" dirty="0"/>
              </a:br>
              <a:r>
                <a:rPr lang="en-GB" dirty="0"/>
                <a:t>(16 Papers)</a:t>
              </a:r>
            </a:p>
          </p:txBody>
        </p:sp>
      </p:grpSp>
      <p:grpSp>
        <p:nvGrpSpPr>
          <p:cNvPr id="1038" name="Group 1037"/>
          <p:cNvGrpSpPr/>
          <p:nvPr/>
        </p:nvGrpSpPr>
        <p:grpSpPr>
          <a:xfrm>
            <a:off x="8770711" y="2660333"/>
            <a:ext cx="2484000" cy="3187152"/>
            <a:chOff x="8770711" y="2660333"/>
            <a:chExt cx="2484000" cy="3187152"/>
          </a:xfrm>
        </p:grpSpPr>
        <p:sp>
          <p:nvSpPr>
            <p:cNvPr id="26" name="Rounded Rectangle 25"/>
            <p:cNvSpPr/>
            <p:nvPr/>
          </p:nvSpPr>
          <p:spPr>
            <a:xfrm>
              <a:off x="8770711" y="3281838"/>
              <a:ext cx="2484000" cy="2565647"/>
            </a:xfrm>
            <a:prstGeom prst="roundRect">
              <a:avLst>
                <a:gd name="adj" fmla="val 919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982906" y="2660333"/>
              <a:ext cx="2059611" cy="2538269"/>
            </a:xfrm>
            <a:prstGeom prst="roundRect">
              <a:avLst>
                <a:gd name="adj" fmla="val 9193"/>
              </a:avLst>
            </a:prstGeom>
            <a:solidFill>
              <a:srgbClr val="43C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0800000">
              <a:off x="9790871" y="5198598"/>
              <a:ext cx="443679" cy="233601"/>
            </a:xfrm>
            <a:prstGeom prst="triangle">
              <a:avLst/>
            </a:prstGeom>
            <a:solidFill>
              <a:srgbClr val="43C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440828" y="5394319"/>
              <a:ext cx="11437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/>
                <a:t>Thursday </a:t>
              </a:r>
              <a:endParaRPr lang="en-GB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024032" y="2775243"/>
              <a:ext cx="197735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i="1" dirty="0"/>
                <a:t>Timing Security</a:t>
              </a:r>
              <a:br>
                <a:rPr lang="en-GB" i="1" dirty="0"/>
              </a:br>
              <a:r>
                <a:rPr lang="en-GB" dirty="0"/>
                <a:t>(3 Papers)</a:t>
              </a:r>
            </a:p>
            <a:p>
              <a:pPr algn="ctr"/>
              <a:endParaRPr lang="en-GB" dirty="0"/>
            </a:p>
            <a:p>
              <a:pPr algn="ctr"/>
              <a:r>
                <a:rPr lang="en-GB" i="1" dirty="0"/>
                <a:t>GNSS &amp; Time References</a:t>
              </a:r>
              <a:br>
                <a:rPr lang="en-GB" i="1" dirty="0"/>
              </a:br>
              <a:r>
                <a:rPr lang="en-GB" dirty="0"/>
                <a:t>(10 Papers)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03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7238"/>
            <a:ext cx="8898556" cy="553998"/>
          </a:xfrm>
        </p:spPr>
        <p:txBody>
          <a:bodyPr/>
          <a:lstStyle/>
          <a:p>
            <a:r>
              <a:rPr lang="en-GB" dirty="0" smtClean="0"/>
              <a:t>Conference logistics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721502"/>
            <a:ext cx="11277604" cy="4617719"/>
          </a:xfrm>
        </p:spPr>
        <p:txBody>
          <a:bodyPr>
            <a:normAutofit/>
          </a:bodyPr>
          <a:lstStyle/>
          <a:p>
            <a:r>
              <a:rPr lang="en-GB" dirty="0" smtClean="0"/>
              <a:t>39 Speakers from 34 companies.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Requests to </a:t>
            </a:r>
            <a:r>
              <a:rPr lang="en-GB" b="1" dirty="0" smtClean="0"/>
              <a:t>speakers</a:t>
            </a:r>
            <a:r>
              <a:rPr lang="en-GB" dirty="0" smtClean="0"/>
              <a:t>;</a:t>
            </a:r>
          </a:p>
          <a:p>
            <a:pPr lvl="1"/>
            <a:r>
              <a:rPr lang="en-GB" sz="2400" dirty="0" smtClean="0"/>
              <a:t>Please keep to time.</a:t>
            </a:r>
          </a:p>
          <a:p>
            <a:pPr lvl="1"/>
            <a:r>
              <a:rPr lang="en-GB" sz="2400" dirty="0" smtClean="0"/>
              <a:t>Please use the house PC and ensure (AV) Mike has your latest presentation ahead of your session.</a:t>
            </a:r>
          </a:p>
          <a:p>
            <a:pPr lvl="1"/>
            <a:r>
              <a:rPr lang="en-GB" sz="2400" dirty="0" smtClean="0"/>
              <a:t>Meet 5 minutes before the start of section to get </a:t>
            </a:r>
            <a:r>
              <a:rPr lang="en-GB" sz="2400" dirty="0" err="1" smtClean="0"/>
              <a:t>mic’d</a:t>
            </a:r>
            <a:r>
              <a:rPr lang="en-GB" sz="2400" dirty="0" smtClean="0"/>
              <a:t> up!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Questions from the </a:t>
            </a:r>
            <a:r>
              <a:rPr lang="en-GB" b="1" dirty="0" smtClean="0"/>
              <a:t>delegates</a:t>
            </a:r>
            <a:r>
              <a:rPr lang="en-GB" dirty="0" smtClean="0"/>
              <a:t> are encouraged:</a:t>
            </a:r>
          </a:p>
          <a:p>
            <a:pPr lvl="1"/>
            <a:r>
              <a:rPr lang="en-GB" sz="2400" dirty="0" smtClean="0"/>
              <a:t>Questions after each section rather than each paper.</a:t>
            </a:r>
          </a:p>
          <a:p>
            <a:pPr lvl="1"/>
            <a:r>
              <a:rPr lang="en-GB" sz="2400" dirty="0" smtClean="0"/>
              <a:t>Please state your name and company.</a:t>
            </a:r>
          </a:p>
          <a:p>
            <a:pPr lvl="1"/>
            <a:r>
              <a:rPr lang="en-GB" sz="2400" dirty="0" smtClean="0"/>
              <a:t>Use the roving microphone when asking questions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6237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54283"/>
            <a:ext cx="1415562" cy="553998"/>
          </a:xfrm>
        </p:spPr>
        <p:txBody>
          <a:bodyPr/>
          <a:lstStyle/>
          <a:p>
            <a:r>
              <a:rPr lang="en-GB" dirty="0" smtClean="0"/>
              <a:t>F.U.N.</a:t>
            </a:r>
            <a:endParaRPr lang="en-GB" dirty="0"/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2060333" y="848425"/>
            <a:ext cx="8898556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dirty="0">
                <a:solidFill>
                  <a:srgbClr val="EE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Tuesday evening Icebreaker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383312" y="5746518"/>
            <a:ext cx="5115566" cy="706987"/>
            <a:chOff x="425107" y="5527857"/>
            <a:chExt cx="5115566" cy="706987"/>
          </a:xfrm>
        </p:grpSpPr>
        <p:sp>
          <p:nvSpPr>
            <p:cNvPr id="2" name="TextBox 1"/>
            <p:cNvSpPr txBox="1"/>
            <p:nvPr/>
          </p:nvSpPr>
          <p:spPr>
            <a:xfrm>
              <a:off x="425107" y="5650517"/>
              <a:ext cx="2558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Sponsored by</a:t>
              </a:r>
              <a:endParaRPr lang="en-GB" sz="2400" dirty="0"/>
            </a:p>
          </p:txBody>
        </p:sp>
        <p:pic>
          <p:nvPicPr>
            <p:cNvPr id="16" name="04D9159D-278B-4996-B602-BED84F34E334" descr="89D32B62-2CD3-4212-940B-CEFD4A95BFD4@fritz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950" y="5527857"/>
              <a:ext cx="3192723" cy="70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83312" y="1856802"/>
            <a:ext cx="6072909" cy="3454107"/>
            <a:chOff x="383312" y="1856802"/>
            <a:chExt cx="6072909" cy="3454107"/>
          </a:xfrm>
        </p:grpSpPr>
        <p:sp>
          <p:nvSpPr>
            <p:cNvPr id="3" name="TextBox 2"/>
            <p:cNvSpPr txBox="1"/>
            <p:nvPr/>
          </p:nvSpPr>
          <p:spPr>
            <a:xfrm>
              <a:off x="383312" y="1856802"/>
              <a:ext cx="6072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National Art Gallery (inside former Royal Place)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78" y="2336820"/>
              <a:ext cx="5948177" cy="2974089"/>
            </a:xfrm>
            <a:prstGeom prst="rect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6634363" y="1856801"/>
            <a:ext cx="5080000" cy="3470574"/>
            <a:chOff x="6634363" y="2450363"/>
            <a:chExt cx="5080000" cy="347057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92" b="5297"/>
            <a:stretch/>
          </p:blipFill>
          <p:spPr>
            <a:xfrm>
              <a:off x="6634363" y="2919319"/>
              <a:ext cx="5080000" cy="3001618"/>
            </a:xfrm>
            <a:prstGeom prst="rect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6946921" y="2450363"/>
              <a:ext cx="4454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Drinks and nibbles at </a:t>
              </a:r>
              <a:r>
                <a:rPr lang="en-GB" sz="2400" dirty="0" err="1" smtClean="0"/>
                <a:t>Manuc’s</a:t>
              </a:r>
              <a:r>
                <a:rPr lang="en-GB" sz="2400" dirty="0" smtClean="0"/>
                <a:t> Inn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5842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54283"/>
            <a:ext cx="1415562" cy="553998"/>
          </a:xfrm>
        </p:spPr>
        <p:txBody>
          <a:bodyPr/>
          <a:lstStyle/>
          <a:p>
            <a:r>
              <a:rPr lang="en-GB" dirty="0" smtClean="0"/>
              <a:t>F.U.N.</a:t>
            </a:r>
            <a:endParaRPr lang="en-GB" dirty="0"/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2060333" y="848425"/>
            <a:ext cx="8898556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dirty="0">
                <a:solidFill>
                  <a:srgbClr val="EE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Wednesday, Conference Dinner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7105418" y="1856802"/>
            <a:ext cx="4137891" cy="4374478"/>
            <a:chOff x="7105418" y="1856802"/>
            <a:chExt cx="4137891" cy="4374478"/>
          </a:xfrm>
        </p:grpSpPr>
        <p:sp>
          <p:nvSpPr>
            <p:cNvPr id="21" name="TextBox 20"/>
            <p:cNvSpPr txBox="1"/>
            <p:nvPr/>
          </p:nvSpPr>
          <p:spPr>
            <a:xfrm>
              <a:off x="7105418" y="1856802"/>
              <a:ext cx="4137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Time Lord Award</a:t>
              </a:r>
            </a:p>
            <a:p>
              <a:pPr algn="ctr"/>
              <a:r>
                <a:rPr lang="en-GB" sz="2400" dirty="0" smtClean="0"/>
                <a:t>Geoff Garner</a:t>
              </a:r>
              <a:endParaRPr lang="en-GB" sz="2400" dirty="0"/>
            </a:p>
          </p:txBody>
        </p:sp>
        <p:pic>
          <p:nvPicPr>
            <p:cNvPr id="14" name="E8261341-EFAC-4DCB-B6EB-8B8C3512A981" descr="B6C540FC-7622-450A-862F-9F51053644C6@fritz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427" y="2687799"/>
              <a:ext cx="2746220" cy="2500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631451" y="5557716"/>
              <a:ext cx="2558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Sponsored by</a:t>
              </a:r>
              <a:endParaRPr lang="en-GB" sz="2400" dirty="0"/>
            </a:p>
          </p:txBody>
        </p:sp>
        <p:pic>
          <p:nvPicPr>
            <p:cNvPr id="24" name="Picture 7" descr="Chronos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149" y="5366764"/>
              <a:ext cx="1180314" cy="86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51" y="2318467"/>
            <a:ext cx="3137224" cy="41941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25107" y="1610615"/>
            <a:ext cx="6110242" cy="4924247"/>
            <a:chOff x="425107" y="1610615"/>
            <a:chExt cx="6110242" cy="4924247"/>
          </a:xfrm>
        </p:grpSpPr>
        <p:grpSp>
          <p:nvGrpSpPr>
            <p:cNvPr id="10" name="Group 9"/>
            <p:cNvGrpSpPr/>
            <p:nvPr/>
          </p:nvGrpSpPr>
          <p:grpSpPr>
            <a:xfrm>
              <a:off x="425107" y="1610615"/>
              <a:ext cx="6110242" cy="4924247"/>
              <a:chOff x="425107" y="1610615"/>
              <a:chExt cx="6110242" cy="492424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92740" y="1983223"/>
                <a:ext cx="6016871" cy="4551639"/>
                <a:chOff x="571500" y="1045063"/>
                <a:chExt cx="6016871" cy="4551639"/>
              </a:xfrm>
            </p:grpSpPr>
            <p:pic>
              <p:nvPicPr>
                <p:cNvPr id="16" name="Picture 15" descr="C:\Users\lagri311\Desktop\DECO\20180526_175356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500" y="1045063"/>
                  <a:ext cx="6016871" cy="45126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571500" y="4615963"/>
                  <a:ext cx="6016871" cy="9807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425107" y="1610615"/>
                <a:ext cx="6110242" cy="4924247"/>
                <a:chOff x="425107" y="1610615"/>
                <a:chExt cx="6110242" cy="4924247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425107" y="5650517"/>
                  <a:ext cx="25585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400" dirty="0" smtClean="0"/>
                    <a:t>Sponsored by</a:t>
                  </a:r>
                  <a:endParaRPr lang="en-GB" sz="2400" dirty="0"/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462440" y="1610615"/>
                  <a:ext cx="6072909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 smtClean="0"/>
                    <a:t>Dinner here in the hotel</a:t>
                  </a:r>
                </a:p>
              </p:txBody>
            </p: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4602" y="5689502"/>
                  <a:ext cx="1383317" cy="845360"/>
                </a:xfrm>
                <a:prstGeom prst="rect">
                  <a:avLst/>
                </a:prstGeom>
                <a:effectLst/>
              </p:spPr>
            </p:pic>
          </p:grpSp>
        </p:grpSp>
        <p:sp>
          <p:nvSpPr>
            <p:cNvPr id="11" name="Rectangle 10"/>
            <p:cNvSpPr/>
            <p:nvPr/>
          </p:nvSpPr>
          <p:spPr>
            <a:xfrm>
              <a:off x="492740" y="2072280"/>
              <a:ext cx="6016871" cy="348184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7767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25703"/>
            <a:ext cx="8898556" cy="1107996"/>
          </a:xfrm>
        </p:spPr>
        <p:txBody>
          <a:bodyPr/>
          <a:lstStyle/>
          <a:p>
            <a:r>
              <a:rPr lang="en-GB" dirty="0" smtClean="0"/>
              <a:t>Frequency and Time for F.U.N:</a:t>
            </a:r>
            <a:br>
              <a:rPr lang="en-GB" dirty="0" smtClean="0"/>
            </a:br>
            <a:r>
              <a:rPr lang="en-GB" dirty="0" smtClean="0"/>
              <a:t>	Finance, Utilities and 5G Networks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27" y="2144811"/>
            <a:ext cx="5857875" cy="3895725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340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9" y="644799"/>
            <a:ext cx="4732430" cy="2034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33" y="2966887"/>
            <a:ext cx="3170195" cy="952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667" y="609631"/>
            <a:ext cx="6027942" cy="4778154"/>
          </a:xfrm>
          <a:prstGeom prst="rect">
            <a:avLst/>
          </a:prstGeom>
        </p:spPr>
      </p:pic>
      <p:sp>
        <p:nvSpPr>
          <p:cNvPr id="11" name="Subtitle 3"/>
          <p:cNvSpPr txBox="1">
            <a:spLocks/>
          </p:cNvSpPr>
          <p:nvPr/>
        </p:nvSpPr>
        <p:spPr>
          <a:xfrm>
            <a:off x="861234" y="4979054"/>
            <a:ext cx="3666393" cy="7271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Tommy Cook, Chairman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DD197FD-7B35-4ADD-A5B7-4F25F7B73323}" vid="{8613B5CD-1B9B-4E8B-A363-C2232E6DDB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Calnex template</Template>
  <TotalTime>854</TotalTime>
  <Words>273</Words>
  <Application>Microsoft Office PowerPoint</Application>
  <PresentationFormat>Widescreen</PresentationFormat>
  <Paragraphs>79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ITSF – International Timing &amp; Sync Forum</vt:lpstr>
      <vt:lpstr>Current drivers and recent events</vt:lpstr>
      <vt:lpstr>Frequency and Time for F.U.N:  Finance, Utilities and 5G Networks</vt:lpstr>
      <vt:lpstr>Conference logistics</vt:lpstr>
      <vt:lpstr>F.U.N.</vt:lpstr>
      <vt:lpstr>F.U.N.</vt:lpstr>
      <vt:lpstr>Frequency and Time for F.U.N:  Finance, Utilities and 5G Networks</vt:lpstr>
      <vt:lpstr>PowerPoint Presentation</vt:lpstr>
    </vt:vector>
  </TitlesOfParts>
  <Company>Calnex Solutions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 Cook</dc:creator>
  <cp:lastModifiedBy>Tommy Cook</cp:lastModifiedBy>
  <cp:revision>49</cp:revision>
  <dcterms:created xsi:type="dcterms:W3CDTF">2018-10-23T08:27:50Z</dcterms:created>
  <dcterms:modified xsi:type="dcterms:W3CDTF">2018-10-29T11:59:32Z</dcterms:modified>
</cp:coreProperties>
</file>