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6" r:id="rId2"/>
    <p:sldId id="272" r:id="rId3"/>
    <p:sldId id="278" r:id="rId4"/>
    <p:sldId id="263" r:id="rId5"/>
    <p:sldId id="264" r:id="rId6"/>
    <p:sldId id="268" r:id="rId7"/>
    <p:sldId id="270" r:id="rId8"/>
    <p:sldId id="275" r:id="rId9"/>
    <p:sldId id="277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FE96"/>
    <a:srgbClr val="35CECF"/>
    <a:srgbClr val="A2C45B"/>
    <a:srgbClr val="F1C947"/>
    <a:srgbClr val="FB8F8F"/>
    <a:srgbClr val="43C5F2"/>
    <a:srgbClr val="F6A257"/>
    <a:srgbClr val="9BFE96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309" autoAdjust="0"/>
  </p:normalViewPr>
  <p:slideViewPr>
    <p:cSldViewPr snapToGrid="0">
      <p:cViewPr>
        <p:scale>
          <a:sx n="87" d="100"/>
          <a:sy n="87" d="100"/>
        </p:scale>
        <p:origin x="-451" y="-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855B7C-861F-4215-9713-9C03EAACA56F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5354A-642F-4B71-A24C-8545932C21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027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4397C1-643A-4527-9CB8-9E80A04929C8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00508-2174-4DB7-9516-59366F5E2F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4401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Tuesday:</a:t>
            </a:r>
            <a:r>
              <a:rPr lang="en-GB" baseline="0" dirty="0" smtClean="0"/>
              <a:t>  	The direction of the Telecom network, and the implications and needs for time and synchronisation.</a:t>
            </a:r>
          </a:p>
          <a:p>
            <a:r>
              <a:rPr lang="en-GB" baseline="0" dirty="0" smtClean="0"/>
              <a:t>	After lunch, we have 6 papers from across a number of industry sectors discussing the need for time and sync in their applications.</a:t>
            </a:r>
          </a:p>
          <a:p>
            <a:endParaRPr lang="en-GB" baseline="0" dirty="0" smtClean="0"/>
          </a:p>
          <a:p>
            <a:r>
              <a:rPr lang="en-GB" baseline="0" dirty="0" smtClean="0"/>
              <a:t>Wednesday: 	Monster session of 16 papers discussing the practical implementation of Time &amp; Sync.  The theory is important but also hearing about how the theory has been put into practice </a:t>
            </a:r>
          </a:p>
          <a:p>
            <a:endParaRPr lang="en-GB" baseline="0" dirty="0" smtClean="0"/>
          </a:p>
          <a:p>
            <a:r>
              <a:rPr lang="en-GB" baseline="0" dirty="0" smtClean="0"/>
              <a:t>Thursday:	Start with a short session with 3 papers on the need for security on this aspect of the critical infrastructure, and the challenges in implementing a robust system.</a:t>
            </a:r>
          </a:p>
          <a:p>
            <a:r>
              <a:rPr lang="en-GB" baseline="0" dirty="0" smtClean="0"/>
              <a:t>	Finally on Thursday we will have a session on GNSS and Time References. This session will discuss distributing time using GNSS systems as well as include papers on high precision </a:t>
            </a:r>
            <a:r>
              <a:rPr lang="en-GB" baseline="0" dirty="0" err="1" smtClean="0"/>
              <a:t>osciallators</a:t>
            </a:r>
            <a:r>
              <a:rPr lang="en-GB" baseline="0" dirty="0" smtClean="0"/>
              <a:t>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200508-2174-4DB7-9516-59366F5E2F8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015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943476"/>
          </a:xfrm>
          <a:prstGeom prst="rect">
            <a:avLst/>
          </a:prstGeom>
          <a:gradFill flip="none" rotWithShape="1">
            <a:gsLst>
              <a:gs pos="0">
                <a:srgbClr val="540C04"/>
              </a:gs>
              <a:gs pos="53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2654420"/>
            <a:ext cx="9454342" cy="738664"/>
          </a:xfrm>
        </p:spPr>
        <p:txBody>
          <a:bodyPr lIns="0" tIns="0" rIns="0" bIns="0" anchor="ctr">
            <a:spAutoFit/>
          </a:bodyPr>
          <a:lstStyle>
            <a:lvl1pPr algn="l">
              <a:lnSpc>
                <a:spcPct val="100000"/>
              </a:lnSpc>
              <a:defRPr sz="4800" b="1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pic>
        <p:nvPicPr>
          <p:cNvPr id="9" name="Picture 8" descr="Calnex_White_rgb_tra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2851" y="471689"/>
            <a:ext cx="2462809" cy="10130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7200" y="5479771"/>
            <a:ext cx="9144000" cy="492443"/>
          </a:xfrm>
        </p:spPr>
        <p:txBody>
          <a:bodyPr lIns="0" tIns="0" rIns="0" bIns="0" anchor="ctr">
            <a:spAutoFit/>
          </a:bodyPr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92460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7606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4943476"/>
          </a:xfrm>
          <a:prstGeom prst="rect">
            <a:avLst/>
          </a:prstGeom>
          <a:gradFill flip="none" rotWithShape="1">
            <a:gsLst>
              <a:gs pos="0">
                <a:srgbClr val="540C04"/>
              </a:gs>
              <a:gs pos="53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4061" y="5137316"/>
            <a:ext cx="5104800" cy="144000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buNone/>
              <a:defRPr sz="1800" b="0" baseline="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Presenter,</a:t>
            </a:r>
          </a:p>
          <a:p>
            <a:r>
              <a:rPr lang="en-US" dirty="0" smtClean="0"/>
              <a:t>Title,</a:t>
            </a:r>
          </a:p>
          <a:p>
            <a:r>
              <a:rPr lang="en-US" dirty="0" smtClean="0"/>
              <a:t>email@calnexsol.com</a:t>
            </a:r>
            <a:endParaRPr lang="en-GB" dirty="0"/>
          </a:p>
        </p:txBody>
      </p:sp>
      <p:pic>
        <p:nvPicPr>
          <p:cNvPr id="9" name="Picture 8" descr="Calnex_White_rgb_trans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72851" y="471689"/>
            <a:ext cx="2462809" cy="1013095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 userDrawn="1"/>
        </p:nvSpPr>
        <p:spPr>
          <a:xfrm>
            <a:off x="844061" y="3654866"/>
            <a:ext cx="5105400" cy="1143000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l">
              <a:spcAft>
                <a:spcPts val="0"/>
              </a:spcAft>
              <a:defRPr sz="3600" b="1" i="0" cap="all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b="0" cap="none" dirty="0">
                <a:latin typeface="+mn-lt"/>
                <a:ea typeface="+mj-ea"/>
              </a:rPr>
              <a:t>c</a:t>
            </a:r>
            <a:r>
              <a:rPr lang="en-US" b="0" cap="none" dirty="0" smtClean="0">
                <a:latin typeface="+mn-lt"/>
                <a:ea typeface="+mj-ea"/>
              </a:rPr>
              <a:t>alnexsol.com</a:t>
            </a:r>
          </a:p>
        </p:txBody>
      </p:sp>
      <p:sp>
        <p:nvSpPr>
          <p:cNvPr id="12" name="Subtitle 2"/>
          <p:cNvSpPr txBox="1">
            <a:spLocks/>
          </p:cNvSpPr>
          <p:nvPr userDrawn="1"/>
        </p:nvSpPr>
        <p:spPr>
          <a:xfrm>
            <a:off x="844064" y="2657325"/>
            <a:ext cx="9231921" cy="5178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4800" b="1" dirty="0" smtClean="0"/>
              <a:t>Insight and Innovation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13440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199"/>
            <a:ext cx="11277604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956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600199"/>
            <a:ext cx="5410202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6324598" y="1600199"/>
            <a:ext cx="5410204" cy="4617719"/>
          </a:xfrm>
        </p:spPr>
        <p:txBody>
          <a:bodyPr lIns="0" tIns="0" rIns="0" bIns="0"/>
          <a:lstStyle>
            <a:lvl1pPr marL="342000" indent="-342000">
              <a:spcBef>
                <a:spcPts val="1000"/>
              </a:spcBef>
              <a:defRPr sz="2400"/>
            </a:lvl1pPr>
            <a:lvl2pPr marL="799200" indent="-342000">
              <a:spcBef>
                <a:spcPts val="500"/>
              </a:spcBef>
              <a:defRPr sz="2000"/>
            </a:lvl2pPr>
            <a:lvl3pPr marL="1256400" indent="-342000">
              <a:spcBef>
                <a:spcPts val="500"/>
              </a:spcBef>
              <a:defRPr sz="1800"/>
            </a:lvl3pPr>
            <a:lvl4pPr marL="1713600" indent="-342000">
              <a:spcBef>
                <a:spcPts val="500"/>
              </a:spcBef>
              <a:defRPr sz="1600"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707900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7907"/>
            <a:ext cx="8898556" cy="553998"/>
          </a:xfrm>
        </p:spPr>
        <p:txBody>
          <a:bodyPr wrap="square" lIns="0" tIns="0" rIns="0" bIns="0">
            <a:sp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4000" b="1" kern="1200" dirty="0">
                <a:solidFill>
                  <a:srgbClr val="EE0000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198" y="6356350"/>
            <a:ext cx="2743200" cy="365125"/>
          </a:xfrm>
        </p:spPr>
        <p:txBody>
          <a:bodyPr/>
          <a:lstStyle/>
          <a:p>
            <a:fld id="{B18C1DBA-F76E-4AD2-8DA5-19D3E7762AE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91602" y="6356350"/>
            <a:ext cx="2743200" cy="365125"/>
          </a:xfrm>
        </p:spPr>
        <p:txBody>
          <a:bodyPr/>
          <a:lstStyle/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 userDrawn="1"/>
        </p:nvSpPr>
        <p:spPr>
          <a:xfrm>
            <a:off x="-2012" y="-7393"/>
            <a:ext cx="12194011" cy="327829"/>
          </a:xfrm>
          <a:prstGeom prst="rect">
            <a:avLst/>
          </a:prstGeom>
          <a:gradFill>
            <a:gsLst>
              <a:gs pos="0">
                <a:srgbClr val="C52A1D"/>
              </a:gs>
              <a:gs pos="50000">
                <a:srgbClr val="EE3524">
                  <a:shade val="67500"/>
                  <a:satMod val="115000"/>
                </a:srgbClr>
              </a:gs>
              <a:gs pos="100000">
                <a:srgbClr val="EE3524">
                  <a:shade val="100000"/>
                  <a:satMod val="115000"/>
                </a:srgbClr>
              </a:gs>
            </a:gsLst>
            <a:lin ang="5400000" scaled="1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GB">
              <a:solidFill>
                <a:prstClr val="white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9581" y="692365"/>
            <a:ext cx="1345221" cy="552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43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606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C1DBA-F76E-4AD2-8DA5-19D3E7762AED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EA40B-076F-44A8-A286-A3291E34A7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257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0" r:id="rId4"/>
    <p:sldLayoutId id="2147483661" r:id="rId5"/>
    <p:sldLayoutId id="2147483663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jp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2FE5833-0DC9-794A-8661-6AD892234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366" y="-205634"/>
            <a:ext cx="7269269" cy="72692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C0C2FEC-F74E-9447-9215-4726F4067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1224" y="2984055"/>
            <a:ext cx="2376402" cy="8566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6221180-EE90-F14E-92C3-011563E4CD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8031"/>
          <a:stretch/>
        </p:blipFill>
        <p:spPr>
          <a:xfrm>
            <a:off x="698431" y="2848675"/>
            <a:ext cx="1917143" cy="136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65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9510221" y="4341985"/>
            <a:ext cx="2190869" cy="1988559"/>
            <a:chOff x="9499855" y="4204636"/>
            <a:chExt cx="2190869" cy="1988559"/>
          </a:xfrm>
        </p:grpSpPr>
        <p:sp>
          <p:nvSpPr>
            <p:cNvPr id="29" name="Oval 28"/>
            <p:cNvSpPr/>
            <p:nvPr/>
          </p:nvSpPr>
          <p:spPr>
            <a:xfrm>
              <a:off x="9639738" y="4204636"/>
              <a:ext cx="1988559" cy="1988559"/>
            </a:xfrm>
            <a:prstGeom prst="ellipse">
              <a:avLst/>
            </a:prstGeom>
            <a:solidFill>
              <a:srgbClr val="FB8F8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9499855" y="4490905"/>
              <a:ext cx="2190869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/>
                <a:t>Event </a:t>
              </a:r>
              <a:endParaRPr lang="en-GB" sz="1600" b="1" dirty="0" smtClean="0"/>
            </a:p>
            <a:p>
              <a:pPr algn="ctr"/>
              <a:r>
                <a:rPr lang="en-GB" sz="1600" b="1" dirty="0" smtClean="0"/>
                <a:t>Management</a:t>
              </a:r>
              <a:endParaRPr lang="en-GB" sz="1600" b="1" dirty="0"/>
            </a:p>
            <a:p>
              <a:pPr algn="ctr"/>
              <a:r>
                <a:rPr lang="en-GB" sz="1600" dirty="0"/>
                <a:t>EIE: Andy </a:t>
              </a:r>
              <a:r>
                <a:rPr lang="en-GB" sz="1600" dirty="0" smtClean="0"/>
                <a:t>Bateman, Carole </a:t>
              </a:r>
              <a:r>
                <a:rPr lang="en-GB" sz="1600" dirty="0"/>
                <a:t>Mayhew</a:t>
              </a:r>
            </a:p>
            <a:p>
              <a:pPr algn="ctr"/>
              <a:r>
                <a:rPr lang="en-GB" sz="1600" dirty="0"/>
                <a:t>AV: Mike Godden</a:t>
              </a:r>
            </a:p>
          </p:txBody>
        </p:sp>
      </p:grp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6699"/>
            <a:ext cx="8898556" cy="553998"/>
          </a:xfrm>
        </p:spPr>
        <p:txBody>
          <a:bodyPr/>
          <a:lstStyle/>
          <a:p>
            <a:r>
              <a:rPr lang="en-GB" dirty="0" smtClean="0"/>
              <a:t>ITSF – International Timing &amp; Sync Forum</a:t>
            </a:r>
            <a:endParaRPr lang="en-GB" dirty="0"/>
          </a:p>
        </p:txBody>
      </p:sp>
      <p:grpSp>
        <p:nvGrpSpPr>
          <p:cNvPr id="9" name="Group 8"/>
          <p:cNvGrpSpPr/>
          <p:nvPr/>
        </p:nvGrpSpPr>
        <p:grpSpPr>
          <a:xfrm>
            <a:off x="7641930" y="1912035"/>
            <a:ext cx="2748824" cy="2748824"/>
            <a:chOff x="8269025" y="1980728"/>
            <a:chExt cx="2748824" cy="2748824"/>
          </a:xfrm>
        </p:grpSpPr>
        <p:sp>
          <p:nvSpPr>
            <p:cNvPr id="2059" name="Oval 2058"/>
            <p:cNvSpPr/>
            <p:nvPr/>
          </p:nvSpPr>
          <p:spPr>
            <a:xfrm>
              <a:off x="8269025" y="1980728"/>
              <a:ext cx="2748824" cy="2748824"/>
            </a:xfrm>
            <a:prstGeom prst="ellipse">
              <a:avLst/>
            </a:prstGeom>
            <a:solidFill>
              <a:srgbClr val="43C5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8368870" y="2197772"/>
              <a:ext cx="2526815" cy="230832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/>
                <a:t>Format </a:t>
              </a:r>
              <a:r>
                <a:rPr lang="en-GB" sz="1600" dirty="0"/>
                <a:t/>
              </a:r>
              <a:br>
                <a:rPr lang="en-GB" sz="1600" dirty="0"/>
              </a:br>
              <a:r>
                <a:rPr lang="en-GB" sz="1600" dirty="0"/>
                <a:t>Papers covering all </a:t>
              </a:r>
              <a:endParaRPr lang="en-GB" sz="1600" dirty="0" smtClean="0"/>
            </a:p>
            <a:p>
              <a:pPr algn="ctr"/>
              <a:r>
                <a:rPr lang="en-GB" sz="1600" dirty="0" smtClean="0"/>
                <a:t>aspects </a:t>
              </a:r>
              <a:r>
                <a:rPr lang="en-GB" sz="1600" dirty="0"/>
                <a:t>of Time </a:t>
              </a:r>
              <a:r>
                <a:rPr lang="en-GB" sz="1600" dirty="0" smtClean="0"/>
                <a:t>and </a:t>
              </a:r>
              <a:r>
                <a:rPr lang="en-GB" sz="1600" dirty="0"/>
                <a:t>Synchronisation from a diverse spectrum of applications selected by SG for technical content aligned to mission statement.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04090" y="1852992"/>
            <a:ext cx="1869545" cy="1869545"/>
            <a:chOff x="5823105" y="1590087"/>
            <a:chExt cx="1869545" cy="1869545"/>
          </a:xfrm>
        </p:grpSpPr>
        <p:sp>
          <p:nvSpPr>
            <p:cNvPr id="32" name="Oval 31"/>
            <p:cNvSpPr/>
            <p:nvPr/>
          </p:nvSpPr>
          <p:spPr>
            <a:xfrm>
              <a:off x="5823105" y="1590087"/>
              <a:ext cx="1869545" cy="1869545"/>
            </a:xfrm>
            <a:prstGeom prst="ellipse">
              <a:avLst/>
            </a:prstGeom>
            <a:solidFill>
              <a:srgbClr val="35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916704" y="1788976"/>
              <a:ext cx="168103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/>
                <a:t>Founded 2001 </a:t>
              </a:r>
            </a:p>
            <a:p>
              <a:pPr algn="ctr"/>
              <a:r>
                <a:rPr lang="en-GB" sz="1600" dirty="0" smtClean="0"/>
                <a:t>Industry experts led by</a:t>
              </a:r>
            </a:p>
            <a:p>
              <a:pPr algn="ctr"/>
              <a:r>
                <a:rPr lang="en-GB" sz="1600" dirty="0" smtClean="0"/>
                <a:t>Charles Curry,</a:t>
              </a:r>
            </a:p>
            <a:p>
              <a:pPr algn="ctr"/>
              <a:r>
                <a:rPr lang="en-GB" sz="1600" dirty="0" smtClean="0"/>
                <a:t> </a:t>
              </a:r>
              <a:r>
                <a:rPr lang="en-GB" sz="1600" dirty="0" err="1"/>
                <a:t>Chronos</a:t>
              </a:r>
              <a:r>
                <a:rPr lang="en-GB" sz="1600" dirty="0"/>
                <a:t> </a:t>
              </a:r>
              <a:endParaRPr lang="en-GB" sz="1600" dirty="0" smtClean="0"/>
            </a:p>
            <a:p>
              <a:pPr algn="ctr"/>
              <a:r>
                <a:rPr lang="en-GB" sz="1600" dirty="0" smtClean="0"/>
                <a:t>Technology</a:t>
              </a:r>
              <a:endParaRPr lang="en-GB" sz="16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075261" y="4577843"/>
            <a:ext cx="1993627" cy="1985125"/>
            <a:chOff x="6930272" y="4436421"/>
            <a:chExt cx="1993627" cy="1985125"/>
          </a:xfrm>
        </p:grpSpPr>
        <p:sp>
          <p:nvSpPr>
            <p:cNvPr id="30" name="Oval 29"/>
            <p:cNvSpPr/>
            <p:nvPr/>
          </p:nvSpPr>
          <p:spPr>
            <a:xfrm>
              <a:off x="6930272" y="4436421"/>
              <a:ext cx="1985125" cy="1985125"/>
            </a:xfrm>
            <a:prstGeom prst="ellipse">
              <a:avLst/>
            </a:prstGeom>
            <a:solidFill>
              <a:srgbClr val="F1C9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6974920" y="4650622"/>
              <a:ext cx="1948979" cy="1323439"/>
            </a:xfrm>
            <a:prstGeom prst="rect">
              <a:avLst/>
            </a:prstGeom>
          </p:spPr>
          <p:txBody>
            <a:bodyPr wrap="square" lIns="72000" rIns="72000">
              <a:spAutoFit/>
            </a:bodyPr>
            <a:lstStyle/>
            <a:p>
              <a:pPr algn="ctr"/>
              <a:r>
                <a:rPr lang="en-GB" sz="1600" b="1" dirty="0" smtClean="0"/>
                <a:t>ITSF18 </a:t>
              </a:r>
              <a:r>
                <a:rPr lang="en-GB" sz="1600" dirty="0"/>
                <a:t/>
              </a:r>
              <a:br>
                <a:rPr lang="en-GB" sz="1600" dirty="0"/>
              </a:br>
              <a:r>
                <a:rPr lang="en-GB" sz="1600" dirty="0" smtClean="0"/>
                <a:t>176 </a:t>
              </a:r>
              <a:r>
                <a:rPr lang="en-GB" sz="1600" dirty="0"/>
                <a:t>Delegates,</a:t>
              </a:r>
            </a:p>
            <a:p>
              <a:pPr algn="ctr"/>
              <a:r>
                <a:rPr lang="en-GB" sz="1600" dirty="0"/>
                <a:t>from </a:t>
              </a:r>
              <a:r>
                <a:rPr lang="en-GB" sz="1600" dirty="0" smtClean="0"/>
                <a:t>28 </a:t>
              </a:r>
              <a:r>
                <a:rPr lang="en-GB" sz="1600" dirty="0"/>
                <a:t>Countries, from </a:t>
              </a:r>
              <a:r>
                <a:rPr lang="en-GB" sz="1600" dirty="0" smtClean="0"/>
                <a:t>113 Companies.</a:t>
              </a:r>
            </a:p>
            <a:p>
              <a:pPr algn="ctr"/>
              <a:r>
                <a:rPr lang="en-GB" sz="1600" dirty="0" smtClean="0"/>
                <a:t>25 from Operators </a:t>
              </a:r>
              <a:endParaRPr lang="en-GB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8055967" y="4830654"/>
            <a:ext cx="1435637" cy="1332497"/>
            <a:chOff x="5271864" y="4775630"/>
            <a:chExt cx="1435637" cy="1332497"/>
          </a:xfrm>
        </p:grpSpPr>
        <p:sp>
          <p:nvSpPr>
            <p:cNvPr id="31" name="Oval 30"/>
            <p:cNvSpPr/>
            <p:nvPr/>
          </p:nvSpPr>
          <p:spPr>
            <a:xfrm>
              <a:off x="5323433" y="4775630"/>
              <a:ext cx="1332497" cy="133249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5271864" y="5017131"/>
              <a:ext cx="1435637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600" b="1" dirty="0" smtClean="0"/>
                <a:t>Steering</a:t>
              </a:r>
            </a:p>
            <a:p>
              <a:pPr algn="ctr"/>
              <a:r>
                <a:rPr lang="en-GB" sz="1600" b="1" dirty="0" smtClean="0"/>
                <a:t>Group</a:t>
              </a:r>
            </a:p>
            <a:p>
              <a:pPr algn="ctr"/>
              <a:r>
                <a:rPr lang="en-GB" sz="1600" dirty="0"/>
                <a:t>29 members</a:t>
              </a:r>
              <a:endParaRPr lang="en-GB" sz="1600" b="1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891849" y="1704331"/>
            <a:ext cx="4626213" cy="4626213"/>
            <a:chOff x="2891849" y="1704331"/>
            <a:chExt cx="4626213" cy="4626213"/>
          </a:xfrm>
        </p:grpSpPr>
        <p:sp>
          <p:nvSpPr>
            <p:cNvPr id="15" name="Oval 14"/>
            <p:cNvSpPr/>
            <p:nvPr/>
          </p:nvSpPr>
          <p:spPr>
            <a:xfrm>
              <a:off x="2891849" y="1704331"/>
              <a:ext cx="4626213" cy="462621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407241" y="3132832"/>
              <a:ext cx="3726757" cy="28623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/>
                <a:t>Mission: </a:t>
              </a:r>
              <a:r>
                <a:rPr lang="en-GB" dirty="0"/>
                <a:t/>
              </a:r>
              <a:br>
                <a:rPr lang="en-GB" dirty="0"/>
              </a:br>
              <a:r>
                <a:rPr lang="en-GB" dirty="0" smtClean="0"/>
                <a:t>To </a:t>
              </a:r>
              <a:r>
                <a:rPr lang="en-GB" dirty="0"/>
                <a:t>encourage a wider understanding of the needs for synchronisation, time and </a:t>
              </a:r>
              <a:r>
                <a:rPr lang="en-GB" dirty="0" smtClean="0"/>
                <a:t>timing in critical infrastructure and wider applications, by bringing together individuals from industry, government </a:t>
              </a:r>
              <a:r>
                <a:rPr lang="en-GB" dirty="0"/>
                <a:t>and academia </a:t>
              </a:r>
              <a:r>
                <a:rPr lang="en-GB" dirty="0" smtClean="0"/>
                <a:t>representing </a:t>
              </a:r>
              <a:r>
                <a:rPr lang="en-GB" dirty="0"/>
                <a:t>users, suppliers </a:t>
              </a:r>
              <a:r>
                <a:rPr lang="en-GB" dirty="0" smtClean="0"/>
                <a:t>and </a:t>
              </a:r>
              <a:r>
                <a:rPr lang="en-GB" dirty="0"/>
                <a:t>professionals in the </a:t>
              </a:r>
              <a:r>
                <a:rPr lang="en-GB" dirty="0" smtClean="0"/>
                <a:t>timing community.</a:t>
              </a:r>
              <a:endParaRPr lang="en-GB" dirty="0"/>
            </a:p>
          </p:txBody>
        </p:sp>
        <p:grpSp>
          <p:nvGrpSpPr>
            <p:cNvPr id="2057" name="Group 2056"/>
            <p:cNvGrpSpPr/>
            <p:nvPr/>
          </p:nvGrpSpPr>
          <p:grpSpPr>
            <a:xfrm>
              <a:off x="4603088" y="1982187"/>
              <a:ext cx="1335061" cy="1150415"/>
              <a:chOff x="512892" y="1658923"/>
              <a:chExt cx="1462662" cy="1260368"/>
            </a:xfrm>
          </p:grpSpPr>
          <p:sp>
            <p:nvSpPr>
              <p:cNvPr id="21" name="Freeform 20"/>
              <p:cNvSpPr/>
              <p:nvPr/>
            </p:nvSpPr>
            <p:spPr>
              <a:xfrm>
                <a:off x="512892" y="2147901"/>
                <a:ext cx="813370" cy="502429"/>
              </a:xfrm>
              <a:custGeom>
                <a:avLst/>
                <a:gdLst>
                  <a:gd name="connsiteX0" fmla="*/ 16669 w 431006"/>
                  <a:gd name="connsiteY0" fmla="*/ 80962 h 292893"/>
                  <a:gd name="connsiteX1" fmla="*/ 0 w 431006"/>
                  <a:gd name="connsiteY1" fmla="*/ 292893 h 292893"/>
                  <a:gd name="connsiteX2" fmla="*/ 431006 w 431006"/>
                  <a:gd name="connsiteY2" fmla="*/ 0 h 292893"/>
                  <a:gd name="connsiteX0" fmla="*/ 14288 w 428625"/>
                  <a:gd name="connsiteY0" fmla="*/ 80962 h 292893"/>
                  <a:gd name="connsiteX1" fmla="*/ 0 w 428625"/>
                  <a:gd name="connsiteY1" fmla="*/ 292893 h 292893"/>
                  <a:gd name="connsiteX2" fmla="*/ 428625 w 428625"/>
                  <a:gd name="connsiteY2" fmla="*/ 0 h 292893"/>
                  <a:gd name="connsiteX0" fmla="*/ 50979 w 465316"/>
                  <a:gd name="connsiteY0" fmla="*/ 80962 h 292893"/>
                  <a:gd name="connsiteX1" fmla="*/ 36691 w 465316"/>
                  <a:gd name="connsiteY1" fmla="*/ 292893 h 292893"/>
                  <a:gd name="connsiteX2" fmla="*/ 465316 w 465316"/>
                  <a:gd name="connsiteY2" fmla="*/ 0 h 292893"/>
                  <a:gd name="connsiteX0" fmla="*/ 50979 w 465316"/>
                  <a:gd name="connsiteY0" fmla="*/ 80962 h 292893"/>
                  <a:gd name="connsiteX1" fmla="*/ 36691 w 465316"/>
                  <a:gd name="connsiteY1" fmla="*/ 292893 h 292893"/>
                  <a:gd name="connsiteX2" fmla="*/ 465316 w 465316"/>
                  <a:gd name="connsiteY2" fmla="*/ 0 h 292893"/>
                  <a:gd name="connsiteX0" fmla="*/ 50979 w 465316"/>
                  <a:gd name="connsiteY0" fmla="*/ 80962 h 292893"/>
                  <a:gd name="connsiteX1" fmla="*/ 36691 w 465316"/>
                  <a:gd name="connsiteY1" fmla="*/ 292893 h 292893"/>
                  <a:gd name="connsiteX2" fmla="*/ 465316 w 465316"/>
                  <a:gd name="connsiteY2" fmla="*/ 0 h 292893"/>
                  <a:gd name="connsiteX0" fmla="*/ 58541 w 472878"/>
                  <a:gd name="connsiteY0" fmla="*/ 80962 h 292893"/>
                  <a:gd name="connsiteX1" fmla="*/ 44253 w 472878"/>
                  <a:gd name="connsiteY1" fmla="*/ 292893 h 292893"/>
                  <a:gd name="connsiteX2" fmla="*/ 472878 w 472878"/>
                  <a:gd name="connsiteY2" fmla="*/ 0 h 292893"/>
                  <a:gd name="connsiteX0" fmla="*/ 58541 w 472878"/>
                  <a:gd name="connsiteY0" fmla="*/ 80962 h 292893"/>
                  <a:gd name="connsiteX1" fmla="*/ 44253 w 472878"/>
                  <a:gd name="connsiteY1" fmla="*/ 292893 h 292893"/>
                  <a:gd name="connsiteX2" fmla="*/ 472878 w 472878"/>
                  <a:gd name="connsiteY2" fmla="*/ 0 h 292893"/>
                  <a:gd name="connsiteX0" fmla="*/ 68793 w 468842"/>
                  <a:gd name="connsiteY0" fmla="*/ 88106 h 292893"/>
                  <a:gd name="connsiteX1" fmla="*/ 40217 w 468842"/>
                  <a:gd name="connsiteY1" fmla="*/ 292893 h 292893"/>
                  <a:gd name="connsiteX2" fmla="*/ 468842 w 468842"/>
                  <a:gd name="connsiteY2" fmla="*/ 0 h 292893"/>
                  <a:gd name="connsiteX0" fmla="*/ 67734 w 467783"/>
                  <a:gd name="connsiteY0" fmla="*/ 88106 h 292893"/>
                  <a:gd name="connsiteX1" fmla="*/ 39158 w 467783"/>
                  <a:gd name="connsiteY1" fmla="*/ 292893 h 292893"/>
                  <a:gd name="connsiteX2" fmla="*/ 467783 w 467783"/>
                  <a:gd name="connsiteY2" fmla="*/ 0 h 292893"/>
                  <a:gd name="connsiteX0" fmla="*/ 67734 w 467783"/>
                  <a:gd name="connsiteY0" fmla="*/ 88106 h 292893"/>
                  <a:gd name="connsiteX1" fmla="*/ 39158 w 467783"/>
                  <a:gd name="connsiteY1" fmla="*/ 292893 h 292893"/>
                  <a:gd name="connsiteX2" fmla="*/ 467783 w 467783"/>
                  <a:gd name="connsiteY2" fmla="*/ 0 h 292893"/>
                  <a:gd name="connsiteX0" fmla="*/ 65979 w 466028"/>
                  <a:gd name="connsiteY0" fmla="*/ 88106 h 285750"/>
                  <a:gd name="connsiteX1" fmla="*/ 39784 w 466028"/>
                  <a:gd name="connsiteY1" fmla="*/ 285750 h 285750"/>
                  <a:gd name="connsiteX2" fmla="*/ 466028 w 466028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750"/>
                  <a:gd name="connsiteX1" fmla="*/ 41775 w 468019"/>
                  <a:gd name="connsiteY1" fmla="*/ 285750 h 285750"/>
                  <a:gd name="connsiteX2" fmla="*/ 468019 w 468019"/>
                  <a:gd name="connsiteY2" fmla="*/ 0 h 285750"/>
                  <a:gd name="connsiteX0" fmla="*/ 60827 w 468019"/>
                  <a:gd name="connsiteY0" fmla="*/ 83343 h 285952"/>
                  <a:gd name="connsiteX1" fmla="*/ 41775 w 468019"/>
                  <a:gd name="connsiteY1" fmla="*/ 285750 h 285952"/>
                  <a:gd name="connsiteX2" fmla="*/ 468019 w 468019"/>
                  <a:gd name="connsiteY2" fmla="*/ 0 h 285952"/>
                  <a:gd name="connsiteX0" fmla="*/ 69268 w 476460"/>
                  <a:gd name="connsiteY0" fmla="*/ 83343 h 285952"/>
                  <a:gd name="connsiteX1" fmla="*/ 50216 w 476460"/>
                  <a:gd name="connsiteY1" fmla="*/ 285750 h 285952"/>
                  <a:gd name="connsiteX2" fmla="*/ 476460 w 476460"/>
                  <a:gd name="connsiteY2" fmla="*/ 0 h 285952"/>
                  <a:gd name="connsiteX0" fmla="*/ 57665 w 464857"/>
                  <a:gd name="connsiteY0" fmla="*/ 83343 h 285952"/>
                  <a:gd name="connsiteX1" fmla="*/ 38613 w 464857"/>
                  <a:gd name="connsiteY1" fmla="*/ 285750 h 285952"/>
                  <a:gd name="connsiteX2" fmla="*/ 464857 w 464857"/>
                  <a:gd name="connsiteY2" fmla="*/ 0 h 2859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464857" h="285952">
                    <a:moveTo>
                      <a:pt x="57665" y="83343"/>
                    </a:moveTo>
                    <a:cubicBezTo>
                      <a:pt x="19565" y="151606"/>
                      <a:pt x="-39968" y="281781"/>
                      <a:pt x="38613" y="285750"/>
                    </a:cubicBezTo>
                    <a:cubicBezTo>
                      <a:pt x="183868" y="292893"/>
                      <a:pt x="360081" y="109537"/>
                      <a:pt x="464857" y="0"/>
                    </a:cubicBezTo>
                  </a:path>
                </a:pathLst>
              </a:custGeom>
              <a:noFill/>
              <a:ln w="57150" cap="rnd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3" name="Oval 2052"/>
              <p:cNvSpPr/>
              <p:nvPr/>
            </p:nvSpPr>
            <p:spPr>
              <a:xfrm>
                <a:off x="710195" y="1667029"/>
                <a:ext cx="1027210" cy="1027210"/>
              </a:xfrm>
              <a:prstGeom prst="ellipse">
                <a:avLst/>
              </a:prstGeom>
              <a:noFill/>
              <a:ln w="57150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2052" name="Group 2051"/>
              <p:cNvGrpSpPr/>
              <p:nvPr/>
            </p:nvGrpSpPr>
            <p:grpSpPr>
              <a:xfrm rot="2746289">
                <a:off x="1411018" y="1516110"/>
                <a:ext cx="396784" cy="682409"/>
                <a:chOff x="3479152" y="1710024"/>
                <a:chExt cx="425694" cy="732129"/>
              </a:xfrm>
            </p:grpSpPr>
            <p:sp>
              <p:nvSpPr>
                <p:cNvPr id="22" name="Flowchart: Delay 21"/>
                <p:cNvSpPr/>
                <p:nvPr/>
              </p:nvSpPr>
              <p:spPr>
                <a:xfrm rot="16200000">
                  <a:off x="3430703" y="1848817"/>
                  <a:ext cx="524373" cy="246788"/>
                </a:xfrm>
                <a:custGeom>
                  <a:avLst/>
                  <a:gdLst>
                    <a:gd name="connsiteX0" fmla="*/ 0 w 517228"/>
                    <a:gd name="connsiteY0" fmla="*/ 0 h 327299"/>
                    <a:gd name="connsiteX1" fmla="*/ 258614 w 517228"/>
                    <a:gd name="connsiteY1" fmla="*/ 0 h 327299"/>
                    <a:gd name="connsiteX2" fmla="*/ 517228 w 517228"/>
                    <a:gd name="connsiteY2" fmla="*/ 163650 h 327299"/>
                    <a:gd name="connsiteX3" fmla="*/ 258614 w 517228"/>
                    <a:gd name="connsiteY3" fmla="*/ 327300 h 327299"/>
                    <a:gd name="connsiteX4" fmla="*/ 0 w 517228"/>
                    <a:gd name="connsiteY4" fmla="*/ 327299 h 327299"/>
                    <a:gd name="connsiteX5" fmla="*/ 0 w 517228"/>
                    <a:gd name="connsiteY5" fmla="*/ 0 h 327299"/>
                    <a:gd name="connsiteX0" fmla="*/ 0 w 524373"/>
                    <a:gd name="connsiteY0" fmla="*/ 33341 h 327300"/>
                    <a:gd name="connsiteX1" fmla="*/ 265759 w 524373"/>
                    <a:gd name="connsiteY1" fmla="*/ 0 h 327300"/>
                    <a:gd name="connsiteX2" fmla="*/ 524373 w 524373"/>
                    <a:gd name="connsiteY2" fmla="*/ 163650 h 327300"/>
                    <a:gd name="connsiteX3" fmla="*/ 265759 w 524373"/>
                    <a:gd name="connsiteY3" fmla="*/ 327300 h 327300"/>
                    <a:gd name="connsiteX4" fmla="*/ 7145 w 524373"/>
                    <a:gd name="connsiteY4" fmla="*/ 327299 h 327300"/>
                    <a:gd name="connsiteX5" fmla="*/ 0 w 524373"/>
                    <a:gd name="connsiteY5" fmla="*/ 33341 h 327300"/>
                    <a:gd name="connsiteX0" fmla="*/ 0 w 524373"/>
                    <a:gd name="connsiteY0" fmla="*/ 33341 h 327300"/>
                    <a:gd name="connsiteX1" fmla="*/ 265759 w 524373"/>
                    <a:gd name="connsiteY1" fmla="*/ 0 h 327300"/>
                    <a:gd name="connsiteX2" fmla="*/ 524373 w 524373"/>
                    <a:gd name="connsiteY2" fmla="*/ 163650 h 327300"/>
                    <a:gd name="connsiteX3" fmla="*/ 265759 w 524373"/>
                    <a:gd name="connsiteY3" fmla="*/ 327300 h 327300"/>
                    <a:gd name="connsiteX4" fmla="*/ 2380 w 524373"/>
                    <a:gd name="connsiteY4" fmla="*/ 296346 h 327300"/>
                    <a:gd name="connsiteX5" fmla="*/ 0 w 524373"/>
                    <a:gd name="connsiteY5" fmla="*/ 33341 h 327300"/>
                    <a:gd name="connsiteX0" fmla="*/ 0 w 524373"/>
                    <a:gd name="connsiteY0" fmla="*/ 33341 h 327300"/>
                    <a:gd name="connsiteX1" fmla="*/ 265759 w 524373"/>
                    <a:gd name="connsiteY1" fmla="*/ 0 h 327300"/>
                    <a:gd name="connsiteX2" fmla="*/ 524373 w 524373"/>
                    <a:gd name="connsiteY2" fmla="*/ 163650 h 327300"/>
                    <a:gd name="connsiteX3" fmla="*/ 265759 w 524373"/>
                    <a:gd name="connsiteY3" fmla="*/ 327300 h 327300"/>
                    <a:gd name="connsiteX4" fmla="*/ 2380 w 524373"/>
                    <a:gd name="connsiteY4" fmla="*/ 296346 h 327300"/>
                    <a:gd name="connsiteX5" fmla="*/ 0 w 524373"/>
                    <a:gd name="connsiteY5" fmla="*/ 33341 h 327300"/>
                    <a:gd name="connsiteX0" fmla="*/ 0 w 524408"/>
                    <a:gd name="connsiteY0" fmla="*/ 33341 h 327300"/>
                    <a:gd name="connsiteX1" fmla="*/ 265759 w 524408"/>
                    <a:gd name="connsiteY1" fmla="*/ 0 h 327300"/>
                    <a:gd name="connsiteX2" fmla="*/ 524373 w 524408"/>
                    <a:gd name="connsiteY2" fmla="*/ 163650 h 327300"/>
                    <a:gd name="connsiteX3" fmla="*/ 265759 w 524408"/>
                    <a:gd name="connsiteY3" fmla="*/ 327300 h 327300"/>
                    <a:gd name="connsiteX4" fmla="*/ 2380 w 524408"/>
                    <a:gd name="connsiteY4" fmla="*/ 296346 h 327300"/>
                    <a:gd name="connsiteX5" fmla="*/ 0 w 524408"/>
                    <a:gd name="connsiteY5" fmla="*/ 33341 h 327300"/>
                    <a:gd name="connsiteX0" fmla="*/ 0 w 524373"/>
                    <a:gd name="connsiteY0" fmla="*/ 8086 h 302045"/>
                    <a:gd name="connsiteX1" fmla="*/ 265759 w 524373"/>
                    <a:gd name="connsiteY1" fmla="*/ 939 h 302045"/>
                    <a:gd name="connsiteX2" fmla="*/ 524373 w 524373"/>
                    <a:gd name="connsiteY2" fmla="*/ 138395 h 302045"/>
                    <a:gd name="connsiteX3" fmla="*/ 265759 w 524373"/>
                    <a:gd name="connsiteY3" fmla="*/ 302045 h 302045"/>
                    <a:gd name="connsiteX4" fmla="*/ 2380 w 524373"/>
                    <a:gd name="connsiteY4" fmla="*/ 271091 h 302045"/>
                    <a:gd name="connsiteX5" fmla="*/ 0 w 524373"/>
                    <a:gd name="connsiteY5" fmla="*/ 8086 h 302045"/>
                    <a:gd name="connsiteX0" fmla="*/ 0 w 524373"/>
                    <a:gd name="connsiteY0" fmla="*/ 8086 h 275851"/>
                    <a:gd name="connsiteX1" fmla="*/ 265759 w 524373"/>
                    <a:gd name="connsiteY1" fmla="*/ 939 h 275851"/>
                    <a:gd name="connsiteX2" fmla="*/ 524373 w 524373"/>
                    <a:gd name="connsiteY2" fmla="*/ 138395 h 275851"/>
                    <a:gd name="connsiteX3" fmla="*/ 265759 w 524373"/>
                    <a:gd name="connsiteY3" fmla="*/ 275851 h 275851"/>
                    <a:gd name="connsiteX4" fmla="*/ 2380 w 524373"/>
                    <a:gd name="connsiteY4" fmla="*/ 271091 h 275851"/>
                    <a:gd name="connsiteX5" fmla="*/ 0 w 524373"/>
                    <a:gd name="connsiteY5" fmla="*/ 8086 h 275851"/>
                    <a:gd name="connsiteX0" fmla="*/ 0 w 524373"/>
                    <a:gd name="connsiteY0" fmla="*/ 8086 h 275851"/>
                    <a:gd name="connsiteX1" fmla="*/ 265759 w 524373"/>
                    <a:gd name="connsiteY1" fmla="*/ 939 h 275851"/>
                    <a:gd name="connsiteX2" fmla="*/ 524373 w 524373"/>
                    <a:gd name="connsiteY2" fmla="*/ 138395 h 275851"/>
                    <a:gd name="connsiteX3" fmla="*/ 265759 w 524373"/>
                    <a:gd name="connsiteY3" fmla="*/ 275851 h 275851"/>
                    <a:gd name="connsiteX4" fmla="*/ 2380 w 524373"/>
                    <a:gd name="connsiteY4" fmla="*/ 252041 h 275851"/>
                    <a:gd name="connsiteX5" fmla="*/ 0 w 524373"/>
                    <a:gd name="connsiteY5" fmla="*/ 8086 h 275851"/>
                    <a:gd name="connsiteX0" fmla="*/ 0 w 524373"/>
                    <a:gd name="connsiteY0" fmla="*/ 19054 h 274912"/>
                    <a:gd name="connsiteX1" fmla="*/ 265759 w 524373"/>
                    <a:gd name="connsiteY1" fmla="*/ 0 h 274912"/>
                    <a:gd name="connsiteX2" fmla="*/ 524373 w 524373"/>
                    <a:gd name="connsiteY2" fmla="*/ 137456 h 274912"/>
                    <a:gd name="connsiteX3" fmla="*/ 265759 w 524373"/>
                    <a:gd name="connsiteY3" fmla="*/ 274912 h 274912"/>
                    <a:gd name="connsiteX4" fmla="*/ 2380 w 524373"/>
                    <a:gd name="connsiteY4" fmla="*/ 251102 h 274912"/>
                    <a:gd name="connsiteX5" fmla="*/ 0 w 524373"/>
                    <a:gd name="connsiteY5" fmla="*/ 19054 h 274912"/>
                    <a:gd name="connsiteX0" fmla="*/ 0 w 524373"/>
                    <a:gd name="connsiteY0" fmla="*/ 19054 h 274912"/>
                    <a:gd name="connsiteX1" fmla="*/ 265759 w 524373"/>
                    <a:gd name="connsiteY1" fmla="*/ 0 h 274912"/>
                    <a:gd name="connsiteX2" fmla="*/ 524373 w 524373"/>
                    <a:gd name="connsiteY2" fmla="*/ 137456 h 274912"/>
                    <a:gd name="connsiteX3" fmla="*/ 265759 w 524373"/>
                    <a:gd name="connsiteY3" fmla="*/ 274912 h 274912"/>
                    <a:gd name="connsiteX4" fmla="*/ 2380 w 524373"/>
                    <a:gd name="connsiteY4" fmla="*/ 251102 h 274912"/>
                    <a:gd name="connsiteX5" fmla="*/ 0 w 524373"/>
                    <a:gd name="connsiteY5" fmla="*/ 19054 h 274912"/>
                    <a:gd name="connsiteX0" fmla="*/ 0 w 524373"/>
                    <a:gd name="connsiteY0" fmla="*/ 19054 h 274912"/>
                    <a:gd name="connsiteX1" fmla="*/ 265759 w 524373"/>
                    <a:gd name="connsiteY1" fmla="*/ 0 h 274912"/>
                    <a:gd name="connsiteX2" fmla="*/ 524373 w 524373"/>
                    <a:gd name="connsiteY2" fmla="*/ 137456 h 274912"/>
                    <a:gd name="connsiteX3" fmla="*/ 265759 w 524373"/>
                    <a:gd name="connsiteY3" fmla="*/ 274912 h 274912"/>
                    <a:gd name="connsiteX4" fmla="*/ 2380 w 524373"/>
                    <a:gd name="connsiteY4" fmla="*/ 251102 h 274912"/>
                    <a:gd name="connsiteX5" fmla="*/ 0 w 524373"/>
                    <a:gd name="connsiteY5" fmla="*/ 19054 h 27491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524373" h="274912">
                      <a:moveTo>
                        <a:pt x="0" y="19054"/>
                      </a:moveTo>
                      <a:cubicBezTo>
                        <a:pt x="86205" y="9538"/>
                        <a:pt x="179554" y="0"/>
                        <a:pt x="265759" y="0"/>
                      </a:cubicBezTo>
                      <a:cubicBezTo>
                        <a:pt x="408588" y="0"/>
                        <a:pt x="524373" y="91637"/>
                        <a:pt x="524373" y="137456"/>
                      </a:cubicBezTo>
                      <a:cubicBezTo>
                        <a:pt x="524373" y="183275"/>
                        <a:pt x="408588" y="274912"/>
                        <a:pt x="265759" y="274912"/>
                      </a:cubicBezTo>
                      <a:lnTo>
                        <a:pt x="2380" y="251102"/>
                      </a:lnTo>
                      <a:cubicBezTo>
                        <a:pt x="1587" y="163434"/>
                        <a:pt x="793" y="106722"/>
                        <a:pt x="0" y="19054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 w="5715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3632545" y="2234678"/>
                  <a:ext cx="120690" cy="207475"/>
                </a:xfrm>
                <a:custGeom>
                  <a:avLst/>
                  <a:gdLst>
                    <a:gd name="connsiteX0" fmla="*/ 0 w 133350"/>
                    <a:gd name="connsiteY0" fmla="*/ 202674 h 405348"/>
                    <a:gd name="connsiteX1" fmla="*/ 66675 w 133350"/>
                    <a:gd name="connsiteY1" fmla="*/ 0 h 405348"/>
                    <a:gd name="connsiteX2" fmla="*/ 133350 w 133350"/>
                    <a:gd name="connsiteY2" fmla="*/ 202674 h 405348"/>
                    <a:gd name="connsiteX3" fmla="*/ 66675 w 133350"/>
                    <a:gd name="connsiteY3" fmla="*/ 405348 h 405348"/>
                    <a:gd name="connsiteX4" fmla="*/ 0 w 133350"/>
                    <a:gd name="connsiteY4" fmla="*/ 202674 h 405348"/>
                    <a:gd name="connsiteX0" fmla="*/ 0 w 135203"/>
                    <a:gd name="connsiteY0" fmla="*/ 25335 h 228009"/>
                    <a:gd name="connsiteX1" fmla="*/ 133350 w 135203"/>
                    <a:gd name="connsiteY1" fmla="*/ 25335 h 228009"/>
                    <a:gd name="connsiteX2" fmla="*/ 66675 w 135203"/>
                    <a:gd name="connsiteY2" fmla="*/ 228009 h 228009"/>
                    <a:gd name="connsiteX3" fmla="*/ 0 w 135203"/>
                    <a:gd name="connsiteY3" fmla="*/ 25335 h 228009"/>
                    <a:gd name="connsiteX0" fmla="*/ 12808 w 148011"/>
                    <a:gd name="connsiteY0" fmla="*/ 14591 h 217265"/>
                    <a:gd name="connsiteX1" fmla="*/ 146158 w 148011"/>
                    <a:gd name="connsiteY1" fmla="*/ 14591 h 217265"/>
                    <a:gd name="connsiteX2" fmla="*/ 79483 w 148011"/>
                    <a:gd name="connsiteY2" fmla="*/ 217265 h 217265"/>
                    <a:gd name="connsiteX3" fmla="*/ 12808 w 148011"/>
                    <a:gd name="connsiteY3" fmla="*/ 14591 h 217265"/>
                    <a:gd name="connsiteX0" fmla="*/ 12808 w 148011"/>
                    <a:gd name="connsiteY0" fmla="*/ 14 h 202688"/>
                    <a:gd name="connsiteX1" fmla="*/ 146158 w 148011"/>
                    <a:gd name="connsiteY1" fmla="*/ 14 h 202688"/>
                    <a:gd name="connsiteX2" fmla="*/ 79483 w 148011"/>
                    <a:gd name="connsiteY2" fmla="*/ 202688 h 202688"/>
                    <a:gd name="connsiteX3" fmla="*/ 12808 w 148011"/>
                    <a:gd name="connsiteY3" fmla="*/ 14 h 202688"/>
                    <a:gd name="connsiteX0" fmla="*/ 12900 w 130976"/>
                    <a:gd name="connsiteY0" fmla="*/ 2381 h 202674"/>
                    <a:gd name="connsiteX1" fmla="*/ 129582 w 130976"/>
                    <a:gd name="connsiteY1" fmla="*/ 0 h 202674"/>
                    <a:gd name="connsiteX2" fmla="*/ 62907 w 130976"/>
                    <a:gd name="connsiteY2" fmla="*/ 202674 h 202674"/>
                    <a:gd name="connsiteX3" fmla="*/ 12900 w 130976"/>
                    <a:gd name="connsiteY3" fmla="*/ 2381 h 202674"/>
                    <a:gd name="connsiteX0" fmla="*/ 995 w 100456"/>
                    <a:gd name="connsiteY0" fmla="*/ 15202 h 215495"/>
                    <a:gd name="connsiteX1" fmla="*/ 98627 w 100456"/>
                    <a:gd name="connsiteY1" fmla="*/ 12821 h 215495"/>
                    <a:gd name="connsiteX2" fmla="*/ 51002 w 100456"/>
                    <a:gd name="connsiteY2" fmla="*/ 215495 h 215495"/>
                    <a:gd name="connsiteX3" fmla="*/ 995 w 100456"/>
                    <a:gd name="connsiteY3" fmla="*/ 15202 h 215495"/>
                    <a:gd name="connsiteX0" fmla="*/ 6637 w 106098"/>
                    <a:gd name="connsiteY0" fmla="*/ 15202 h 217182"/>
                    <a:gd name="connsiteX1" fmla="*/ 104269 w 106098"/>
                    <a:gd name="connsiteY1" fmla="*/ 12821 h 217182"/>
                    <a:gd name="connsiteX2" fmla="*/ 56644 w 106098"/>
                    <a:gd name="connsiteY2" fmla="*/ 215495 h 217182"/>
                    <a:gd name="connsiteX3" fmla="*/ 14009 w 106098"/>
                    <a:gd name="connsiteY3" fmla="*/ 104599 h 217182"/>
                    <a:gd name="connsiteX4" fmla="*/ 6637 w 106098"/>
                    <a:gd name="connsiteY4" fmla="*/ 15202 h 217182"/>
                    <a:gd name="connsiteX0" fmla="*/ 6637 w 109625"/>
                    <a:gd name="connsiteY0" fmla="*/ 15202 h 217182"/>
                    <a:gd name="connsiteX1" fmla="*/ 104269 w 109625"/>
                    <a:gd name="connsiteY1" fmla="*/ 12821 h 217182"/>
                    <a:gd name="connsiteX2" fmla="*/ 92590 w 109625"/>
                    <a:gd name="connsiteY2" fmla="*/ 102217 h 217182"/>
                    <a:gd name="connsiteX3" fmla="*/ 56644 w 109625"/>
                    <a:gd name="connsiteY3" fmla="*/ 215495 h 217182"/>
                    <a:gd name="connsiteX4" fmla="*/ 14009 w 109625"/>
                    <a:gd name="connsiteY4" fmla="*/ 104599 h 217182"/>
                    <a:gd name="connsiteX5" fmla="*/ 6637 w 109625"/>
                    <a:gd name="connsiteY5" fmla="*/ 15202 h 217182"/>
                    <a:gd name="connsiteX0" fmla="*/ 6637 w 118216"/>
                    <a:gd name="connsiteY0" fmla="*/ 15202 h 215500"/>
                    <a:gd name="connsiteX1" fmla="*/ 104269 w 118216"/>
                    <a:gd name="connsiteY1" fmla="*/ 12821 h 215500"/>
                    <a:gd name="connsiteX2" fmla="*/ 114021 w 118216"/>
                    <a:gd name="connsiteY2" fmla="*/ 99836 h 215500"/>
                    <a:gd name="connsiteX3" fmla="*/ 56644 w 118216"/>
                    <a:gd name="connsiteY3" fmla="*/ 215495 h 215500"/>
                    <a:gd name="connsiteX4" fmla="*/ 14009 w 118216"/>
                    <a:gd name="connsiteY4" fmla="*/ 104599 h 215500"/>
                    <a:gd name="connsiteX5" fmla="*/ 6637 w 118216"/>
                    <a:gd name="connsiteY5" fmla="*/ 15202 h 215500"/>
                    <a:gd name="connsiteX0" fmla="*/ 22142 w 133721"/>
                    <a:gd name="connsiteY0" fmla="*/ 7170 h 207476"/>
                    <a:gd name="connsiteX1" fmla="*/ 119774 w 133721"/>
                    <a:gd name="connsiteY1" fmla="*/ 4789 h 207476"/>
                    <a:gd name="connsiteX2" fmla="*/ 129526 w 133721"/>
                    <a:gd name="connsiteY2" fmla="*/ 91804 h 207476"/>
                    <a:gd name="connsiteX3" fmla="*/ 72149 w 133721"/>
                    <a:gd name="connsiteY3" fmla="*/ 207463 h 207476"/>
                    <a:gd name="connsiteX4" fmla="*/ 3320 w 133721"/>
                    <a:gd name="connsiteY4" fmla="*/ 98948 h 207476"/>
                    <a:gd name="connsiteX5" fmla="*/ 22142 w 133721"/>
                    <a:gd name="connsiteY5" fmla="*/ 7170 h 207476"/>
                    <a:gd name="connsiteX0" fmla="*/ 14761 w 126340"/>
                    <a:gd name="connsiteY0" fmla="*/ 7170 h 207476"/>
                    <a:gd name="connsiteX1" fmla="*/ 112393 w 126340"/>
                    <a:gd name="connsiteY1" fmla="*/ 4789 h 207476"/>
                    <a:gd name="connsiteX2" fmla="*/ 122145 w 126340"/>
                    <a:gd name="connsiteY2" fmla="*/ 91804 h 207476"/>
                    <a:gd name="connsiteX3" fmla="*/ 64768 w 126340"/>
                    <a:gd name="connsiteY3" fmla="*/ 207463 h 207476"/>
                    <a:gd name="connsiteX4" fmla="*/ 5464 w 126340"/>
                    <a:gd name="connsiteY4" fmla="*/ 98948 h 207476"/>
                    <a:gd name="connsiteX5" fmla="*/ 14761 w 126340"/>
                    <a:gd name="connsiteY5" fmla="*/ 7170 h 207476"/>
                    <a:gd name="connsiteX0" fmla="*/ 26044 w 123335"/>
                    <a:gd name="connsiteY0" fmla="*/ 7170 h 207476"/>
                    <a:gd name="connsiteX1" fmla="*/ 109388 w 123335"/>
                    <a:gd name="connsiteY1" fmla="*/ 4789 h 207476"/>
                    <a:gd name="connsiteX2" fmla="*/ 119140 w 123335"/>
                    <a:gd name="connsiteY2" fmla="*/ 91804 h 207476"/>
                    <a:gd name="connsiteX3" fmla="*/ 61763 w 123335"/>
                    <a:gd name="connsiteY3" fmla="*/ 207463 h 207476"/>
                    <a:gd name="connsiteX4" fmla="*/ 2459 w 123335"/>
                    <a:gd name="connsiteY4" fmla="*/ 98948 h 207476"/>
                    <a:gd name="connsiteX5" fmla="*/ 26044 w 123335"/>
                    <a:gd name="connsiteY5" fmla="*/ 7170 h 207476"/>
                    <a:gd name="connsiteX0" fmla="*/ 25699 w 120219"/>
                    <a:gd name="connsiteY0" fmla="*/ 8072 h 208378"/>
                    <a:gd name="connsiteX1" fmla="*/ 85231 w 120219"/>
                    <a:gd name="connsiteY1" fmla="*/ 3310 h 208378"/>
                    <a:gd name="connsiteX2" fmla="*/ 118795 w 120219"/>
                    <a:gd name="connsiteY2" fmla="*/ 92706 h 208378"/>
                    <a:gd name="connsiteX3" fmla="*/ 61418 w 120219"/>
                    <a:gd name="connsiteY3" fmla="*/ 208365 h 208378"/>
                    <a:gd name="connsiteX4" fmla="*/ 2114 w 120219"/>
                    <a:gd name="connsiteY4" fmla="*/ 99850 h 208378"/>
                    <a:gd name="connsiteX5" fmla="*/ 25699 w 120219"/>
                    <a:gd name="connsiteY5" fmla="*/ 8072 h 208378"/>
                    <a:gd name="connsiteX0" fmla="*/ 26391 w 120911"/>
                    <a:gd name="connsiteY0" fmla="*/ 4762 h 205068"/>
                    <a:gd name="connsiteX1" fmla="*/ 85923 w 120911"/>
                    <a:gd name="connsiteY1" fmla="*/ 0 h 205068"/>
                    <a:gd name="connsiteX2" fmla="*/ 119487 w 120911"/>
                    <a:gd name="connsiteY2" fmla="*/ 89396 h 205068"/>
                    <a:gd name="connsiteX3" fmla="*/ 62110 w 120911"/>
                    <a:gd name="connsiteY3" fmla="*/ 205055 h 205068"/>
                    <a:gd name="connsiteX4" fmla="*/ 2806 w 120911"/>
                    <a:gd name="connsiteY4" fmla="*/ 96540 h 205068"/>
                    <a:gd name="connsiteX5" fmla="*/ 26391 w 120911"/>
                    <a:gd name="connsiteY5" fmla="*/ 4762 h 205068"/>
                    <a:gd name="connsiteX0" fmla="*/ 25794 w 120690"/>
                    <a:gd name="connsiteY0" fmla="*/ 7169 h 207475"/>
                    <a:gd name="connsiteX1" fmla="*/ 92470 w 120690"/>
                    <a:gd name="connsiteY1" fmla="*/ 4789 h 207475"/>
                    <a:gd name="connsiteX2" fmla="*/ 118890 w 120690"/>
                    <a:gd name="connsiteY2" fmla="*/ 91803 h 207475"/>
                    <a:gd name="connsiteX3" fmla="*/ 61513 w 120690"/>
                    <a:gd name="connsiteY3" fmla="*/ 207462 h 207475"/>
                    <a:gd name="connsiteX4" fmla="*/ 2209 w 120690"/>
                    <a:gd name="connsiteY4" fmla="*/ 98947 h 207475"/>
                    <a:gd name="connsiteX5" fmla="*/ 25794 w 120690"/>
                    <a:gd name="connsiteY5" fmla="*/ 7169 h 20747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20690" h="207475">
                      <a:moveTo>
                        <a:pt x="25794" y="7169"/>
                      </a:moveTo>
                      <a:cubicBezTo>
                        <a:pt x="40838" y="-8524"/>
                        <a:pt x="43258" y="6729"/>
                        <a:pt x="92470" y="4789"/>
                      </a:cubicBezTo>
                      <a:cubicBezTo>
                        <a:pt x="106795" y="19291"/>
                        <a:pt x="126827" y="58024"/>
                        <a:pt x="118890" y="91803"/>
                      </a:cubicBezTo>
                      <a:cubicBezTo>
                        <a:pt x="110953" y="125582"/>
                        <a:pt x="80960" y="206271"/>
                        <a:pt x="61513" y="207462"/>
                      </a:cubicBezTo>
                      <a:cubicBezTo>
                        <a:pt x="42066" y="208653"/>
                        <a:pt x="10544" y="132329"/>
                        <a:pt x="2209" y="98947"/>
                      </a:cubicBezTo>
                      <a:cubicBezTo>
                        <a:pt x="-6125" y="65565"/>
                        <a:pt x="10750" y="22862"/>
                        <a:pt x="25794" y="7169"/>
                      </a:cubicBezTo>
                      <a:close/>
                    </a:path>
                  </a:pathLst>
                </a:custGeom>
                <a:solidFill>
                  <a:srgbClr val="FF0000"/>
                </a:solidFill>
                <a:ln w="38100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49" name="Freeform 2048"/>
                <p:cNvSpPr/>
                <p:nvPr/>
              </p:nvSpPr>
              <p:spPr>
                <a:xfrm>
                  <a:off x="3479152" y="1984089"/>
                  <a:ext cx="85440" cy="230474"/>
                </a:xfrm>
                <a:custGeom>
                  <a:avLst/>
                  <a:gdLst>
                    <a:gd name="connsiteX0" fmla="*/ 64294 w 64294"/>
                    <a:gd name="connsiteY0" fmla="*/ 0 h 235744"/>
                    <a:gd name="connsiteX1" fmla="*/ 0 w 64294"/>
                    <a:gd name="connsiteY1" fmla="*/ 235744 h 235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4" h="235744">
                      <a:moveTo>
                        <a:pt x="64294" y="0"/>
                      </a:moveTo>
                      <a:lnTo>
                        <a:pt x="0" y="235744"/>
                      </a:lnTo>
                    </a:path>
                  </a:pathLst>
                </a:custGeom>
                <a:noFill/>
                <a:ln w="571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35" name="Freeform 34"/>
                <p:cNvSpPr/>
                <p:nvPr/>
              </p:nvSpPr>
              <p:spPr>
                <a:xfrm flipH="1">
                  <a:off x="3819406" y="1984089"/>
                  <a:ext cx="85440" cy="230474"/>
                </a:xfrm>
                <a:custGeom>
                  <a:avLst/>
                  <a:gdLst>
                    <a:gd name="connsiteX0" fmla="*/ 64294 w 64294"/>
                    <a:gd name="connsiteY0" fmla="*/ 0 h 235744"/>
                    <a:gd name="connsiteX1" fmla="*/ 0 w 64294"/>
                    <a:gd name="connsiteY1" fmla="*/ 235744 h 2357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4294" h="235744">
                      <a:moveTo>
                        <a:pt x="64294" y="0"/>
                      </a:moveTo>
                      <a:lnTo>
                        <a:pt x="0" y="235744"/>
                      </a:lnTo>
                    </a:path>
                  </a:pathLst>
                </a:custGeom>
                <a:noFill/>
                <a:ln w="571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2051" name="Freeform 2050"/>
                <p:cNvSpPr/>
                <p:nvPr/>
              </p:nvSpPr>
              <p:spPr>
                <a:xfrm>
                  <a:off x="3692890" y="1950244"/>
                  <a:ext cx="0" cy="126943"/>
                </a:xfrm>
                <a:custGeom>
                  <a:avLst/>
                  <a:gdLst>
                    <a:gd name="connsiteX0" fmla="*/ 0 w 0"/>
                    <a:gd name="connsiteY0" fmla="*/ 0 h 207169"/>
                    <a:gd name="connsiteX1" fmla="*/ 0 w 0"/>
                    <a:gd name="connsiteY1" fmla="*/ 207169 h 207169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h="207169">
                      <a:moveTo>
                        <a:pt x="0" y="0"/>
                      </a:moveTo>
                      <a:lnTo>
                        <a:pt x="0" y="207169"/>
                      </a:lnTo>
                    </a:path>
                  </a:pathLst>
                </a:custGeom>
                <a:noFill/>
                <a:ln w="57150" cap="rnd"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2055" name="4-Point Star 2054"/>
              <p:cNvSpPr/>
              <p:nvPr/>
            </p:nvSpPr>
            <p:spPr>
              <a:xfrm>
                <a:off x="705624" y="2683548"/>
                <a:ext cx="235743" cy="235743"/>
              </a:xfrm>
              <a:prstGeom prst="star4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056" name="Oval 2055"/>
              <p:cNvSpPr/>
              <p:nvPr/>
            </p:nvSpPr>
            <p:spPr>
              <a:xfrm>
                <a:off x="1843861" y="2414588"/>
                <a:ext cx="131693" cy="13169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1776413" y="2604815"/>
                <a:ext cx="67448" cy="67448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71187" y="1691347"/>
                <a:ext cx="54000" cy="54000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</p:grpSp>
      <p:sp>
        <p:nvSpPr>
          <p:cNvPr id="23" name="Oval 22"/>
          <p:cNvSpPr/>
          <p:nvPr/>
        </p:nvSpPr>
        <p:spPr>
          <a:xfrm>
            <a:off x="2891849" y="2221138"/>
            <a:ext cx="268794" cy="26879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Oval 39"/>
          <p:cNvSpPr/>
          <p:nvPr/>
        </p:nvSpPr>
        <p:spPr>
          <a:xfrm>
            <a:off x="1474631" y="4207588"/>
            <a:ext cx="268794" cy="26879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7856415" y="4609593"/>
            <a:ext cx="186582" cy="186582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11218292" y="2599609"/>
            <a:ext cx="116394" cy="11639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4-Point Star 44"/>
          <p:cNvSpPr/>
          <p:nvPr/>
        </p:nvSpPr>
        <p:spPr>
          <a:xfrm>
            <a:off x="10536794" y="3778735"/>
            <a:ext cx="215177" cy="215177"/>
          </a:xfrm>
          <a:prstGeom prst="star4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4-Point Star 45"/>
          <p:cNvSpPr/>
          <p:nvPr/>
        </p:nvSpPr>
        <p:spPr>
          <a:xfrm>
            <a:off x="10825622" y="3886323"/>
            <a:ext cx="367577" cy="367577"/>
          </a:xfrm>
          <a:prstGeom prst="star4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4-Point Star 46"/>
          <p:cNvSpPr/>
          <p:nvPr/>
        </p:nvSpPr>
        <p:spPr>
          <a:xfrm>
            <a:off x="967672" y="3865795"/>
            <a:ext cx="215177" cy="215177"/>
          </a:xfrm>
          <a:prstGeom prst="star4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4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Current drivers and recent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Timing as enabler</a:t>
            </a:r>
          </a:p>
          <a:p>
            <a:pPr lvl="1"/>
            <a:r>
              <a:rPr lang="en-GB" sz="2400" dirty="0"/>
              <a:t>Key to new 5G telecoms architectures like Cloud RAN</a:t>
            </a:r>
          </a:p>
          <a:p>
            <a:pPr lvl="1"/>
            <a:r>
              <a:rPr lang="en-GB" sz="2400" dirty="0"/>
              <a:t>DOCSIS 4.0 could replace last-mile cable with 5G Small Cells</a:t>
            </a:r>
          </a:p>
          <a:p>
            <a:pPr lvl="1"/>
            <a:r>
              <a:rPr lang="en-GB" sz="2400" dirty="0"/>
              <a:t>‘Video + AI’ applications (Autonomous driving, AR/VR): ‘Real-time’ needs network timing beyond conventional Industrial/Automotive levels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Timing as a service</a:t>
            </a:r>
          </a:p>
          <a:p>
            <a:pPr lvl="1"/>
            <a:r>
              <a:rPr lang="en-GB" sz="2400" dirty="0"/>
              <a:t>Several initiatives delivering highly accurate and robust timing to distributed locations – National Metrology, Financial/Datacentre…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Timing in the toolbox</a:t>
            </a:r>
          </a:p>
          <a:p>
            <a:pPr lvl="1"/>
            <a:r>
              <a:rPr lang="en-GB" sz="2400" dirty="0"/>
              <a:t>Packet timing is a key foundation for Time Sensitive Networking techniques for deterministic ethernet</a:t>
            </a:r>
          </a:p>
          <a:p>
            <a:pPr lvl="1"/>
            <a:r>
              <a:rPr lang="en-GB" sz="2400" b="1" dirty="0"/>
              <a:t>TSN and Telecoms applications convergence starting now!</a:t>
            </a:r>
          </a:p>
        </p:txBody>
      </p:sp>
    </p:spTree>
    <p:extLst>
      <p:ext uri="{BB962C8B-B14F-4D97-AF65-F5344CB8AC3E}">
        <p14:creationId xmlns:p14="http://schemas.microsoft.com/office/powerpoint/2010/main" val="303401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9" y="544351"/>
            <a:ext cx="10710154" cy="1107996"/>
          </a:xfrm>
        </p:spPr>
        <p:txBody>
          <a:bodyPr/>
          <a:lstStyle/>
          <a:p>
            <a:pPr marL="1343025" indent="-1343025"/>
            <a:r>
              <a:rPr lang="en-GB" dirty="0" smtClean="0"/>
              <a:t>Time:	The new foundation for Industry </a:t>
            </a:r>
            <a:br>
              <a:rPr lang="en-GB" dirty="0" smtClean="0"/>
            </a:br>
            <a:r>
              <a:rPr lang="en-GB" dirty="0" smtClean="0"/>
              <a:t>and Technology</a:t>
            </a:r>
            <a:endParaRPr lang="en-GB" dirty="0"/>
          </a:p>
        </p:txBody>
      </p:sp>
      <p:grpSp>
        <p:nvGrpSpPr>
          <p:cNvPr id="1035" name="Group 1034"/>
          <p:cNvGrpSpPr/>
          <p:nvPr/>
        </p:nvGrpSpPr>
        <p:grpSpPr>
          <a:xfrm>
            <a:off x="695484" y="1898338"/>
            <a:ext cx="2484000" cy="3187152"/>
            <a:chOff x="695484" y="2660333"/>
            <a:chExt cx="2484000" cy="3187152"/>
          </a:xfrm>
        </p:grpSpPr>
        <p:sp>
          <p:nvSpPr>
            <p:cNvPr id="15" name="Rounded Rectangle 14"/>
            <p:cNvSpPr/>
            <p:nvPr/>
          </p:nvSpPr>
          <p:spPr>
            <a:xfrm>
              <a:off x="695484" y="3281838"/>
              <a:ext cx="2484000" cy="2565647"/>
            </a:xfrm>
            <a:prstGeom prst="roundRect">
              <a:avLst>
                <a:gd name="adj" fmla="val 919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907679" y="2660333"/>
              <a:ext cx="2059611" cy="2538269"/>
            </a:xfrm>
            <a:prstGeom prst="roundRect">
              <a:avLst>
                <a:gd name="adj" fmla="val 9193"/>
              </a:avLst>
            </a:prstGeom>
            <a:solidFill>
              <a:srgbClr val="35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Isosceles Triangle 8"/>
            <p:cNvSpPr/>
            <p:nvPr/>
          </p:nvSpPr>
          <p:spPr>
            <a:xfrm rot="10800000">
              <a:off x="1715644" y="5198601"/>
              <a:ext cx="443679" cy="233598"/>
            </a:xfrm>
            <a:prstGeom prst="triangle">
              <a:avLst/>
            </a:prstGeom>
            <a:solidFill>
              <a:srgbClr val="35CE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1123547" y="2775243"/>
              <a:ext cx="162787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dirty="0" smtClean="0"/>
                <a:t>Tutorial </a:t>
              </a:r>
              <a:r>
                <a:rPr lang="en-GB" dirty="0"/>
                <a:t>day</a:t>
              </a:r>
            </a:p>
            <a:p>
              <a:pPr algn="ctr"/>
              <a:r>
                <a:rPr lang="en-GB" dirty="0"/>
                <a:t>(7 papers)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07895" y="5394319"/>
              <a:ext cx="10591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/>
                <a:t>Monday </a:t>
              </a:r>
              <a:endParaRPr lang="en-GB" b="1" dirty="0"/>
            </a:p>
          </p:txBody>
        </p:sp>
      </p:grpSp>
      <p:grpSp>
        <p:nvGrpSpPr>
          <p:cNvPr id="1036" name="Group 1035"/>
          <p:cNvGrpSpPr/>
          <p:nvPr/>
        </p:nvGrpSpPr>
        <p:grpSpPr>
          <a:xfrm>
            <a:off x="3387226" y="1898338"/>
            <a:ext cx="2484000" cy="3187152"/>
            <a:chOff x="3387226" y="2660333"/>
            <a:chExt cx="2484000" cy="3187152"/>
          </a:xfrm>
        </p:grpSpPr>
        <p:sp>
          <p:nvSpPr>
            <p:cNvPr id="16" name="Rounded Rectangle 15"/>
            <p:cNvSpPr/>
            <p:nvPr/>
          </p:nvSpPr>
          <p:spPr>
            <a:xfrm>
              <a:off x="3387226" y="3281838"/>
              <a:ext cx="2484000" cy="2565647"/>
            </a:xfrm>
            <a:prstGeom prst="roundRect">
              <a:avLst>
                <a:gd name="adj" fmla="val 919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3599421" y="2660333"/>
              <a:ext cx="2059611" cy="2538269"/>
            </a:xfrm>
            <a:prstGeom prst="roundRect">
              <a:avLst>
                <a:gd name="adj" fmla="val 9193"/>
              </a:avLst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Isosceles Triangle 17"/>
            <p:cNvSpPr/>
            <p:nvPr/>
          </p:nvSpPr>
          <p:spPr>
            <a:xfrm rot="10800000">
              <a:off x="4407386" y="5198600"/>
              <a:ext cx="443679" cy="233599"/>
            </a:xfrm>
            <a:prstGeom prst="triangl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08222" y="5394319"/>
              <a:ext cx="104200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/>
                <a:t>Tuesday </a:t>
              </a:r>
              <a:endParaRPr lang="en-GB" b="1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599909" y="2775243"/>
              <a:ext cx="2058635" cy="22159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 smtClean="0"/>
                <a:t>Evolution </a:t>
              </a:r>
              <a:r>
                <a:rPr lang="en-GB" i="1" dirty="0"/>
                <a:t>of 5G and Future Networks </a:t>
              </a:r>
              <a:r>
                <a:rPr lang="en-GB" dirty="0"/>
                <a:t/>
              </a:r>
              <a:br>
                <a:rPr lang="en-GB" dirty="0"/>
              </a:br>
              <a:r>
                <a:rPr lang="en-GB" dirty="0"/>
                <a:t>(7 Papers)</a:t>
              </a:r>
            </a:p>
            <a:p>
              <a:pPr algn="ctr"/>
              <a:endParaRPr lang="en-GB" sz="1100" dirty="0"/>
            </a:p>
            <a:p>
              <a:pPr algn="ctr"/>
              <a:r>
                <a:rPr lang="en-GB" i="1" dirty="0"/>
                <a:t>Time enabling of SMART Infrastructure </a:t>
              </a:r>
              <a:br>
                <a:rPr lang="en-GB" i="1" dirty="0"/>
              </a:br>
              <a:r>
                <a:rPr lang="en-GB" dirty="0" smtClean="0"/>
                <a:t>(9 </a:t>
              </a:r>
              <a:r>
                <a:rPr lang="en-GB" dirty="0"/>
                <a:t>papers)</a:t>
              </a:r>
            </a:p>
          </p:txBody>
        </p:sp>
      </p:grpSp>
      <p:grpSp>
        <p:nvGrpSpPr>
          <p:cNvPr id="1037" name="Group 1036"/>
          <p:cNvGrpSpPr/>
          <p:nvPr/>
        </p:nvGrpSpPr>
        <p:grpSpPr>
          <a:xfrm>
            <a:off x="6078968" y="1898338"/>
            <a:ext cx="2484000" cy="3187152"/>
            <a:chOff x="6078968" y="2660333"/>
            <a:chExt cx="2484000" cy="3187152"/>
          </a:xfrm>
        </p:grpSpPr>
        <p:sp>
          <p:nvSpPr>
            <p:cNvPr id="21" name="Rounded Rectangle 20"/>
            <p:cNvSpPr/>
            <p:nvPr/>
          </p:nvSpPr>
          <p:spPr>
            <a:xfrm>
              <a:off x="6078968" y="3281838"/>
              <a:ext cx="2484000" cy="2565647"/>
            </a:xfrm>
            <a:prstGeom prst="roundRect">
              <a:avLst>
                <a:gd name="adj" fmla="val 919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" name="Rounded Rectangle 21"/>
            <p:cNvSpPr/>
            <p:nvPr/>
          </p:nvSpPr>
          <p:spPr>
            <a:xfrm>
              <a:off x="6291163" y="2660333"/>
              <a:ext cx="2059611" cy="2538269"/>
            </a:xfrm>
            <a:prstGeom prst="roundRect">
              <a:avLst>
                <a:gd name="adj" fmla="val 9193"/>
              </a:avLst>
            </a:prstGeom>
            <a:solidFill>
              <a:srgbClr val="F6A2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" name="Isosceles Triangle 22"/>
            <p:cNvSpPr/>
            <p:nvPr/>
          </p:nvSpPr>
          <p:spPr>
            <a:xfrm rot="10800000">
              <a:off x="7099128" y="5198599"/>
              <a:ext cx="443679" cy="233600"/>
            </a:xfrm>
            <a:prstGeom prst="triangle">
              <a:avLst/>
            </a:prstGeom>
            <a:solidFill>
              <a:srgbClr val="F6A25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625569" y="5394319"/>
              <a:ext cx="13907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/>
                <a:t>Wednesday </a:t>
              </a:r>
              <a:endParaRPr lang="en-GB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332289" y="2775243"/>
              <a:ext cx="1977358" cy="14773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/>
                <a:t>Practical Implementations of Time &amp; Sync in the Network</a:t>
              </a:r>
              <a:r>
                <a:rPr lang="en-GB" dirty="0"/>
                <a:t/>
              </a:r>
              <a:br>
                <a:rPr lang="en-GB" dirty="0"/>
              </a:br>
              <a:r>
                <a:rPr lang="en-GB" dirty="0"/>
                <a:t>(</a:t>
              </a:r>
              <a:r>
                <a:rPr lang="en-GB" dirty="0" smtClean="0"/>
                <a:t>17 </a:t>
              </a:r>
              <a:r>
                <a:rPr lang="en-GB" dirty="0"/>
                <a:t>Papers)</a:t>
              </a:r>
            </a:p>
          </p:txBody>
        </p:sp>
      </p:grpSp>
      <p:grpSp>
        <p:nvGrpSpPr>
          <p:cNvPr id="1038" name="Group 1037"/>
          <p:cNvGrpSpPr/>
          <p:nvPr/>
        </p:nvGrpSpPr>
        <p:grpSpPr>
          <a:xfrm>
            <a:off x="8770711" y="1898338"/>
            <a:ext cx="2484000" cy="3187152"/>
            <a:chOff x="8770711" y="2660333"/>
            <a:chExt cx="2484000" cy="3187152"/>
          </a:xfrm>
        </p:grpSpPr>
        <p:sp>
          <p:nvSpPr>
            <p:cNvPr id="26" name="Rounded Rectangle 25"/>
            <p:cNvSpPr/>
            <p:nvPr/>
          </p:nvSpPr>
          <p:spPr>
            <a:xfrm>
              <a:off x="8770711" y="3281838"/>
              <a:ext cx="2484000" cy="2565647"/>
            </a:xfrm>
            <a:prstGeom prst="roundRect">
              <a:avLst>
                <a:gd name="adj" fmla="val 919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8982906" y="2660333"/>
              <a:ext cx="2059611" cy="2538269"/>
            </a:xfrm>
            <a:prstGeom prst="roundRect">
              <a:avLst>
                <a:gd name="adj" fmla="val 9193"/>
              </a:avLst>
            </a:prstGeom>
            <a:solidFill>
              <a:srgbClr val="43C5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" name="Isosceles Triangle 27"/>
            <p:cNvSpPr/>
            <p:nvPr/>
          </p:nvSpPr>
          <p:spPr>
            <a:xfrm rot="10800000">
              <a:off x="9790871" y="5198598"/>
              <a:ext cx="443679" cy="233601"/>
            </a:xfrm>
            <a:prstGeom prst="triangle">
              <a:avLst/>
            </a:prstGeom>
            <a:solidFill>
              <a:srgbClr val="43C5F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9440828" y="5394319"/>
              <a:ext cx="114376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b="1" dirty="0" smtClean="0"/>
                <a:t>Thursday </a:t>
              </a:r>
              <a:endParaRPr lang="en-GB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9024032" y="2775243"/>
              <a:ext cx="1977358" cy="20313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 smtClean="0"/>
                <a:t>Securing &amp; Assuring Time</a:t>
              </a:r>
              <a:r>
                <a:rPr lang="en-GB" i="1" dirty="0"/>
                <a:t/>
              </a:r>
              <a:br>
                <a:rPr lang="en-GB" i="1" dirty="0"/>
              </a:br>
              <a:r>
                <a:rPr lang="en-GB" dirty="0" smtClean="0"/>
                <a:t>(10 </a:t>
              </a:r>
              <a:r>
                <a:rPr lang="en-GB" dirty="0"/>
                <a:t>Papers)</a:t>
              </a:r>
            </a:p>
            <a:p>
              <a:pPr algn="ctr"/>
              <a:endParaRPr lang="en-GB" dirty="0"/>
            </a:p>
            <a:p>
              <a:pPr algn="ctr"/>
              <a:r>
                <a:rPr lang="en-GB" i="1" dirty="0" smtClean="0"/>
                <a:t>Next Gen. GNSS </a:t>
              </a:r>
              <a:r>
                <a:rPr lang="en-GB" i="1" dirty="0"/>
                <a:t>&amp; Time References</a:t>
              </a:r>
              <a:br>
                <a:rPr lang="en-GB" i="1" dirty="0"/>
              </a:br>
              <a:r>
                <a:rPr lang="en-GB" dirty="0" smtClean="0"/>
                <a:t>(</a:t>
              </a:r>
              <a:r>
                <a:rPr lang="en-GB" dirty="0"/>
                <a:t>5</a:t>
              </a:r>
              <a:r>
                <a:rPr lang="en-GB" dirty="0" smtClean="0"/>
                <a:t> </a:t>
              </a:r>
              <a:r>
                <a:rPr lang="en-GB" dirty="0"/>
                <a:t>Papers)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387226" y="5236412"/>
            <a:ext cx="7867485" cy="1181964"/>
            <a:chOff x="8770711" y="2775243"/>
            <a:chExt cx="2484000" cy="3130823"/>
          </a:xfrm>
        </p:grpSpPr>
        <p:sp>
          <p:nvSpPr>
            <p:cNvPr id="32" name="Rounded Rectangle 31"/>
            <p:cNvSpPr/>
            <p:nvPr/>
          </p:nvSpPr>
          <p:spPr>
            <a:xfrm>
              <a:off x="8770711" y="3281838"/>
              <a:ext cx="2484000" cy="2565647"/>
            </a:xfrm>
            <a:prstGeom prst="roundRect">
              <a:avLst>
                <a:gd name="adj" fmla="val 9193"/>
              </a:avLst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8982906" y="2877697"/>
              <a:ext cx="2059611" cy="1714416"/>
            </a:xfrm>
            <a:prstGeom prst="roundRect">
              <a:avLst>
                <a:gd name="adj" fmla="val 9193"/>
              </a:avLst>
            </a:prstGeom>
            <a:solidFill>
              <a:srgbClr val="D1F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Isosceles Triangle 33"/>
            <p:cNvSpPr/>
            <p:nvPr/>
          </p:nvSpPr>
          <p:spPr>
            <a:xfrm rot="10800000">
              <a:off x="9790871" y="4557541"/>
              <a:ext cx="443679" cy="533085"/>
            </a:xfrm>
            <a:prstGeom prst="triangle">
              <a:avLst/>
            </a:prstGeom>
            <a:solidFill>
              <a:srgbClr val="D1F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9226587" y="4927768"/>
              <a:ext cx="1635987" cy="9782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b="1" dirty="0" smtClean="0"/>
                <a:t>Tuesday thru Thursday </a:t>
              </a:r>
              <a:endParaRPr lang="en-GB" b="1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024032" y="2775243"/>
              <a:ext cx="1977358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i="1" dirty="0" smtClean="0"/>
                <a:t>Poster Session</a:t>
              </a:r>
              <a:r>
                <a:rPr lang="en-GB" i="1" dirty="0"/>
                <a:t/>
              </a:r>
              <a:br>
                <a:rPr lang="en-GB" i="1" dirty="0"/>
              </a:br>
              <a:r>
                <a:rPr lang="en-GB" dirty="0" smtClean="0"/>
                <a:t>(16 Posters)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158031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37238"/>
            <a:ext cx="8898556" cy="553998"/>
          </a:xfrm>
        </p:spPr>
        <p:txBody>
          <a:bodyPr/>
          <a:lstStyle/>
          <a:p>
            <a:r>
              <a:rPr lang="en-GB" dirty="0" smtClean="0"/>
              <a:t>Conference logistics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721502"/>
            <a:ext cx="11277604" cy="4617719"/>
          </a:xfrm>
        </p:spPr>
        <p:txBody>
          <a:bodyPr>
            <a:normAutofit/>
          </a:bodyPr>
          <a:lstStyle/>
          <a:p>
            <a:r>
              <a:rPr lang="en-GB" dirty="0"/>
              <a:t>4</a:t>
            </a:r>
            <a:r>
              <a:rPr lang="en-GB" dirty="0" smtClean="0"/>
              <a:t>8 Speakers, 16 Posters from 56 companies.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Requests to </a:t>
            </a:r>
            <a:r>
              <a:rPr lang="en-GB" b="1" dirty="0" smtClean="0"/>
              <a:t>speakers</a:t>
            </a:r>
            <a:r>
              <a:rPr lang="en-GB" dirty="0" smtClean="0"/>
              <a:t>;</a:t>
            </a:r>
          </a:p>
          <a:p>
            <a:pPr lvl="1"/>
            <a:r>
              <a:rPr lang="en-GB" sz="2400" dirty="0" smtClean="0"/>
              <a:t>Please keep to time.</a:t>
            </a:r>
          </a:p>
          <a:p>
            <a:pPr lvl="1"/>
            <a:r>
              <a:rPr lang="en-GB" sz="2400" dirty="0" smtClean="0"/>
              <a:t>Please use the house PC and ensure (AV) Mike has your latest presentation ahead of your session.</a:t>
            </a:r>
          </a:p>
          <a:p>
            <a:pPr lvl="1"/>
            <a:r>
              <a:rPr lang="en-GB" sz="2400" dirty="0" smtClean="0"/>
              <a:t>Meet 5 minutes before the start of section to get </a:t>
            </a:r>
            <a:r>
              <a:rPr lang="en-GB" sz="2400" dirty="0" err="1" smtClean="0"/>
              <a:t>mic’d</a:t>
            </a:r>
            <a:r>
              <a:rPr lang="en-GB" sz="2400" dirty="0" smtClean="0"/>
              <a:t> up!</a:t>
            </a:r>
          </a:p>
          <a:p>
            <a:pPr>
              <a:spcBef>
                <a:spcPts val="1800"/>
              </a:spcBef>
            </a:pPr>
            <a:r>
              <a:rPr lang="en-GB" dirty="0" smtClean="0"/>
              <a:t>Questions from the </a:t>
            </a:r>
            <a:r>
              <a:rPr lang="en-GB" b="1" dirty="0" smtClean="0"/>
              <a:t>delegates</a:t>
            </a:r>
            <a:r>
              <a:rPr lang="en-GB" dirty="0" smtClean="0"/>
              <a:t> are encouraged:</a:t>
            </a:r>
          </a:p>
          <a:p>
            <a:pPr lvl="1"/>
            <a:r>
              <a:rPr lang="en-GB" sz="2400" dirty="0" smtClean="0"/>
              <a:t>Questions after each section rather than each paper.</a:t>
            </a:r>
          </a:p>
          <a:p>
            <a:pPr lvl="1"/>
            <a:r>
              <a:rPr lang="en-GB" sz="2400" dirty="0" smtClean="0"/>
              <a:t>Please state your name and company.</a:t>
            </a:r>
          </a:p>
          <a:p>
            <a:pPr lvl="1"/>
            <a:r>
              <a:rPr lang="en-GB" sz="2400" dirty="0" smtClean="0"/>
              <a:t>Use the roving microphone when asking questions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6237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199" y="-530711"/>
            <a:ext cx="7626485" cy="3323987"/>
          </a:xfrm>
        </p:spPr>
        <p:txBody>
          <a:bodyPr/>
          <a:lstStyle/>
          <a:p>
            <a:r>
              <a:rPr lang="en-GB" dirty="0"/>
              <a:t>Tuesday evening Icebreaker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383312" y="5746518"/>
            <a:ext cx="5115566" cy="706987"/>
            <a:chOff x="425107" y="5527857"/>
            <a:chExt cx="5115566" cy="706987"/>
          </a:xfrm>
        </p:grpSpPr>
        <p:sp>
          <p:nvSpPr>
            <p:cNvPr id="2" name="TextBox 1"/>
            <p:cNvSpPr txBox="1"/>
            <p:nvPr/>
          </p:nvSpPr>
          <p:spPr>
            <a:xfrm>
              <a:off x="425107" y="5650517"/>
              <a:ext cx="255856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 smtClean="0"/>
                <a:t>Sponsored by</a:t>
              </a:r>
              <a:endParaRPr lang="en-GB" sz="2400" dirty="0"/>
            </a:p>
          </p:txBody>
        </p:sp>
        <p:pic>
          <p:nvPicPr>
            <p:cNvPr id="16" name="04D9159D-278B-4996-B602-BED84F34E334" descr="89D32B62-2CD3-4212-940B-CEFD4A95BFD4@fritz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47950" y="5527857"/>
              <a:ext cx="3192723" cy="706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4"/>
          <p:cNvGrpSpPr/>
          <p:nvPr/>
        </p:nvGrpSpPr>
        <p:grpSpPr>
          <a:xfrm>
            <a:off x="71911" y="1710887"/>
            <a:ext cx="6072909" cy="3889714"/>
            <a:chOff x="393040" y="1856802"/>
            <a:chExt cx="6072909" cy="3889714"/>
          </a:xfrm>
        </p:grpSpPr>
        <p:sp>
          <p:nvSpPr>
            <p:cNvPr id="3" name="TextBox 2"/>
            <p:cNvSpPr txBox="1"/>
            <p:nvPr/>
          </p:nvSpPr>
          <p:spPr>
            <a:xfrm>
              <a:off x="393040" y="1856802"/>
              <a:ext cx="607290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British Airways i360</a:t>
              </a: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6842" y="2360808"/>
              <a:ext cx="5905304" cy="338570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  <p:grpSp>
        <p:nvGrpSpPr>
          <p:cNvPr id="8" name="Group 7"/>
          <p:cNvGrpSpPr/>
          <p:nvPr/>
        </p:nvGrpSpPr>
        <p:grpSpPr>
          <a:xfrm>
            <a:off x="6086452" y="1710887"/>
            <a:ext cx="5905305" cy="3889714"/>
            <a:chOff x="6086452" y="1710887"/>
            <a:chExt cx="5905305" cy="3889714"/>
          </a:xfrm>
        </p:grpSpPr>
        <p:sp>
          <p:nvSpPr>
            <p:cNvPr id="21" name="TextBox 20"/>
            <p:cNvSpPr txBox="1"/>
            <p:nvPr/>
          </p:nvSpPr>
          <p:spPr>
            <a:xfrm>
              <a:off x="6392395" y="1710887"/>
              <a:ext cx="529052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dirty="0" smtClean="0"/>
                <a:t>Drinks &amp; nibbles on Brighton Palace Pier</a:t>
              </a:r>
              <a:endParaRPr lang="en-GB" sz="2400" dirty="0"/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86452" y="2214893"/>
              <a:ext cx="5905305" cy="3385708"/>
            </a:xfrm>
            <a:prstGeom prst="rect">
              <a:avLst/>
            </a:prstGeom>
            <a:ln w="3810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58422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-530711"/>
            <a:ext cx="8219872" cy="3323987"/>
          </a:xfrm>
        </p:spPr>
        <p:txBody>
          <a:bodyPr/>
          <a:lstStyle/>
          <a:p>
            <a:r>
              <a:rPr lang="en-GB" dirty="0"/>
              <a:t>Wednesday, Conference Dinner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7105418" y="1457967"/>
            <a:ext cx="4137891" cy="4773313"/>
            <a:chOff x="7105418" y="1457967"/>
            <a:chExt cx="4137891" cy="4773313"/>
          </a:xfrm>
        </p:grpSpPr>
        <p:grpSp>
          <p:nvGrpSpPr>
            <p:cNvPr id="5" name="Group 4"/>
            <p:cNvGrpSpPr/>
            <p:nvPr/>
          </p:nvGrpSpPr>
          <p:grpSpPr>
            <a:xfrm>
              <a:off x="7105418" y="1457967"/>
              <a:ext cx="4137891" cy="4773313"/>
              <a:chOff x="7105418" y="1457967"/>
              <a:chExt cx="4137891" cy="4773313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105418" y="1457967"/>
                <a:ext cx="413789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400" dirty="0" smtClean="0"/>
                  <a:t>Time Lord Award</a:t>
                </a:r>
              </a:p>
              <a:p>
                <a:pPr algn="ctr"/>
                <a:r>
                  <a:rPr lang="en-GB" sz="2400" dirty="0" smtClean="0"/>
                  <a:t>Sam Stein</a:t>
                </a:r>
                <a:endParaRPr lang="en-GB" sz="2400" dirty="0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7631451" y="5557716"/>
                <a:ext cx="255856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Sponsored by</a:t>
                </a:r>
                <a:endParaRPr lang="en-GB" sz="2400" dirty="0"/>
              </a:p>
            </p:txBody>
          </p:sp>
          <p:pic>
            <p:nvPicPr>
              <p:cNvPr id="24" name="Picture 7" descr="Chronos logo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488149" y="5366764"/>
                <a:ext cx="1180314" cy="8645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20" name="Picture 19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35063" y="2318467"/>
              <a:ext cx="2278599" cy="3038132"/>
            </a:xfrm>
            <a:prstGeom prst="rect">
              <a:avLst/>
            </a:prstGeom>
          </p:spPr>
        </p:pic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445" y="1934583"/>
            <a:ext cx="3404571" cy="4551566"/>
          </a:xfrm>
          <a:prstGeom prst="rect">
            <a:avLst/>
          </a:prstGeom>
        </p:spPr>
      </p:pic>
      <p:grpSp>
        <p:nvGrpSpPr>
          <p:cNvPr id="18" name="Group 17"/>
          <p:cNvGrpSpPr/>
          <p:nvPr/>
        </p:nvGrpSpPr>
        <p:grpSpPr>
          <a:xfrm>
            <a:off x="425107" y="1509504"/>
            <a:ext cx="6105002" cy="5025358"/>
            <a:chOff x="425107" y="1509504"/>
            <a:chExt cx="6105002" cy="5025358"/>
          </a:xfrm>
        </p:grpSpPr>
        <p:grpSp>
          <p:nvGrpSpPr>
            <p:cNvPr id="10" name="Group 9"/>
            <p:cNvGrpSpPr/>
            <p:nvPr/>
          </p:nvGrpSpPr>
          <p:grpSpPr>
            <a:xfrm>
              <a:off x="425107" y="1509504"/>
              <a:ext cx="6105002" cy="5025358"/>
              <a:chOff x="425107" y="1509504"/>
              <a:chExt cx="6105002" cy="5025358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492740" y="5554123"/>
                <a:ext cx="6016871" cy="98073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425107" y="1509504"/>
                <a:ext cx="6105002" cy="5025358"/>
                <a:chOff x="425107" y="1509504"/>
                <a:chExt cx="6105002" cy="5025358"/>
              </a:xfrm>
            </p:grpSpPr>
            <p:sp>
              <p:nvSpPr>
                <p:cNvPr id="2" name="TextBox 1"/>
                <p:cNvSpPr txBox="1"/>
                <p:nvPr/>
              </p:nvSpPr>
              <p:spPr>
                <a:xfrm>
                  <a:off x="425107" y="5650517"/>
                  <a:ext cx="255856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sz="2400" dirty="0" smtClean="0"/>
                    <a:t>Sponsored by</a:t>
                  </a:r>
                  <a:endParaRPr lang="en-GB" sz="2400" dirty="0"/>
                </a:p>
              </p:txBody>
            </p:sp>
            <p:sp>
              <p:nvSpPr>
                <p:cNvPr id="3" name="TextBox 2"/>
                <p:cNvSpPr txBox="1"/>
                <p:nvPr/>
              </p:nvSpPr>
              <p:spPr>
                <a:xfrm>
                  <a:off x="457200" y="1509504"/>
                  <a:ext cx="6072909" cy="461665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2400" dirty="0" smtClean="0"/>
                    <a:t>Dinner here in the hotel</a:t>
                  </a:r>
                </a:p>
              </p:txBody>
            </p:sp>
            <p:pic>
              <p:nvPicPr>
                <p:cNvPr id="13" name="Picture 12"/>
                <p:cNvPicPr>
                  <a:picLocks noChangeAspect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2794602" y="5689502"/>
                  <a:ext cx="1383317" cy="845360"/>
                </a:xfrm>
                <a:prstGeom prst="rect">
                  <a:avLst/>
                </a:prstGeom>
                <a:effectLst/>
              </p:spPr>
            </p:pic>
          </p:grpSp>
        </p:grp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8920" y="2117763"/>
              <a:ext cx="5902617" cy="3294484"/>
            </a:xfrm>
            <a:prstGeom prst="rect">
              <a:avLst/>
            </a:prstGeom>
            <a:ln w="57150"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277679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825703"/>
            <a:ext cx="8898556" cy="1107996"/>
          </a:xfrm>
        </p:spPr>
        <p:txBody>
          <a:bodyPr/>
          <a:lstStyle/>
          <a:p>
            <a:pPr marL="1343025" indent="-1343025"/>
            <a:r>
              <a:rPr lang="en-GB" dirty="0"/>
              <a:t>Time:	The new foundation for Industry and Technology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355" y="1933699"/>
            <a:ext cx="8043243" cy="482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97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2FE5833-0DC9-794A-8661-6AD892234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1366" y="-205634"/>
            <a:ext cx="7269269" cy="726926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FC0C2FEC-F74E-9447-9215-4726F40679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1224" y="2984055"/>
            <a:ext cx="2376402" cy="8566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86221180-EE90-F14E-92C3-011563E4CD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28031"/>
          <a:stretch/>
        </p:blipFill>
        <p:spPr>
          <a:xfrm>
            <a:off x="698431" y="2848675"/>
            <a:ext cx="1917143" cy="136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05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2" id="{EDD197FD-7B35-4ADD-A5B7-4F25F7B73323}" vid="{8613B5CD-1B9B-4E8B-A363-C2232E6DDBE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Calnex template</Template>
  <TotalTime>1591</TotalTime>
  <Words>293</Words>
  <Application>Microsoft Office PowerPoint</Application>
  <PresentationFormat>Custom</PresentationFormat>
  <Paragraphs>74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ITSF – International Timing &amp; Sync Forum</vt:lpstr>
      <vt:lpstr>Current drivers and recent events</vt:lpstr>
      <vt:lpstr>Time: The new foundation for Industry  and Technology</vt:lpstr>
      <vt:lpstr>Conference logistics</vt:lpstr>
      <vt:lpstr>Tuesday evening Icebreaker</vt:lpstr>
      <vt:lpstr>Wednesday, Conference Dinner</vt:lpstr>
      <vt:lpstr>Time: The new foundation for Industry and Technology</vt:lpstr>
      <vt:lpstr>PowerPoint Presentation</vt:lpstr>
    </vt:vector>
  </TitlesOfParts>
  <Company>Calnex Solutions 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Tommy Cook</dc:creator>
  <cp:lastModifiedBy>Louise D</cp:lastModifiedBy>
  <cp:revision>69</cp:revision>
  <cp:lastPrinted>2019-10-30T13:26:01Z</cp:lastPrinted>
  <dcterms:created xsi:type="dcterms:W3CDTF">2018-10-23T08:27:50Z</dcterms:created>
  <dcterms:modified xsi:type="dcterms:W3CDTF">2019-11-13T10:07:16Z</dcterms:modified>
</cp:coreProperties>
</file>