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63" r:id="rId3"/>
    <p:sldId id="264" r:id="rId4"/>
    <p:sldId id="273" r:id="rId5"/>
    <p:sldId id="270" r:id="rId6"/>
    <p:sldId id="271" r:id="rId7"/>
    <p:sldId id="259" r:id="rId8"/>
    <p:sldId id="260" r:id="rId9"/>
    <p:sldId id="275" r:id="rId10"/>
    <p:sldId id="277" r:id="rId11"/>
    <p:sldId id="282" r:id="rId12"/>
    <p:sldId id="278" r:id="rId13"/>
    <p:sldId id="267" r:id="rId14"/>
    <p:sldId id="281" r:id="rId15"/>
    <p:sldId id="261" r:id="rId16"/>
    <p:sldId id="283" r:id="rId17"/>
    <p:sldId id="269" r:id="rId18"/>
    <p:sldId id="413" r:id="rId19"/>
    <p:sldId id="284" r:id="rId20"/>
    <p:sldId id="411" r:id="rId21"/>
    <p:sldId id="285" r:id="rId22"/>
    <p:sldId id="276" r:id="rId23"/>
    <p:sldId id="412" r:id="rId24"/>
    <p:sldId id="286" r:id="rId25"/>
    <p:sldId id="268" r:id="rId26"/>
    <p:sldId id="287" r:id="rId27"/>
    <p:sldId id="289" r:id="rId28"/>
    <p:sldId id="399" r:id="rId29"/>
    <p:sldId id="403" r:id="rId30"/>
    <p:sldId id="410" r:id="rId31"/>
    <p:sldId id="288" r:id="rId32"/>
    <p:sldId id="26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3654"/>
    <a:srgbClr val="FF6769"/>
    <a:srgbClr val="2736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36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5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D5DB9-8238-9341-8EFC-0A73DE5D5A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FD1D5D-74CD-6444-9E0E-9B264EA5DD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F970A-F6A7-4349-B63F-ADD1C6699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D354B-351C-8241-824C-638AC6F69111}" type="datetimeFigureOut">
              <a:rPr lang="en-US" smtClean="0"/>
              <a:t>11/7/22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27517A-4921-5C4D-AC30-22FE44400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4E8491-4A02-7747-9A5A-92A6E94C6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85E09-F95E-244D-8B0E-68B9E786E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670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26A7B-58E8-374B-8976-9B75CF39B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0B820-3795-C845-805C-6C1680E89A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6216DE-C9CA-CB41-9FD9-FD17F920B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D354B-351C-8241-824C-638AC6F69111}" type="datetimeFigureOut">
              <a:rPr lang="en-US" smtClean="0"/>
              <a:t>11/7/22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B3822D-2237-6D48-9C0C-C7AD29FCE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6ECAF-A761-B846-B793-DFFFB59EA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85E09-F95E-244D-8B0E-68B9E786E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032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A48EA4A-F330-1F4D-93C3-AD8690D43D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53569" y="5908469"/>
            <a:ext cx="911431" cy="9114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CF2D27-28AD-7740-B5FD-6A4774D9C7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586"/>
            <a:ext cx="12192000" cy="7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06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TSF Title Slide">
    <p:bg>
      <p:bgPr>
        <a:solidFill>
          <a:srgbClr val="2736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vertebrate&#10;&#10;Description automatically generated">
            <a:extLst>
              <a:ext uri="{FF2B5EF4-FFF2-40B4-BE49-F238E27FC236}">
                <a16:creationId xmlns:a16="http://schemas.microsoft.com/office/drawing/2014/main" id="{5CA510A8-1A48-5A4E-B49E-17A83CF94B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555"/>
          <a:stretch/>
        </p:blipFill>
        <p:spPr>
          <a:xfrm>
            <a:off x="0" y="254000"/>
            <a:ext cx="12192000" cy="5448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0CF953-569D-AD46-93A8-2AE20AF739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926744" y="1717469"/>
            <a:ext cx="3321462" cy="3321462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455E12D1-AB3B-25DD-08CB-702B67EB83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15215" y="1845496"/>
            <a:ext cx="5695527" cy="3321462"/>
          </a:xfrm>
          <a:prstGeom prst="rect">
            <a:avLst/>
          </a:prstGeom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E6FDB05F-5993-48BC-B809-6BD1B4EF7BA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42549" y="5901680"/>
            <a:ext cx="680494" cy="680494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B74A63E-05DE-75B2-829A-5076F0A1CE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01777" y="5926456"/>
            <a:ext cx="630943" cy="630943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D8DEF912-AEA1-EB28-4BC6-CD235761824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63516" y="6114754"/>
            <a:ext cx="2731013" cy="48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12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ivider Slide">
    <p:bg>
      <p:bgPr>
        <a:solidFill>
          <a:srgbClr val="2736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vertebrate&#10;&#10;Description automatically generated">
            <a:extLst>
              <a:ext uri="{FF2B5EF4-FFF2-40B4-BE49-F238E27FC236}">
                <a16:creationId xmlns:a16="http://schemas.microsoft.com/office/drawing/2014/main" id="{5CA510A8-1A48-5A4E-B49E-17A83CF94B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555"/>
          <a:stretch/>
        </p:blipFill>
        <p:spPr>
          <a:xfrm>
            <a:off x="0" y="254000"/>
            <a:ext cx="12192000" cy="5448300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D8F2DC88-0132-6F40-BC99-93360A4317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2549" y="5901680"/>
            <a:ext cx="680494" cy="680494"/>
          </a:xfrm>
          <a:prstGeom prst="rect">
            <a:avLst/>
          </a:prstGeom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5876731-6E8C-7945-A3B1-2D01F8E358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01777" y="5926456"/>
            <a:ext cx="630943" cy="630943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87697972-17BD-F690-2D35-B35396FEE01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3516" y="6114754"/>
            <a:ext cx="2731013" cy="48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328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">
    <p:bg>
      <p:bgPr>
        <a:solidFill>
          <a:srgbClr val="2736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vertebrate&#10;&#10;Description automatically generated">
            <a:extLst>
              <a:ext uri="{FF2B5EF4-FFF2-40B4-BE49-F238E27FC236}">
                <a16:creationId xmlns:a16="http://schemas.microsoft.com/office/drawing/2014/main" id="{5CA510A8-1A48-5A4E-B49E-17A83CF94B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555"/>
          <a:stretch/>
        </p:blipFill>
        <p:spPr>
          <a:xfrm>
            <a:off x="0" y="254000"/>
            <a:ext cx="12192000" cy="5448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13AC95-54FF-3748-9541-1DCBB59A02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79296" y="5544742"/>
            <a:ext cx="962231" cy="962231"/>
          </a:xfrm>
          <a:prstGeom prst="rect">
            <a:avLst/>
          </a:prstGeom>
        </p:spPr>
      </p:pic>
      <p:sp>
        <p:nvSpPr>
          <p:cNvPr id="9" name="L-shape 8">
            <a:extLst>
              <a:ext uri="{FF2B5EF4-FFF2-40B4-BE49-F238E27FC236}">
                <a16:creationId xmlns:a16="http://schemas.microsoft.com/office/drawing/2014/main" id="{16CB4371-E3EA-A443-8A4B-EDFF8E260B72}"/>
              </a:ext>
            </a:extLst>
          </p:cNvPr>
          <p:cNvSpPr/>
          <p:nvPr userDrawn="1"/>
        </p:nvSpPr>
        <p:spPr>
          <a:xfrm rot="5400000">
            <a:off x="3037543" y="2692400"/>
            <a:ext cx="520700" cy="520700"/>
          </a:xfrm>
          <a:prstGeom prst="corner">
            <a:avLst>
              <a:gd name="adj1" fmla="val 26596"/>
              <a:gd name="adj2" fmla="val 2659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-shape 9">
            <a:extLst>
              <a:ext uri="{FF2B5EF4-FFF2-40B4-BE49-F238E27FC236}">
                <a16:creationId xmlns:a16="http://schemas.microsoft.com/office/drawing/2014/main" id="{CAB7220C-3223-9145-9475-3A0EDDE7274B}"/>
              </a:ext>
            </a:extLst>
          </p:cNvPr>
          <p:cNvSpPr/>
          <p:nvPr userDrawn="1"/>
        </p:nvSpPr>
        <p:spPr>
          <a:xfrm rot="16200000">
            <a:off x="8543363" y="3658393"/>
            <a:ext cx="520700" cy="520700"/>
          </a:xfrm>
          <a:prstGeom prst="corner">
            <a:avLst>
              <a:gd name="adj1" fmla="val 26596"/>
              <a:gd name="adj2" fmla="val 2659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B582C647-D6FB-CC48-AE1E-39E3FB25C9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5676815"/>
            <a:ext cx="858773" cy="85877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FDE05FE8-A6FF-0543-94D1-9CB5058463B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92511" y="5714292"/>
            <a:ext cx="796240" cy="796240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DFDF023A-1847-D91D-F911-AC490A6094E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236694" y="2640479"/>
            <a:ext cx="7772400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27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BB8D54-367C-D14C-9F6E-D4E66CC0F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082470-6392-844B-B3DE-1F385CA49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78E78A-85BD-8F45-BD23-5B8C9C1A66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D354B-351C-8241-824C-638AC6F69111}" type="datetimeFigureOut">
              <a:rPr lang="en-US" smtClean="0"/>
              <a:t>11/7/22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60F09-B17B-354D-807C-1C240AC30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4121C-F1AE-C841-9276-1E15C2F931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85E09-F95E-244D-8B0E-68B9E786E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884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60" r:id="rId5"/>
    <p:sldLayoutId id="214748366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038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76589-EDDE-0981-A0A0-9AAA34F90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PTM: Precision Time Measurement</a:t>
            </a:r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325A20F3-9107-8B7F-33D3-A13AD7D99B40}"/>
              </a:ext>
            </a:extLst>
          </p:cNvPr>
          <p:cNvSpPr/>
          <p:nvPr/>
        </p:nvSpPr>
        <p:spPr>
          <a:xfrm>
            <a:off x="423375" y="3207327"/>
            <a:ext cx="2184720" cy="443346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NIC</a:t>
            </a:r>
          </a:p>
        </p:txBody>
      </p:sp>
      <p:sp>
        <p:nvSpPr>
          <p:cNvPr id="5" name="Chevron 4">
            <a:extLst>
              <a:ext uri="{FF2B5EF4-FFF2-40B4-BE49-F238E27FC236}">
                <a16:creationId xmlns:a16="http://schemas.microsoft.com/office/drawing/2014/main" id="{86163BE8-2952-5A51-6556-5326252AE5E7}"/>
              </a:ext>
            </a:extLst>
          </p:cNvPr>
          <p:cNvSpPr/>
          <p:nvPr/>
        </p:nvSpPr>
        <p:spPr>
          <a:xfrm>
            <a:off x="2478903" y="3207327"/>
            <a:ext cx="1925227" cy="443346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PCIe</a:t>
            </a:r>
          </a:p>
        </p:txBody>
      </p:sp>
      <p:sp>
        <p:nvSpPr>
          <p:cNvPr id="6" name="Chevron 5">
            <a:extLst>
              <a:ext uri="{FF2B5EF4-FFF2-40B4-BE49-F238E27FC236}">
                <a16:creationId xmlns:a16="http://schemas.microsoft.com/office/drawing/2014/main" id="{A47002B1-9C8C-157B-3BCE-E5E7287C0843}"/>
              </a:ext>
            </a:extLst>
          </p:cNvPr>
          <p:cNvSpPr/>
          <p:nvPr/>
        </p:nvSpPr>
        <p:spPr>
          <a:xfrm>
            <a:off x="4311168" y="3207327"/>
            <a:ext cx="2011538" cy="443346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OS</a:t>
            </a:r>
          </a:p>
        </p:txBody>
      </p:sp>
      <p:sp>
        <p:nvSpPr>
          <p:cNvPr id="7" name="Chevron 6">
            <a:extLst>
              <a:ext uri="{FF2B5EF4-FFF2-40B4-BE49-F238E27FC236}">
                <a16:creationId xmlns:a16="http://schemas.microsoft.com/office/drawing/2014/main" id="{A907A488-9EA2-8F02-8630-4DB20D00DBBD}"/>
              </a:ext>
            </a:extLst>
          </p:cNvPr>
          <p:cNvSpPr/>
          <p:nvPr/>
        </p:nvSpPr>
        <p:spPr>
          <a:xfrm>
            <a:off x="6237505" y="3196805"/>
            <a:ext cx="2022763" cy="443346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CPU</a:t>
            </a: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71E95003-DFDB-B1B8-B4C9-AEA2B9DBE681}"/>
              </a:ext>
            </a:extLst>
          </p:cNvPr>
          <p:cNvSpPr/>
          <p:nvPr/>
        </p:nvSpPr>
        <p:spPr>
          <a:xfrm>
            <a:off x="10206338" y="3207327"/>
            <a:ext cx="1746168" cy="443346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Peripherals</a:t>
            </a:r>
          </a:p>
        </p:txBody>
      </p:sp>
      <p:sp>
        <p:nvSpPr>
          <p:cNvPr id="9" name="Chevron 8">
            <a:extLst>
              <a:ext uri="{FF2B5EF4-FFF2-40B4-BE49-F238E27FC236}">
                <a16:creationId xmlns:a16="http://schemas.microsoft.com/office/drawing/2014/main" id="{54C63199-A38F-E078-62F4-B8F7C62CFB8F}"/>
              </a:ext>
            </a:extLst>
          </p:cNvPr>
          <p:cNvSpPr/>
          <p:nvPr/>
        </p:nvSpPr>
        <p:spPr>
          <a:xfrm>
            <a:off x="8156081" y="3196805"/>
            <a:ext cx="1361666" cy="443346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USB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858295-1C3B-9347-2502-9431D2014B12}"/>
              </a:ext>
            </a:extLst>
          </p:cNvPr>
          <p:cNvSpPr/>
          <p:nvPr/>
        </p:nvSpPr>
        <p:spPr>
          <a:xfrm>
            <a:off x="722086" y="4020457"/>
            <a:ext cx="1469571" cy="435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B8545F8-98C7-59E9-02ED-CE6DA3F95652}"/>
              </a:ext>
            </a:extLst>
          </p:cNvPr>
          <p:cNvSpPr/>
          <p:nvPr/>
        </p:nvSpPr>
        <p:spPr>
          <a:xfrm>
            <a:off x="6514101" y="4020457"/>
            <a:ext cx="1329730" cy="435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312132C-E9D3-F41A-EA2C-924C11D94E59}"/>
              </a:ext>
            </a:extLst>
          </p:cNvPr>
          <p:cNvSpPr/>
          <p:nvPr/>
        </p:nvSpPr>
        <p:spPr>
          <a:xfrm>
            <a:off x="10355348" y="4015707"/>
            <a:ext cx="1469571" cy="435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HC</a:t>
            </a:r>
          </a:p>
        </p:txBody>
      </p:sp>
      <p:sp>
        <p:nvSpPr>
          <p:cNvPr id="20" name="Chevron 19">
            <a:extLst>
              <a:ext uri="{FF2B5EF4-FFF2-40B4-BE49-F238E27FC236}">
                <a16:creationId xmlns:a16="http://schemas.microsoft.com/office/drawing/2014/main" id="{F42168A4-45BF-D7CE-9956-F53986ECCB8B}"/>
              </a:ext>
            </a:extLst>
          </p:cNvPr>
          <p:cNvSpPr/>
          <p:nvPr/>
        </p:nvSpPr>
        <p:spPr>
          <a:xfrm>
            <a:off x="10668000" y="4713444"/>
            <a:ext cx="1284506" cy="443346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GPU</a:t>
            </a:r>
          </a:p>
        </p:txBody>
      </p:sp>
      <p:sp>
        <p:nvSpPr>
          <p:cNvPr id="21" name="Chevron 20">
            <a:extLst>
              <a:ext uri="{FF2B5EF4-FFF2-40B4-BE49-F238E27FC236}">
                <a16:creationId xmlns:a16="http://schemas.microsoft.com/office/drawing/2014/main" id="{574A08F8-5912-902F-C73A-E08DD4BD9FDE}"/>
              </a:ext>
            </a:extLst>
          </p:cNvPr>
          <p:cNvSpPr/>
          <p:nvPr/>
        </p:nvSpPr>
        <p:spPr>
          <a:xfrm>
            <a:off x="8156081" y="4702922"/>
            <a:ext cx="1495919" cy="443346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PCIe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2FBFCE8-7466-941A-618B-FBC724EB51AC}"/>
              </a:ext>
            </a:extLst>
          </p:cNvPr>
          <p:cNvSpPr/>
          <p:nvPr/>
        </p:nvSpPr>
        <p:spPr>
          <a:xfrm>
            <a:off x="10355348" y="5485832"/>
            <a:ext cx="1469571" cy="435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GHC</a:t>
            </a:r>
          </a:p>
        </p:txBody>
      </p:sp>
      <p:sp>
        <p:nvSpPr>
          <p:cNvPr id="23" name="Chevron 22">
            <a:extLst>
              <a:ext uri="{FF2B5EF4-FFF2-40B4-BE49-F238E27FC236}">
                <a16:creationId xmlns:a16="http://schemas.microsoft.com/office/drawing/2014/main" id="{EDFACA2C-757F-4BC8-1CAE-7B297F64BF0F}"/>
              </a:ext>
            </a:extLst>
          </p:cNvPr>
          <p:cNvSpPr/>
          <p:nvPr/>
        </p:nvSpPr>
        <p:spPr>
          <a:xfrm>
            <a:off x="9517747" y="4706480"/>
            <a:ext cx="1284506" cy="443346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OS</a:t>
            </a:r>
          </a:p>
        </p:txBody>
      </p:sp>
      <p:sp>
        <p:nvSpPr>
          <p:cNvPr id="24" name="Chevron 23">
            <a:extLst>
              <a:ext uri="{FF2B5EF4-FFF2-40B4-BE49-F238E27FC236}">
                <a16:creationId xmlns:a16="http://schemas.microsoft.com/office/drawing/2014/main" id="{A7229600-05F0-6E8F-9016-6BFDC50F9614}"/>
              </a:ext>
            </a:extLst>
          </p:cNvPr>
          <p:cNvSpPr/>
          <p:nvPr/>
        </p:nvSpPr>
        <p:spPr>
          <a:xfrm>
            <a:off x="9390742" y="3212589"/>
            <a:ext cx="964607" cy="427562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5817989-FCA9-E46E-A549-5F1B9300C604}"/>
              </a:ext>
            </a:extLst>
          </p:cNvPr>
          <p:cNvCxnSpPr/>
          <p:nvPr/>
        </p:nvCxnSpPr>
        <p:spPr>
          <a:xfrm>
            <a:off x="8260268" y="2979091"/>
            <a:ext cx="0" cy="2506741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96DB7D6-727E-FDF7-EA9C-CF5DF36001AD}"/>
              </a:ext>
            </a:extLst>
          </p:cNvPr>
          <p:cNvCxnSpPr/>
          <p:nvPr/>
        </p:nvCxnSpPr>
        <p:spPr>
          <a:xfrm>
            <a:off x="2250441" y="4246407"/>
            <a:ext cx="4072265" cy="0"/>
          </a:xfrm>
          <a:prstGeom prst="straightConnector1">
            <a:avLst/>
          </a:prstGeom>
          <a:ln w="28575">
            <a:prstDash val="dash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40D580A-9C55-90FC-3B77-25A73ABC7803}"/>
              </a:ext>
            </a:extLst>
          </p:cNvPr>
          <p:cNvCxnSpPr>
            <a:cxnSpLocks/>
          </p:cNvCxnSpPr>
          <p:nvPr/>
        </p:nvCxnSpPr>
        <p:spPr>
          <a:xfrm>
            <a:off x="7983671" y="4246407"/>
            <a:ext cx="2222667" cy="0"/>
          </a:xfrm>
          <a:prstGeom prst="straightConnector1">
            <a:avLst/>
          </a:prstGeom>
          <a:ln w="28575">
            <a:prstDash val="dash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>
            <a:extLst>
              <a:ext uri="{FF2B5EF4-FFF2-40B4-BE49-F238E27FC236}">
                <a16:creationId xmlns:a16="http://schemas.microsoft.com/office/drawing/2014/main" id="{F72384F6-8F30-6F5A-FBC7-7633692349A3}"/>
              </a:ext>
            </a:extLst>
          </p:cNvPr>
          <p:cNvCxnSpPr>
            <a:cxnSpLocks/>
            <a:stCxn id="17" idx="2"/>
          </p:cNvCxnSpPr>
          <p:nvPr/>
        </p:nvCxnSpPr>
        <p:spPr>
          <a:xfrm rot="16200000" flipH="1">
            <a:off x="8054023" y="3580828"/>
            <a:ext cx="1277258" cy="3027372"/>
          </a:xfrm>
          <a:prstGeom prst="bentConnector2">
            <a:avLst/>
          </a:prstGeom>
          <a:ln w="28575">
            <a:prstDash val="dash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5414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11EF7-0A40-3DAC-BBBD-93A7C80A4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CPU TGPIO (PTM) Demo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1E0B6B-139D-4DCC-0545-535185F43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8" y="1525884"/>
            <a:ext cx="7772400" cy="5332116"/>
          </a:xfrm>
          <a:prstGeom prst="rect">
            <a:avLst/>
          </a:prstGeom>
        </p:spPr>
      </p:pic>
      <p:pic>
        <p:nvPicPr>
          <p:cNvPr id="5" name="Content Placeholder 7" descr="A picture containing indoor, wall, computer, electronics&#10;&#10;Description automatically generated">
            <a:extLst>
              <a:ext uri="{FF2B5EF4-FFF2-40B4-BE49-F238E27FC236}">
                <a16:creationId xmlns:a16="http://schemas.microsoft.com/office/drawing/2014/main" id="{55FCC5EA-E710-5AA1-D693-64E7F31555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7266" y="3428999"/>
            <a:ext cx="4124366" cy="2938611"/>
          </a:xfrm>
        </p:spPr>
      </p:pic>
    </p:spTree>
    <p:extLst>
      <p:ext uri="{BB962C8B-B14F-4D97-AF65-F5344CB8AC3E}">
        <p14:creationId xmlns:p14="http://schemas.microsoft.com/office/powerpoint/2010/main" val="8175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11EF7-0A40-3DAC-BBBD-93A7C80A4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CPU TGPIO (PTM) Demo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E9A881-36FF-DA8E-A1D6-1049FD2A6FD4}"/>
              </a:ext>
            </a:extLst>
          </p:cNvPr>
          <p:cNvSpPr txBox="1"/>
          <p:nvPr/>
        </p:nvSpPr>
        <p:spPr>
          <a:xfrm>
            <a:off x="437184" y="6311900"/>
            <a:ext cx="11042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Please Come See the demo in person at our booth (Showing everything based on PPS signals “PPS in our currency”)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2BE3CC-ED8A-6BDD-04EB-B1EE89363BC1}"/>
              </a:ext>
            </a:extLst>
          </p:cNvPr>
          <p:cNvSpPr txBox="1"/>
          <p:nvPr/>
        </p:nvSpPr>
        <p:spPr>
          <a:xfrm>
            <a:off x="9149570" y="1951672"/>
            <a:ext cx="27349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Special Thanks to: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Intel for the PTM enablement</a:t>
            </a:r>
          </a:p>
          <a:p>
            <a:endParaRPr lang="en-US" dirty="0"/>
          </a:p>
          <a:p>
            <a:r>
              <a:rPr lang="en-US" dirty="0"/>
              <a:t>AMI for the TGPIO enablement on the BIOS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6E8AF9-4F29-5DF6-ADAD-34AB32113C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51" y="1801778"/>
            <a:ext cx="7150769" cy="438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652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E0DC8-9FEE-D6A5-5D90-E53A6064B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GNSS Receiver on the End-User Device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E72A56-A7AB-3069-B6D0-E01F64955871}"/>
              </a:ext>
            </a:extLst>
          </p:cNvPr>
          <p:cNvSpPr/>
          <p:nvPr/>
        </p:nvSpPr>
        <p:spPr>
          <a:xfrm>
            <a:off x="4173510" y="3705896"/>
            <a:ext cx="4098979" cy="12470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3F6FF28-8AEB-7F01-0DFA-BD2A85A2CA0A}"/>
              </a:ext>
            </a:extLst>
          </p:cNvPr>
          <p:cNvSpPr/>
          <p:nvPr/>
        </p:nvSpPr>
        <p:spPr>
          <a:xfrm>
            <a:off x="4197936" y="3846956"/>
            <a:ext cx="1085431" cy="5101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GNSS Receiver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E0AFB3E-6BE8-A3E4-C8FB-67837D82E288}"/>
              </a:ext>
            </a:extLst>
          </p:cNvPr>
          <p:cNvSpPr/>
          <p:nvPr/>
        </p:nvSpPr>
        <p:spPr>
          <a:xfrm>
            <a:off x="4488415" y="4608949"/>
            <a:ext cx="3295184" cy="271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CPU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51E65F-C8EF-2337-89D3-8F52F56680F4}"/>
              </a:ext>
            </a:extLst>
          </p:cNvPr>
          <p:cNvSpPr/>
          <p:nvPr/>
        </p:nvSpPr>
        <p:spPr>
          <a:xfrm>
            <a:off x="6744230" y="3841054"/>
            <a:ext cx="1392628" cy="461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Peripherals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5B0B84E-4F19-4774-9F02-A43FDCCE83F4}"/>
              </a:ext>
            </a:extLst>
          </p:cNvPr>
          <p:cNvCxnSpPr>
            <a:cxnSpLocks/>
          </p:cNvCxnSpPr>
          <p:nvPr/>
        </p:nvCxnSpPr>
        <p:spPr>
          <a:xfrm>
            <a:off x="6000598" y="4343060"/>
            <a:ext cx="0" cy="26081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938E29D4-A56D-A72F-B8B9-74F53B0A42B0}"/>
              </a:ext>
            </a:extLst>
          </p:cNvPr>
          <p:cNvSpPr/>
          <p:nvPr/>
        </p:nvSpPr>
        <p:spPr>
          <a:xfrm>
            <a:off x="5445056" y="3851309"/>
            <a:ext cx="1081306" cy="4955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Local Oscillator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DE65FC7-9091-7B2D-55FC-9A697D476DF9}"/>
              </a:ext>
            </a:extLst>
          </p:cNvPr>
          <p:cNvCxnSpPr>
            <a:cxnSpLocks/>
            <a:stCxn id="30" idx="1"/>
          </p:cNvCxnSpPr>
          <p:nvPr/>
        </p:nvCxnSpPr>
        <p:spPr>
          <a:xfrm flipH="1">
            <a:off x="6531192" y="4071725"/>
            <a:ext cx="213038" cy="10388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0DBB5ED-A185-AB80-6BC4-8777F5C37E11}"/>
              </a:ext>
            </a:extLst>
          </p:cNvPr>
          <p:cNvCxnSpPr>
            <a:cxnSpLocks/>
          </p:cNvCxnSpPr>
          <p:nvPr/>
        </p:nvCxnSpPr>
        <p:spPr>
          <a:xfrm flipH="1">
            <a:off x="5255630" y="4099087"/>
            <a:ext cx="213038" cy="10388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9976A28-B6E7-D13C-7DE4-867EF1EFFE92}"/>
              </a:ext>
            </a:extLst>
          </p:cNvPr>
          <p:cNvCxnSpPr>
            <a:cxnSpLocks/>
          </p:cNvCxnSpPr>
          <p:nvPr/>
        </p:nvCxnSpPr>
        <p:spPr>
          <a:xfrm>
            <a:off x="7339244" y="4302395"/>
            <a:ext cx="0" cy="301475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85E68AFC-8646-E6EE-4DDD-77B4F764E267}"/>
              </a:ext>
            </a:extLst>
          </p:cNvPr>
          <p:cNvSpPr/>
          <p:nvPr/>
        </p:nvSpPr>
        <p:spPr>
          <a:xfrm>
            <a:off x="4173511" y="3632993"/>
            <a:ext cx="2435082" cy="894883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7142BA4-EA3E-633D-7BFC-B3758670442B}"/>
              </a:ext>
            </a:extLst>
          </p:cNvPr>
          <p:cNvCxnSpPr>
            <a:cxnSpLocks/>
          </p:cNvCxnSpPr>
          <p:nvPr/>
        </p:nvCxnSpPr>
        <p:spPr>
          <a:xfrm flipV="1">
            <a:off x="3518743" y="2474804"/>
            <a:ext cx="0" cy="4710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94EE828-FE01-A54D-3810-C9D0DC7E0F35}"/>
              </a:ext>
            </a:extLst>
          </p:cNvPr>
          <p:cNvCxnSpPr>
            <a:cxnSpLocks/>
          </p:cNvCxnSpPr>
          <p:nvPr/>
        </p:nvCxnSpPr>
        <p:spPr>
          <a:xfrm>
            <a:off x="3310925" y="2474804"/>
            <a:ext cx="41563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F5459D7F-7F93-BB00-2799-D1136CB30D3A}"/>
              </a:ext>
            </a:extLst>
          </p:cNvPr>
          <p:cNvSpPr txBox="1"/>
          <p:nvPr/>
        </p:nvSpPr>
        <p:spPr>
          <a:xfrm>
            <a:off x="2708253" y="2119379"/>
            <a:ext cx="1620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GNSS Antenna</a:t>
            </a: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9DB6BC69-9CDD-4ED7-E2AC-6456878E6FDB}"/>
              </a:ext>
            </a:extLst>
          </p:cNvPr>
          <p:cNvSpPr/>
          <p:nvPr/>
        </p:nvSpPr>
        <p:spPr>
          <a:xfrm>
            <a:off x="3510455" y="2953407"/>
            <a:ext cx="662152" cy="1040524"/>
          </a:xfrm>
          <a:custGeom>
            <a:avLst/>
            <a:gdLst>
              <a:gd name="connsiteX0" fmla="*/ 0 w 662152"/>
              <a:gd name="connsiteY0" fmla="*/ 0 h 1040524"/>
              <a:gd name="connsiteX1" fmla="*/ 10511 w 662152"/>
              <a:gd name="connsiteY1" fmla="*/ 578069 h 1040524"/>
              <a:gd name="connsiteX2" fmla="*/ 21021 w 662152"/>
              <a:gd name="connsiteY2" fmla="*/ 630621 h 1040524"/>
              <a:gd name="connsiteX3" fmla="*/ 52552 w 662152"/>
              <a:gd name="connsiteY3" fmla="*/ 746234 h 1040524"/>
              <a:gd name="connsiteX4" fmla="*/ 73573 w 662152"/>
              <a:gd name="connsiteY4" fmla="*/ 788276 h 1040524"/>
              <a:gd name="connsiteX5" fmla="*/ 84083 w 662152"/>
              <a:gd name="connsiteY5" fmla="*/ 819807 h 1040524"/>
              <a:gd name="connsiteX6" fmla="*/ 126124 w 662152"/>
              <a:gd name="connsiteY6" fmla="*/ 882869 h 1040524"/>
              <a:gd name="connsiteX7" fmla="*/ 147145 w 662152"/>
              <a:gd name="connsiteY7" fmla="*/ 914400 h 1040524"/>
              <a:gd name="connsiteX8" fmla="*/ 168166 w 662152"/>
              <a:gd name="connsiteY8" fmla="*/ 945931 h 1040524"/>
              <a:gd name="connsiteX9" fmla="*/ 210207 w 662152"/>
              <a:gd name="connsiteY9" fmla="*/ 977462 h 1040524"/>
              <a:gd name="connsiteX10" fmla="*/ 241738 w 662152"/>
              <a:gd name="connsiteY10" fmla="*/ 987972 h 1040524"/>
              <a:gd name="connsiteX11" fmla="*/ 336331 w 662152"/>
              <a:gd name="connsiteY11" fmla="*/ 1030014 h 1040524"/>
              <a:gd name="connsiteX12" fmla="*/ 367862 w 662152"/>
              <a:gd name="connsiteY12" fmla="*/ 1040524 h 1040524"/>
              <a:gd name="connsiteX13" fmla="*/ 662152 w 662152"/>
              <a:gd name="connsiteY13" fmla="*/ 1030014 h 104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62152" h="1040524">
                <a:moveTo>
                  <a:pt x="0" y="0"/>
                </a:moveTo>
                <a:cubicBezTo>
                  <a:pt x="3504" y="192690"/>
                  <a:pt x="4090" y="385454"/>
                  <a:pt x="10511" y="578069"/>
                </a:cubicBezTo>
                <a:cubicBezTo>
                  <a:pt x="11106" y="595923"/>
                  <a:pt x="17004" y="613214"/>
                  <a:pt x="21021" y="630621"/>
                </a:cubicBezTo>
                <a:cubicBezTo>
                  <a:pt x="23698" y="642222"/>
                  <a:pt x="40971" y="719213"/>
                  <a:pt x="52552" y="746234"/>
                </a:cubicBezTo>
                <a:cubicBezTo>
                  <a:pt x="58724" y="760635"/>
                  <a:pt x="67401" y="773875"/>
                  <a:pt x="73573" y="788276"/>
                </a:cubicBezTo>
                <a:cubicBezTo>
                  <a:pt x="77937" y="798459"/>
                  <a:pt x="78703" y="810122"/>
                  <a:pt x="84083" y="819807"/>
                </a:cubicBezTo>
                <a:cubicBezTo>
                  <a:pt x="96352" y="841891"/>
                  <a:pt x="112110" y="861848"/>
                  <a:pt x="126124" y="882869"/>
                </a:cubicBezTo>
                <a:lnTo>
                  <a:pt x="147145" y="914400"/>
                </a:lnTo>
                <a:cubicBezTo>
                  <a:pt x="154152" y="924910"/>
                  <a:pt x="158061" y="938352"/>
                  <a:pt x="168166" y="945931"/>
                </a:cubicBezTo>
                <a:cubicBezTo>
                  <a:pt x="182180" y="956441"/>
                  <a:pt x="194998" y="968771"/>
                  <a:pt x="210207" y="977462"/>
                </a:cubicBezTo>
                <a:cubicBezTo>
                  <a:pt x="219826" y="982959"/>
                  <a:pt x="231228" y="984469"/>
                  <a:pt x="241738" y="987972"/>
                </a:cubicBezTo>
                <a:cubicBezTo>
                  <a:pt x="291705" y="1021284"/>
                  <a:pt x="261287" y="1004999"/>
                  <a:pt x="336331" y="1030014"/>
                </a:cubicBezTo>
                <a:lnTo>
                  <a:pt x="367862" y="1040524"/>
                </a:lnTo>
                <a:cubicBezTo>
                  <a:pt x="627101" y="1029253"/>
                  <a:pt x="528945" y="1030014"/>
                  <a:pt x="662152" y="103001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BA6E280-F6B6-88AB-6470-CEFB6CEE57ED}"/>
              </a:ext>
            </a:extLst>
          </p:cNvPr>
          <p:cNvSpPr txBox="1"/>
          <p:nvPr/>
        </p:nvSpPr>
        <p:spPr>
          <a:xfrm>
            <a:off x="4413298" y="3261122"/>
            <a:ext cx="189770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Synchronization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595D456D-6F52-5488-82E7-BE6105B9B17A}"/>
              </a:ext>
            </a:extLst>
          </p:cNvPr>
          <p:cNvSpPr/>
          <p:nvPr/>
        </p:nvSpPr>
        <p:spPr>
          <a:xfrm>
            <a:off x="2402518" y="2050975"/>
            <a:ext cx="2435082" cy="894883"/>
          </a:xfrm>
          <a:prstGeom prst="roundRect">
            <a:avLst/>
          </a:prstGeom>
          <a:noFill/>
          <a:ln w="381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A663631-2F7A-43EA-960E-F91461E1F854}"/>
              </a:ext>
            </a:extLst>
          </p:cNvPr>
          <p:cNvSpPr txBox="1"/>
          <p:nvPr/>
        </p:nvSpPr>
        <p:spPr>
          <a:xfrm>
            <a:off x="2355300" y="1677869"/>
            <a:ext cx="243508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Outdoor and Open Sky</a:t>
            </a:r>
          </a:p>
        </p:txBody>
      </p:sp>
    </p:spTree>
    <p:extLst>
      <p:ext uri="{BB962C8B-B14F-4D97-AF65-F5344CB8AC3E}">
        <p14:creationId xmlns:p14="http://schemas.microsoft.com/office/powerpoint/2010/main" val="3052418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1C38B-2EFB-A5CA-BDC5-8F36A5D73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Drive: Miniature Time Card in m.2 FF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187063-C075-976B-1492-6C1ABBE6F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271" y="1690688"/>
            <a:ext cx="3527458" cy="487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33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500E9-34F4-7789-7620-2827F9E20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Latency: WIFI and Router</a:t>
            </a:r>
          </a:p>
        </p:txBody>
      </p:sp>
      <p:sp>
        <p:nvSpPr>
          <p:cNvPr id="31" name="Pentagon 30">
            <a:extLst>
              <a:ext uri="{FF2B5EF4-FFF2-40B4-BE49-F238E27FC236}">
                <a16:creationId xmlns:a16="http://schemas.microsoft.com/office/drawing/2014/main" id="{2EA44270-E72C-1583-6670-A91C8B81713F}"/>
              </a:ext>
            </a:extLst>
          </p:cNvPr>
          <p:cNvSpPr/>
          <p:nvPr/>
        </p:nvSpPr>
        <p:spPr>
          <a:xfrm>
            <a:off x="339436" y="4909470"/>
            <a:ext cx="2833254" cy="44334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Cloud Servers</a:t>
            </a:r>
          </a:p>
        </p:txBody>
      </p:sp>
      <p:sp>
        <p:nvSpPr>
          <p:cNvPr id="32" name="Chevron 31">
            <a:extLst>
              <a:ext uri="{FF2B5EF4-FFF2-40B4-BE49-F238E27FC236}">
                <a16:creationId xmlns:a16="http://schemas.microsoft.com/office/drawing/2014/main" id="{90B25832-3E59-128F-6EEB-C701F000907C}"/>
              </a:ext>
            </a:extLst>
          </p:cNvPr>
          <p:cNvSpPr/>
          <p:nvPr/>
        </p:nvSpPr>
        <p:spPr>
          <a:xfrm>
            <a:off x="3027495" y="4909470"/>
            <a:ext cx="2569742" cy="44334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Internet</a:t>
            </a:r>
          </a:p>
        </p:txBody>
      </p:sp>
      <p:sp>
        <p:nvSpPr>
          <p:cNvPr id="33" name="Chevron 32">
            <a:extLst>
              <a:ext uri="{FF2B5EF4-FFF2-40B4-BE49-F238E27FC236}">
                <a16:creationId xmlns:a16="http://schemas.microsoft.com/office/drawing/2014/main" id="{FF344774-8932-839F-2883-3A00BE0ED072}"/>
              </a:ext>
            </a:extLst>
          </p:cNvPr>
          <p:cNvSpPr/>
          <p:nvPr/>
        </p:nvSpPr>
        <p:spPr>
          <a:xfrm>
            <a:off x="5456061" y="4909470"/>
            <a:ext cx="2569742" cy="44334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Cable Modem to ISP</a:t>
            </a:r>
          </a:p>
        </p:txBody>
      </p:sp>
      <p:sp>
        <p:nvSpPr>
          <p:cNvPr id="34" name="Chevron 33">
            <a:extLst>
              <a:ext uri="{FF2B5EF4-FFF2-40B4-BE49-F238E27FC236}">
                <a16:creationId xmlns:a16="http://schemas.microsoft.com/office/drawing/2014/main" id="{32D94D8C-3466-3ADB-FDFB-83CDC6A3347F}"/>
              </a:ext>
            </a:extLst>
          </p:cNvPr>
          <p:cNvSpPr/>
          <p:nvPr/>
        </p:nvSpPr>
        <p:spPr>
          <a:xfrm>
            <a:off x="7879634" y="4909470"/>
            <a:ext cx="2569742" cy="44334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WIFI and Router</a:t>
            </a:r>
          </a:p>
        </p:txBody>
      </p:sp>
      <p:sp>
        <p:nvSpPr>
          <p:cNvPr id="35" name="Chevron 34">
            <a:extLst>
              <a:ext uri="{FF2B5EF4-FFF2-40B4-BE49-F238E27FC236}">
                <a16:creationId xmlns:a16="http://schemas.microsoft.com/office/drawing/2014/main" id="{FC2C4139-D34B-E5CD-12C0-8A3BF9BD1B85}"/>
              </a:ext>
            </a:extLst>
          </p:cNvPr>
          <p:cNvSpPr/>
          <p:nvPr/>
        </p:nvSpPr>
        <p:spPr>
          <a:xfrm>
            <a:off x="10308200" y="4909470"/>
            <a:ext cx="1544364" cy="44334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End-User</a:t>
            </a:r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D9842B47-CD1A-A44F-8927-CF1C30268ECC}"/>
              </a:ext>
            </a:extLst>
          </p:cNvPr>
          <p:cNvSpPr/>
          <p:nvPr/>
        </p:nvSpPr>
        <p:spPr>
          <a:xfrm>
            <a:off x="1591775" y="6209829"/>
            <a:ext cx="2184720" cy="443346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Downlink</a:t>
            </a:r>
          </a:p>
        </p:txBody>
      </p:sp>
      <p:sp>
        <p:nvSpPr>
          <p:cNvPr id="4" name="Chevron 3">
            <a:extLst>
              <a:ext uri="{FF2B5EF4-FFF2-40B4-BE49-F238E27FC236}">
                <a16:creationId xmlns:a16="http://schemas.microsoft.com/office/drawing/2014/main" id="{FD97E082-3CB7-6A62-026C-118C1D26E4C8}"/>
              </a:ext>
            </a:extLst>
          </p:cNvPr>
          <p:cNvSpPr/>
          <p:nvPr/>
        </p:nvSpPr>
        <p:spPr>
          <a:xfrm>
            <a:off x="3647303" y="6209829"/>
            <a:ext cx="1925227" cy="443346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Buffering</a:t>
            </a:r>
          </a:p>
        </p:txBody>
      </p:sp>
      <p:sp>
        <p:nvSpPr>
          <p:cNvPr id="6" name="Chevron 5">
            <a:extLst>
              <a:ext uri="{FF2B5EF4-FFF2-40B4-BE49-F238E27FC236}">
                <a16:creationId xmlns:a16="http://schemas.microsoft.com/office/drawing/2014/main" id="{45294522-F23F-8837-0E14-0BDB0CA1DDF7}"/>
              </a:ext>
            </a:extLst>
          </p:cNvPr>
          <p:cNvSpPr/>
          <p:nvPr/>
        </p:nvSpPr>
        <p:spPr>
          <a:xfrm>
            <a:off x="5479568" y="6209829"/>
            <a:ext cx="2011538" cy="443346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Routing</a:t>
            </a:r>
          </a:p>
        </p:txBody>
      </p:sp>
      <p:sp>
        <p:nvSpPr>
          <p:cNvPr id="7" name="Chevron 6">
            <a:extLst>
              <a:ext uri="{FF2B5EF4-FFF2-40B4-BE49-F238E27FC236}">
                <a16:creationId xmlns:a16="http://schemas.microsoft.com/office/drawing/2014/main" id="{866B5CE3-36E0-52DF-1F7E-530DDE1A488F}"/>
              </a:ext>
            </a:extLst>
          </p:cNvPr>
          <p:cNvSpPr/>
          <p:nvPr/>
        </p:nvSpPr>
        <p:spPr>
          <a:xfrm>
            <a:off x="7405905" y="6199307"/>
            <a:ext cx="2022763" cy="443346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Buffering</a:t>
            </a:r>
          </a:p>
        </p:txBody>
      </p:sp>
      <p:sp>
        <p:nvSpPr>
          <p:cNvPr id="9" name="Chevron 8">
            <a:extLst>
              <a:ext uri="{FF2B5EF4-FFF2-40B4-BE49-F238E27FC236}">
                <a16:creationId xmlns:a16="http://schemas.microsoft.com/office/drawing/2014/main" id="{7C1EF81D-368C-F12D-02E0-12A18A1AB53D}"/>
              </a:ext>
            </a:extLst>
          </p:cNvPr>
          <p:cNvSpPr/>
          <p:nvPr/>
        </p:nvSpPr>
        <p:spPr>
          <a:xfrm>
            <a:off x="9324481" y="6199307"/>
            <a:ext cx="1840026" cy="443346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Uplink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64771FF-4B65-DACE-9905-90804715725A}"/>
              </a:ext>
            </a:extLst>
          </p:cNvPr>
          <p:cNvCxnSpPr>
            <a:cxnSpLocks/>
            <a:stCxn id="34" idx="2"/>
          </p:cNvCxnSpPr>
          <p:nvPr/>
        </p:nvCxnSpPr>
        <p:spPr>
          <a:xfrm flipH="1">
            <a:off x="2551038" y="5352816"/>
            <a:ext cx="6502631" cy="7150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660D7D4-60EE-1EF0-5C76-A880B2FE3E80}"/>
              </a:ext>
            </a:extLst>
          </p:cNvPr>
          <p:cNvCxnSpPr>
            <a:cxnSpLocks/>
            <a:stCxn id="34" idx="2"/>
          </p:cNvCxnSpPr>
          <p:nvPr/>
        </p:nvCxnSpPr>
        <p:spPr>
          <a:xfrm>
            <a:off x="9053669" y="5352816"/>
            <a:ext cx="1517349" cy="7150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Up-Down Arrow 9">
            <a:extLst>
              <a:ext uri="{FF2B5EF4-FFF2-40B4-BE49-F238E27FC236}">
                <a16:creationId xmlns:a16="http://schemas.microsoft.com/office/drawing/2014/main" id="{40B76F5A-3636-ABD5-E943-A0AFE8689253}"/>
              </a:ext>
            </a:extLst>
          </p:cNvPr>
          <p:cNvSpPr/>
          <p:nvPr/>
        </p:nvSpPr>
        <p:spPr>
          <a:xfrm rot="16200000">
            <a:off x="8241651" y="2620098"/>
            <a:ext cx="243503" cy="417194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-Down Arrow 12">
            <a:extLst>
              <a:ext uri="{FF2B5EF4-FFF2-40B4-BE49-F238E27FC236}">
                <a16:creationId xmlns:a16="http://schemas.microsoft.com/office/drawing/2014/main" id="{713CD116-CC39-0FDD-F6D2-348980AC4C1E}"/>
              </a:ext>
            </a:extLst>
          </p:cNvPr>
          <p:cNvSpPr/>
          <p:nvPr/>
        </p:nvSpPr>
        <p:spPr>
          <a:xfrm rot="16200000">
            <a:off x="7262392" y="3358449"/>
            <a:ext cx="243504" cy="221342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Content Placeholder 9" descr="Cloud shaped hard drive with cables">
            <a:extLst>
              <a:ext uri="{FF2B5EF4-FFF2-40B4-BE49-F238E27FC236}">
                <a16:creationId xmlns:a16="http://schemas.microsoft.com/office/drawing/2014/main" id="{8381CF73-E217-DC58-AC7C-D0EC4E39FB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27" y="2631989"/>
            <a:ext cx="2486563" cy="1420468"/>
          </a:xfr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8F19405-313F-5ECE-3F50-810622AFCA6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127" y="2628311"/>
            <a:ext cx="2130700" cy="142046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531D153-9B1F-BF26-26F9-FC7AE3B9D961}"/>
              </a:ext>
            </a:extLst>
          </p:cNvPr>
          <p:cNvSpPr txBox="1"/>
          <p:nvPr/>
        </p:nvSpPr>
        <p:spPr>
          <a:xfrm>
            <a:off x="5391794" y="4141713"/>
            <a:ext cx="1180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5G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FF1838D-285E-BD01-E783-E74A236FEB89}"/>
              </a:ext>
            </a:extLst>
          </p:cNvPr>
          <p:cNvGrpSpPr/>
          <p:nvPr/>
        </p:nvGrpSpPr>
        <p:grpSpPr>
          <a:xfrm>
            <a:off x="7404186" y="2746608"/>
            <a:ext cx="1902940" cy="1294320"/>
            <a:chOff x="7161488" y="2157361"/>
            <a:chExt cx="1902940" cy="1294320"/>
          </a:xfrm>
        </p:grpSpPr>
        <p:sp>
          <p:nvSpPr>
            <p:cNvPr id="22" name="Triangle 21">
              <a:extLst>
                <a:ext uri="{FF2B5EF4-FFF2-40B4-BE49-F238E27FC236}">
                  <a16:creationId xmlns:a16="http://schemas.microsoft.com/office/drawing/2014/main" id="{3449C600-AAB3-EF47-9969-94D61E957CB3}"/>
                </a:ext>
              </a:extLst>
            </p:cNvPr>
            <p:cNvSpPr/>
            <p:nvPr/>
          </p:nvSpPr>
          <p:spPr>
            <a:xfrm rot="1780321">
              <a:off x="8924594" y="2157362"/>
              <a:ext cx="121833" cy="86979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riangle 23">
              <a:extLst>
                <a:ext uri="{FF2B5EF4-FFF2-40B4-BE49-F238E27FC236}">
                  <a16:creationId xmlns:a16="http://schemas.microsoft.com/office/drawing/2014/main" id="{2EDF466D-A370-F2DC-B3FF-6693AC241023}"/>
                </a:ext>
              </a:extLst>
            </p:cNvPr>
            <p:cNvSpPr/>
            <p:nvPr/>
          </p:nvSpPr>
          <p:spPr>
            <a:xfrm rot="19819679" flipH="1">
              <a:off x="7182077" y="2157361"/>
              <a:ext cx="121833" cy="86979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1B793CD1-C8D4-738F-D0C2-06D3F5072D58}"/>
                </a:ext>
              </a:extLst>
            </p:cNvPr>
            <p:cNvSpPr/>
            <p:nvPr/>
          </p:nvSpPr>
          <p:spPr>
            <a:xfrm>
              <a:off x="7161488" y="2945054"/>
              <a:ext cx="1902940" cy="50662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95560AB-C6D9-CF6F-53CE-AA822E7A2011}"/>
                </a:ext>
              </a:extLst>
            </p:cNvPr>
            <p:cNvSpPr/>
            <p:nvPr/>
          </p:nvSpPr>
          <p:spPr>
            <a:xfrm>
              <a:off x="7975666" y="3060749"/>
              <a:ext cx="271849" cy="2752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CAB54D3-0593-F793-018A-1C6E4EC35C0E}"/>
                </a:ext>
              </a:extLst>
            </p:cNvPr>
            <p:cNvSpPr/>
            <p:nvPr/>
          </p:nvSpPr>
          <p:spPr>
            <a:xfrm>
              <a:off x="8342002" y="3060749"/>
              <a:ext cx="271849" cy="2752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0981522-4CA8-8FE6-0C2B-5B98F4702B64}"/>
                </a:ext>
              </a:extLst>
            </p:cNvPr>
            <p:cNvSpPr/>
            <p:nvPr/>
          </p:nvSpPr>
          <p:spPr>
            <a:xfrm>
              <a:off x="7242994" y="3060749"/>
              <a:ext cx="271849" cy="2752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3D05542-3D99-B0A9-4E83-9AFEEB2021C4}"/>
                </a:ext>
              </a:extLst>
            </p:cNvPr>
            <p:cNvSpPr/>
            <p:nvPr/>
          </p:nvSpPr>
          <p:spPr>
            <a:xfrm>
              <a:off x="7609330" y="3060749"/>
              <a:ext cx="271849" cy="2752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12652A1-7959-B083-D881-AE6856381CEE}"/>
                </a:ext>
              </a:extLst>
            </p:cNvPr>
            <p:cNvSpPr/>
            <p:nvPr/>
          </p:nvSpPr>
          <p:spPr>
            <a:xfrm>
              <a:off x="8713661" y="3060749"/>
              <a:ext cx="271849" cy="2752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7" name="Picture 36" descr="A person wearing headphones and sitting at a desk&#10;&#10;Description automatically generated with low confidence">
            <a:extLst>
              <a:ext uri="{FF2B5EF4-FFF2-40B4-BE49-F238E27FC236}">
                <a16:creationId xmlns:a16="http://schemas.microsoft.com/office/drawing/2014/main" id="{FB1EB2E0-C2E1-4960-88A2-7F8F6A893ED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6798" y="2628311"/>
            <a:ext cx="2354055" cy="1417837"/>
          </a:xfrm>
          <a:prstGeom prst="rect">
            <a:avLst/>
          </a:prstGeom>
        </p:spPr>
      </p:pic>
      <p:pic>
        <p:nvPicPr>
          <p:cNvPr id="38" name="Picture 37" descr="Diagram&#10;&#10;Description automatically generated">
            <a:extLst>
              <a:ext uri="{FF2B5EF4-FFF2-40B4-BE49-F238E27FC236}">
                <a16:creationId xmlns:a16="http://schemas.microsoft.com/office/drawing/2014/main" id="{F0249F82-3E71-DE80-5708-1C98C81B671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1767" y="2623986"/>
            <a:ext cx="1445113" cy="143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33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E0DC8-9FEE-D6A5-5D90-E53A6064B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Precision Time by the Home Modem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2D4650-4489-66DE-225C-23E8D894951B}"/>
              </a:ext>
            </a:extLst>
          </p:cNvPr>
          <p:cNvSpPr/>
          <p:nvPr/>
        </p:nvSpPr>
        <p:spPr>
          <a:xfrm>
            <a:off x="706581" y="2466109"/>
            <a:ext cx="4017818" cy="3075709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A1A73B-24F8-8C1C-A753-3A6D97D67F83}"/>
              </a:ext>
            </a:extLst>
          </p:cNvPr>
          <p:cNvSpPr txBox="1"/>
          <p:nvPr/>
        </p:nvSpPr>
        <p:spPr>
          <a:xfrm>
            <a:off x="2926582" y="5019527"/>
            <a:ext cx="1441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ISP server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5A3870-9650-07AF-973A-6D38105EA536}"/>
              </a:ext>
            </a:extLst>
          </p:cNvPr>
          <p:cNvSpPr/>
          <p:nvPr/>
        </p:nvSpPr>
        <p:spPr>
          <a:xfrm>
            <a:off x="7758545" y="3241964"/>
            <a:ext cx="2867891" cy="2299854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DB8DED-628D-661E-1426-032A9DECBA5B}"/>
              </a:ext>
            </a:extLst>
          </p:cNvPr>
          <p:cNvSpPr txBox="1"/>
          <p:nvPr/>
        </p:nvSpPr>
        <p:spPr>
          <a:xfrm>
            <a:off x="7758545" y="5541818"/>
            <a:ext cx="257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User’s Home</a:t>
            </a: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72C0CC48-B46D-FB40-3099-4DC311F89504}"/>
              </a:ext>
            </a:extLst>
          </p:cNvPr>
          <p:cNvSpPr/>
          <p:nvPr/>
        </p:nvSpPr>
        <p:spPr>
          <a:xfrm>
            <a:off x="7453744" y="1967345"/>
            <a:ext cx="3477491" cy="127461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8B7E90-C784-BDBB-9335-12A557C3D1D3}"/>
              </a:ext>
            </a:extLst>
          </p:cNvPr>
          <p:cNvCxnSpPr/>
          <p:nvPr/>
        </p:nvCxnSpPr>
        <p:spPr>
          <a:xfrm flipV="1">
            <a:off x="5749636" y="3546764"/>
            <a:ext cx="0" cy="94210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3D51615-71FD-2E70-6599-1FBC26D82C76}"/>
              </a:ext>
            </a:extLst>
          </p:cNvPr>
          <p:cNvCxnSpPr>
            <a:cxnSpLocks/>
          </p:cNvCxnSpPr>
          <p:nvPr/>
        </p:nvCxnSpPr>
        <p:spPr>
          <a:xfrm flipV="1">
            <a:off x="5527963" y="3546764"/>
            <a:ext cx="443345" cy="152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10270BB-CBAA-D12A-7864-515C973B6BE9}"/>
              </a:ext>
            </a:extLst>
          </p:cNvPr>
          <p:cNvCxnSpPr/>
          <p:nvPr/>
        </p:nvCxnSpPr>
        <p:spPr>
          <a:xfrm flipV="1">
            <a:off x="6456220" y="3699164"/>
            <a:ext cx="0" cy="94210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7D505C-CBCC-AD23-1855-7DE7F4BFCA69}"/>
              </a:ext>
            </a:extLst>
          </p:cNvPr>
          <p:cNvCxnSpPr>
            <a:cxnSpLocks/>
          </p:cNvCxnSpPr>
          <p:nvPr/>
        </p:nvCxnSpPr>
        <p:spPr>
          <a:xfrm flipV="1">
            <a:off x="6234547" y="3699164"/>
            <a:ext cx="443345" cy="152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D71B40F-1CEA-6A85-BA81-E70E0B3106CA}"/>
              </a:ext>
            </a:extLst>
          </p:cNvPr>
          <p:cNvCxnSpPr/>
          <p:nvPr/>
        </p:nvCxnSpPr>
        <p:spPr>
          <a:xfrm flipV="1">
            <a:off x="7162799" y="3851564"/>
            <a:ext cx="0" cy="94210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41BE74F-D724-6CC5-AD8A-091C440A7ED4}"/>
              </a:ext>
            </a:extLst>
          </p:cNvPr>
          <p:cNvCxnSpPr>
            <a:cxnSpLocks/>
          </p:cNvCxnSpPr>
          <p:nvPr/>
        </p:nvCxnSpPr>
        <p:spPr>
          <a:xfrm flipV="1">
            <a:off x="6941126" y="3851564"/>
            <a:ext cx="443345" cy="152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E6826F1F-1BFA-3306-C737-C22B1BDD27AF}"/>
              </a:ext>
            </a:extLst>
          </p:cNvPr>
          <p:cNvSpPr/>
          <p:nvPr/>
        </p:nvSpPr>
        <p:spPr>
          <a:xfrm>
            <a:off x="3009899" y="3200400"/>
            <a:ext cx="1562099" cy="1828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361FA48-074D-B3DF-7FEE-D7550A3354A7}"/>
              </a:ext>
            </a:extLst>
          </p:cNvPr>
          <p:cNvSpPr/>
          <p:nvPr/>
        </p:nvSpPr>
        <p:spPr>
          <a:xfrm>
            <a:off x="7980216" y="3334658"/>
            <a:ext cx="2438401" cy="18487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527430-B173-2E93-264E-D37AFBBD3F0F}"/>
              </a:ext>
            </a:extLst>
          </p:cNvPr>
          <p:cNvSpPr txBox="1"/>
          <p:nvPr/>
        </p:nvSpPr>
        <p:spPr>
          <a:xfrm>
            <a:off x="858980" y="5694218"/>
            <a:ext cx="3297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Internet Service Provider (ISP)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A6837C-ADA1-94FD-A1A6-BEF53C733152}"/>
              </a:ext>
            </a:extLst>
          </p:cNvPr>
          <p:cNvSpPr txBox="1"/>
          <p:nvPr/>
        </p:nvSpPr>
        <p:spPr>
          <a:xfrm>
            <a:off x="7910944" y="5141888"/>
            <a:ext cx="257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Modem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EF0EEBD-5A11-D5D2-A8AA-B4926AF39FDB}"/>
              </a:ext>
            </a:extLst>
          </p:cNvPr>
          <p:cNvSpPr/>
          <p:nvPr/>
        </p:nvSpPr>
        <p:spPr>
          <a:xfrm>
            <a:off x="4391892" y="3449782"/>
            <a:ext cx="3754575" cy="791246"/>
          </a:xfrm>
          <a:custGeom>
            <a:avLst/>
            <a:gdLst>
              <a:gd name="connsiteX0" fmla="*/ 0 w 3422073"/>
              <a:gd name="connsiteY0" fmla="*/ 138545 h 791246"/>
              <a:gd name="connsiteX1" fmla="*/ 110837 w 3422073"/>
              <a:gd name="connsiteY1" fmla="*/ 124691 h 791246"/>
              <a:gd name="connsiteX2" fmla="*/ 180110 w 3422073"/>
              <a:gd name="connsiteY2" fmla="*/ 110836 h 791246"/>
              <a:gd name="connsiteX3" fmla="*/ 318655 w 3422073"/>
              <a:gd name="connsiteY3" fmla="*/ 96982 h 791246"/>
              <a:gd name="connsiteX4" fmla="*/ 471055 w 3422073"/>
              <a:gd name="connsiteY4" fmla="*/ 55418 h 791246"/>
              <a:gd name="connsiteX5" fmla="*/ 512619 w 3422073"/>
              <a:gd name="connsiteY5" fmla="*/ 41563 h 791246"/>
              <a:gd name="connsiteX6" fmla="*/ 609600 w 3422073"/>
              <a:gd name="connsiteY6" fmla="*/ 0 h 791246"/>
              <a:gd name="connsiteX7" fmla="*/ 983673 w 3422073"/>
              <a:gd name="connsiteY7" fmla="*/ 13854 h 791246"/>
              <a:gd name="connsiteX8" fmla="*/ 1122219 w 3422073"/>
              <a:gd name="connsiteY8" fmla="*/ 55418 h 791246"/>
              <a:gd name="connsiteX9" fmla="*/ 1205346 w 3422073"/>
              <a:gd name="connsiteY9" fmla="*/ 110836 h 791246"/>
              <a:gd name="connsiteX10" fmla="*/ 1246910 w 3422073"/>
              <a:gd name="connsiteY10" fmla="*/ 124691 h 791246"/>
              <a:gd name="connsiteX11" fmla="*/ 1288473 w 3422073"/>
              <a:gd name="connsiteY11" fmla="*/ 152400 h 791246"/>
              <a:gd name="connsiteX12" fmla="*/ 1413164 w 3422073"/>
              <a:gd name="connsiteY12" fmla="*/ 180109 h 791246"/>
              <a:gd name="connsiteX13" fmla="*/ 1496291 w 3422073"/>
              <a:gd name="connsiteY13" fmla="*/ 207818 h 791246"/>
              <a:gd name="connsiteX14" fmla="*/ 1551710 w 3422073"/>
              <a:gd name="connsiteY14" fmla="*/ 221673 h 791246"/>
              <a:gd name="connsiteX15" fmla="*/ 1634837 w 3422073"/>
              <a:gd name="connsiteY15" fmla="*/ 249382 h 791246"/>
              <a:gd name="connsiteX16" fmla="*/ 1704110 w 3422073"/>
              <a:gd name="connsiteY16" fmla="*/ 263236 h 791246"/>
              <a:gd name="connsiteX17" fmla="*/ 1856510 w 3422073"/>
              <a:gd name="connsiteY17" fmla="*/ 277091 h 791246"/>
              <a:gd name="connsiteX18" fmla="*/ 1981200 w 3422073"/>
              <a:gd name="connsiteY18" fmla="*/ 290945 h 791246"/>
              <a:gd name="connsiteX19" fmla="*/ 2036619 w 3422073"/>
              <a:gd name="connsiteY19" fmla="*/ 304800 h 791246"/>
              <a:gd name="connsiteX20" fmla="*/ 2119746 w 3422073"/>
              <a:gd name="connsiteY20" fmla="*/ 332509 h 791246"/>
              <a:gd name="connsiteX21" fmla="*/ 2202873 w 3422073"/>
              <a:gd name="connsiteY21" fmla="*/ 360218 h 791246"/>
              <a:gd name="connsiteX22" fmla="*/ 2286000 w 3422073"/>
              <a:gd name="connsiteY22" fmla="*/ 387927 h 791246"/>
              <a:gd name="connsiteX23" fmla="*/ 2369128 w 3422073"/>
              <a:gd name="connsiteY23" fmla="*/ 401782 h 791246"/>
              <a:gd name="connsiteX24" fmla="*/ 2410691 w 3422073"/>
              <a:gd name="connsiteY24" fmla="*/ 415636 h 791246"/>
              <a:gd name="connsiteX25" fmla="*/ 2479964 w 3422073"/>
              <a:gd name="connsiteY25" fmla="*/ 429491 h 791246"/>
              <a:gd name="connsiteX26" fmla="*/ 2535382 w 3422073"/>
              <a:gd name="connsiteY26" fmla="*/ 443345 h 791246"/>
              <a:gd name="connsiteX27" fmla="*/ 2729346 w 3422073"/>
              <a:gd name="connsiteY27" fmla="*/ 484909 h 791246"/>
              <a:gd name="connsiteX28" fmla="*/ 2757055 w 3422073"/>
              <a:gd name="connsiteY28" fmla="*/ 526473 h 791246"/>
              <a:gd name="connsiteX29" fmla="*/ 2798619 w 3422073"/>
              <a:gd name="connsiteY29" fmla="*/ 554182 h 791246"/>
              <a:gd name="connsiteX30" fmla="*/ 2812473 w 3422073"/>
              <a:gd name="connsiteY30" fmla="*/ 595745 h 791246"/>
              <a:gd name="connsiteX31" fmla="*/ 2937164 w 3422073"/>
              <a:gd name="connsiteY31" fmla="*/ 665018 h 791246"/>
              <a:gd name="connsiteX32" fmla="*/ 2978728 w 3422073"/>
              <a:gd name="connsiteY32" fmla="*/ 692727 h 791246"/>
              <a:gd name="connsiteX33" fmla="*/ 3020291 w 3422073"/>
              <a:gd name="connsiteY33" fmla="*/ 734291 h 791246"/>
              <a:gd name="connsiteX34" fmla="*/ 3103419 w 3422073"/>
              <a:gd name="connsiteY34" fmla="*/ 762000 h 791246"/>
              <a:gd name="connsiteX35" fmla="*/ 3214255 w 3422073"/>
              <a:gd name="connsiteY35" fmla="*/ 789709 h 791246"/>
              <a:gd name="connsiteX36" fmla="*/ 3422073 w 3422073"/>
              <a:gd name="connsiteY36" fmla="*/ 789709 h 791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22073" h="791246">
                <a:moveTo>
                  <a:pt x="0" y="138545"/>
                </a:moveTo>
                <a:cubicBezTo>
                  <a:pt x="36946" y="133927"/>
                  <a:pt x="74037" y="130353"/>
                  <a:pt x="110837" y="124691"/>
                </a:cubicBezTo>
                <a:cubicBezTo>
                  <a:pt x="134111" y="121110"/>
                  <a:pt x="156768" y="113948"/>
                  <a:pt x="180110" y="110836"/>
                </a:cubicBezTo>
                <a:cubicBezTo>
                  <a:pt x="226115" y="104702"/>
                  <a:pt x="272473" y="101600"/>
                  <a:pt x="318655" y="96982"/>
                </a:cubicBezTo>
                <a:cubicBezTo>
                  <a:pt x="416567" y="77399"/>
                  <a:pt x="365590" y="90573"/>
                  <a:pt x="471055" y="55418"/>
                </a:cubicBezTo>
                <a:cubicBezTo>
                  <a:pt x="484910" y="50800"/>
                  <a:pt x="500468" y="49664"/>
                  <a:pt x="512619" y="41563"/>
                </a:cubicBezTo>
                <a:cubicBezTo>
                  <a:pt x="570025" y="3292"/>
                  <a:pt x="538028" y="17892"/>
                  <a:pt x="609600" y="0"/>
                </a:cubicBezTo>
                <a:cubicBezTo>
                  <a:pt x="734291" y="4618"/>
                  <a:pt x="859155" y="5821"/>
                  <a:pt x="983673" y="13854"/>
                </a:cubicBezTo>
                <a:cubicBezTo>
                  <a:pt x="1005108" y="15237"/>
                  <a:pt x="1116621" y="51686"/>
                  <a:pt x="1122219" y="55418"/>
                </a:cubicBezTo>
                <a:cubicBezTo>
                  <a:pt x="1149928" y="73891"/>
                  <a:pt x="1173753" y="100305"/>
                  <a:pt x="1205346" y="110836"/>
                </a:cubicBezTo>
                <a:cubicBezTo>
                  <a:pt x="1219201" y="115454"/>
                  <a:pt x="1233848" y="118160"/>
                  <a:pt x="1246910" y="124691"/>
                </a:cubicBezTo>
                <a:cubicBezTo>
                  <a:pt x="1261803" y="132138"/>
                  <a:pt x="1273168" y="145841"/>
                  <a:pt x="1288473" y="152400"/>
                </a:cubicBezTo>
                <a:cubicBezTo>
                  <a:pt x="1310239" y="161728"/>
                  <a:pt x="1395091" y="175180"/>
                  <a:pt x="1413164" y="180109"/>
                </a:cubicBezTo>
                <a:cubicBezTo>
                  <a:pt x="1441343" y="187794"/>
                  <a:pt x="1467955" y="200734"/>
                  <a:pt x="1496291" y="207818"/>
                </a:cubicBezTo>
                <a:cubicBezTo>
                  <a:pt x="1514764" y="212436"/>
                  <a:pt x="1533472" y="216201"/>
                  <a:pt x="1551710" y="221673"/>
                </a:cubicBezTo>
                <a:cubicBezTo>
                  <a:pt x="1579686" y="230066"/>
                  <a:pt x="1606196" y="243654"/>
                  <a:pt x="1634837" y="249382"/>
                </a:cubicBezTo>
                <a:cubicBezTo>
                  <a:pt x="1657928" y="254000"/>
                  <a:pt x="1680744" y="260315"/>
                  <a:pt x="1704110" y="263236"/>
                </a:cubicBezTo>
                <a:cubicBezTo>
                  <a:pt x="1754726" y="269563"/>
                  <a:pt x="1805754" y="272015"/>
                  <a:pt x="1856510" y="277091"/>
                </a:cubicBezTo>
                <a:cubicBezTo>
                  <a:pt x="1898122" y="281252"/>
                  <a:pt x="1939637" y="286327"/>
                  <a:pt x="1981200" y="290945"/>
                </a:cubicBezTo>
                <a:cubicBezTo>
                  <a:pt x="1999673" y="295563"/>
                  <a:pt x="2018381" y="299328"/>
                  <a:pt x="2036619" y="304800"/>
                </a:cubicBezTo>
                <a:cubicBezTo>
                  <a:pt x="2064595" y="313193"/>
                  <a:pt x="2092037" y="323273"/>
                  <a:pt x="2119746" y="332509"/>
                </a:cubicBezTo>
                <a:lnTo>
                  <a:pt x="2202873" y="360218"/>
                </a:lnTo>
                <a:cubicBezTo>
                  <a:pt x="2202877" y="360219"/>
                  <a:pt x="2285995" y="387926"/>
                  <a:pt x="2286000" y="387927"/>
                </a:cubicBezTo>
                <a:cubicBezTo>
                  <a:pt x="2313709" y="392545"/>
                  <a:pt x="2341705" y="395688"/>
                  <a:pt x="2369128" y="401782"/>
                </a:cubicBezTo>
                <a:cubicBezTo>
                  <a:pt x="2383384" y="404950"/>
                  <a:pt x="2396523" y="412094"/>
                  <a:pt x="2410691" y="415636"/>
                </a:cubicBezTo>
                <a:cubicBezTo>
                  <a:pt x="2433536" y="421347"/>
                  <a:pt x="2456976" y="424383"/>
                  <a:pt x="2479964" y="429491"/>
                </a:cubicBezTo>
                <a:cubicBezTo>
                  <a:pt x="2498552" y="433622"/>
                  <a:pt x="2516764" y="439355"/>
                  <a:pt x="2535382" y="443345"/>
                </a:cubicBezTo>
                <a:cubicBezTo>
                  <a:pt x="2755454" y="490503"/>
                  <a:pt x="2602825" y="453278"/>
                  <a:pt x="2729346" y="484909"/>
                </a:cubicBezTo>
                <a:cubicBezTo>
                  <a:pt x="2738582" y="498764"/>
                  <a:pt x="2745281" y="514699"/>
                  <a:pt x="2757055" y="526473"/>
                </a:cubicBezTo>
                <a:cubicBezTo>
                  <a:pt x="2768829" y="538247"/>
                  <a:pt x="2788217" y="541180"/>
                  <a:pt x="2798619" y="554182"/>
                </a:cubicBezTo>
                <a:cubicBezTo>
                  <a:pt x="2807742" y="565586"/>
                  <a:pt x="2802147" y="585419"/>
                  <a:pt x="2812473" y="595745"/>
                </a:cubicBezTo>
                <a:cubicBezTo>
                  <a:pt x="2899837" y="683109"/>
                  <a:pt x="2867478" y="630175"/>
                  <a:pt x="2937164" y="665018"/>
                </a:cubicBezTo>
                <a:cubicBezTo>
                  <a:pt x="2952057" y="672465"/>
                  <a:pt x="2965936" y="682067"/>
                  <a:pt x="2978728" y="692727"/>
                </a:cubicBezTo>
                <a:cubicBezTo>
                  <a:pt x="2993780" y="705270"/>
                  <a:pt x="3003163" y="724776"/>
                  <a:pt x="3020291" y="734291"/>
                </a:cubicBezTo>
                <a:cubicBezTo>
                  <a:pt x="3045824" y="748476"/>
                  <a:pt x="3075710" y="752764"/>
                  <a:pt x="3103419" y="762000"/>
                </a:cubicBezTo>
                <a:cubicBezTo>
                  <a:pt x="3139875" y="774152"/>
                  <a:pt x="3174920" y="787742"/>
                  <a:pt x="3214255" y="789709"/>
                </a:cubicBezTo>
                <a:cubicBezTo>
                  <a:pt x="3283441" y="793168"/>
                  <a:pt x="3352800" y="789709"/>
                  <a:pt x="3422073" y="78970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1C4138-AEAF-A3B3-948F-213F26DD04A2}"/>
              </a:ext>
            </a:extLst>
          </p:cNvPr>
          <p:cNvSpPr txBox="1"/>
          <p:nvPr/>
        </p:nvSpPr>
        <p:spPr>
          <a:xfrm>
            <a:off x="9463777" y="1763307"/>
            <a:ext cx="257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Local GNSS Receiver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92EFFA-0EFA-DD91-1AE8-3468C8CB8668}"/>
              </a:ext>
            </a:extLst>
          </p:cNvPr>
          <p:cNvSpPr/>
          <p:nvPr/>
        </p:nvSpPr>
        <p:spPr>
          <a:xfrm>
            <a:off x="3477492" y="3366981"/>
            <a:ext cx="914400" cy="7063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DOCSIS+HWTS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C08D1A4-5F82-3AD9-773F-634FAA46478F}"/>
              </a:ext>
            </a:extLst>
          </p:cNvPr>
          <p:cNvSpPr/>
          <p:nvPr/>
        </p:nvSpPr>
        <p:spPr>
          <a:xfrm>
            <a:off x="8146473" y="3921053"/>
            <a:ext cx="914400" cy="7063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DOCSIS+HWTS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E8A4B5A-4596-8D01-9F19-1D78040301D2}"/>
              </a:ext>
            </a:extLst>
          </p:cNvPr>
          <p:cNvSpPr/>
          <p:nvPr/>
        </p:nvSpPr>
        <p:spPr>
          <a:xfrm>
            <a:off x="9227120" y="3887185"/>
            <a:ext cx="1087580" cy="7063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Local Oscillator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52EB4D2-F1FC-4AE8-2311-ECECBCA8DD5C}"/>
              </a:ext>
            </a:extLst>
          </p:cNvPr>
          <p:cNvCxnSpPr>
            <a:cxnSpLocks/>
          </p:cNvCxnSpPr>
          <p:nvPr/>
        </p:nvCxnSpPr>
        <p:spPr>
          <a:xfrm flipV="1">
            <a:off x="10960067" y="2770910"/>
            <a:ext cx="0" cy="4710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09E0D2E-BA16-8180-62BC-A65DD9234D53}"/>
              </a:ext>
            </a:extLst>
          </p:cNvPr>
          <p:cNvCxnSpPr>
            <a:cxnSpLocks/>
          </p:cNvCxnSpPr>
          <p:nvPr/>
        </p:nvCxnSpPr>
        <p:spPr>
          <a:xfrm>
            <a:off x="10752249" y="2770910"/>
            <a:ext cx="41563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FBF0EBF-EE2F-58A6-AA64-EB529EA1C244}"/>
              </a:ext>
            </a:extLst>
          </p:cNvPr>
          <p:cNvSpPr txBox="1"/>
          <p:nvPr/>
        </p:nvSpPr>
        <p:spPr>
          <a:xfrm>
            <a:off x="10149577" y="2386279"/>
            <a:ext cx="1620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GNSS Antenna</a:t>
            </a: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880361FA-47D4-F7AA-F8BF-996D4038FC46}"/>
              </a:ext>
            </a:extLst>
          </p:cNvPr>
          <p:cNvSpPr/>
          <p:nvPr/>
        </p:nvSpPr>
        <p:spPr>
          <a:xfrm flipH="1">
            <a:off x="10314698" y="3241965"/>
            <a:ext cx="809183" cy="374072"/>
          </a:xfrm>
          <a:custGeom>
            <a:avLst/>
            <a:gdLst>
              <a:gd name="connsiteX0" fmla="*/ 83128 w 498764"/>
              <a:gd name="connsiteY0" fmla="*/ 0 h 734291"/>
              <a:gd name="connsiteX1" fmla="*/ 41564 w 498764"/>
              <a:gd name="connsiteY1" fmla="*/ 304800 h 734291"/>
              <a:gd name="connsiteX2" fmla="*/ 13855 w 498764"/>
              <a:gd name="connsiteY2" fmla="*/ 387927 h 734291"/>
              <a:gd name="connsiteX3" fmla="*/ 0 w 498764"/>
              <a:gd name="connsiteY3" fmla="*/ 429491 h 734291"/>
              <a:gd name="connsiteX4" fmla="*/ 13855 w 498764"/>
              <a:gd name="connsiteY4" fmla="*/ 540327 h 734291"/>
              <a:gd name="connsiteX5" fmla="*/ 69273 w 498764"/>
              <a:gd name="connsiteY5" fmla="*/ 665018 h 734291"/>
              <a:gd name="connsiteX6" fmla="*/ 152400 w 498764"/>
              <a:gd name="connsiteY6" fmla="*/ 720436 h 734291"/>
              <a:gd name="connsiteX7" fmla="*/ 207818 w 498764"/>
              <a:gd name="connsiteY7" fmla="*/ 734291 h 734291"/>
              <a:gd name="connsiteX8" fmla="*/ 318655 w 498764"/>
              <a:gd name="connsiteY8" fmla="*/ 720436 h 734291"/>
              <a:gd name="connsiteX9" fmla="*/ 401782 w 498764"/>
              <a:gd name="connsiteY9" fmla="*/ 692727 h 734291"/>
              <a:gd name="connsiteX10" fmla="*/ 443346 w 498764"/>
              <a:gd name="connsiteY10" fmla="*/ 678873 h 734291"/>
              <a:gd name="connsiteX11" fmla="*/ 498764 w 498764"/>
              <a:gd name="connsiteY11" fmla="*/ 678873 h 734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98764" h="734291">
                <a:moveTo>
                  <a:pt x="83128" y="0"/>
                </a:moveTo>
                <a:cubicBezTo>
                  <a:pt x="75495" y="91598"/>
                  <a:pt x="71598" y="214699"/>
                  <a:pt x="41564" y="304800"/>
                </a:cubicBezTo>
                <a:lnTo>
                  <a:pt x="13855" y="387927"/>
                </a:lnTo>
                <a:lnTo>
                  <a:pt x="0" y="429491"/>
                </a:lnTo>
                <a:cubicBezTo>
                  <a:pt x="4618" y="466436"/>
                  <a:pt x="6054" y="503921"/>
                  <a:pt x="13855" y="540327"/>
                </a:cubicBezTo>
                <a:cubicBezTo>
                  <a:pt x="19639" y="567320"/>
                  <a:pt x="40863" y="640159"/>
                  <a:pt x="69273" y="665018"/>
                </a:cubicBezTo>
                <a:cubicBezTo>
                  <a:pt x="94335" y="686948"/>
                  <a:pt x="120092" y="712359"/>
                  <a:pt x="152400" y="720436"/>
                </a:cubicBezTo>
                <a:lnTo>
                  <a:pt x="207818" y="734291"/>
                </a:lnTo>
                <a:cubicBezTo>
                  <a:pt x="244764" y="729673"/>
                  <a:pt x="282248" y="728237"/>
                  <a:pt x="318655" y="720436"/>
                </a:cubicBezTo>
                <a:cubicBezTo>
                  <a:pt x="347214" y="714316"/>
                  <a:pt x="374073" y="701963"/>
                  <a:pt x="401782" y="692727"/>
                </a:cubicBezTo>
                <a:cubicBezTo>
                  <a:pt x="415637" y="688109"/>
                  <a:pt x="428742" y="678873"/>
                  <a:pt x="443346" y="678873"/>
                </a:cubicBezTo>
                <a:lnTo>
                  <a:pt x="498764" y="678873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68C065A-5F42-B4B9-EE8A-54F0328D512B}"/>
              </a:ext>
            </a:extLst>
          </p:cNvPr>
          <p:cNvSpPr/>
          <p:nvPr/>
        </p:nvSpPr>
        <p:spPr>
          <a:xfrm>
            <a:off x="3120660" y="4674327"/>
            <a:ext cx="1246982" cy="216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Compute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91D66BC-711A-C830-9961-D30CCA468049}"/>
              </a:ext>
            </a:extLst>
          </p:cNvPr>
          <p:cNvCxnSpPr>
            <a:cxnSpLocks/>
          </p:cNvCxnSpPr>
          <p:nvPr/>
        </p:nvCxnSpPr>
        <p:spPr>
          <a:xfrm flipH="1">
            <a:off x="3934692" y="4082126"/>
            <a:ext cx="6757" cy="583421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D81E2423-6677-37E0-1104-DDE85C099BE5}"/>
              </a:ext>
            </a:extLst>
          </p:cNvPr>
          <p:cNvSpPr/>
          <p:nvPr/>
        </p:nvSpPr>
        <p:spPr>
          <a:xfrm>
            <a:off x="8144085" y="4860565"/>
            <a:ext cx="2170615" cy="271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Compute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2B70EA7-B446-369C-A623-5BDB920A8453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8603673" y="4627418"/>
            <a:ext cx="0" cy="249382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CC477B8-8CB4-C603-4B27-1BABEE9CD560}"/>
              </a:ext>
            </a:extLst>
          </p:cNvPr>
          <p:cNvCxnSpPr>
            <a:cxnSpLocks/>
          </p:cNvCxnSpPr>
          <p:nvPr/>
        </p:nvCxnSpPr>
        <p:spPr>
          <a:xfrm>
            <a:off x="9709347" y="4589199"/>
            <a:ext cx="0" cy="271366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9CBBC55E-2DAA-906B-1748-8FCF31E08D54}"/>
              </a:ext>
            </a:extLst>
          </p:cNvPr>
          <p:cNvSpPr txBox="1"/>
          <p:nvPr/>
        </p:nvSpPr>
        <p:spPr>
          <a:xfrm>
            <a:off x="1856911" y="6275734"/>
            <a:ext cx="7785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Synchronizing the local oscillator of the home modem from a local GNSS receiver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A097AF-5225-3990-0077-DC609D6657DF}"/>
              </a:ext>
            </a:extLst>
          </p:cNvPr>
          <p:cNvSpPr/>
          <p:nvPr/>
        </p:nvSpPr>
        <p:spPr>
          <a:xfrm>
            <a:off x="8477668" y="3383734"/>
            <a:ext cx="1837031" cy="3656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GNSS Receiver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D03A34C-30AD-0955-48F9-DBD4AD86DAE7}"/>
              </a:ext>
            </a:extLst>
          </p:cNvPr>
          <p:cNvCxnSpPr>
            <a:cxnSpLocks/>
          </p:cNvCxnSpPr>
          <p:nvPr/>
        </p:nvCxnSpPr>
        <p:spPr>
          <a:xfrm>
            <a:off x="9379833" y="3699164"/>
            <a:ext cx="0" cy="221889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65AD08A-DF1C-1520-87A4-FED183FA6464}"/>
              </a:ext>
            </a:extLst>
          </p:cNvPr>
          <p:cNvSpPr/>
          <p:nvPr/>
        </p:nvSpPr>
        <p:spPr>
          <a:xfrm>
            <a:off x="8007929" y="2148992"/>
            <a:ext cx="3762627" cy="164131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296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E0DC8-9FEE-D6A5-5D90-E53A6064B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19791" cy="1325563"/>
          </a:xfrm>
        </p:spPr>
        <p:txBody>
          <a:bodyPr/>
          <a:lstStyle/>
          <a:p>
            <a:r>
              <a:rPr lang="en-US" dirty="0"/>
              <a:t>Synchronization from the Modem to the Device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A2EDE06-9C27-07A4-2DD7-B0B6A4FFDB2C}"/>
              </a:ext>
            </a:extLst>
          </p:cNvPr>
          <p:cNvSpPr/>
          <p:nvPr/>
        </p:nvSpPr>
        <p:spPr>
          <a:xfrm>
            <a:off x="662005" y="2965307"/>
            <a:ext cx="10618606" cy="3527568"/>
          </a:xfrm>
          <a:prstGeom prst="rect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183AAC-850B-623E-F736-8C7918EE0578}"/>
              </a:ext>
            </a:extLst>
          </p:cNvPr>
          <p:cNvSpPr txBox="1"/>
          <p:nvPr/>
        </p:nvSpPr>
        <p:spPr>
          <a:xfrm>
            <a:off x="641214" y="6443752"/>
            <a:ext cx="257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User’s Home</a:t>
            </a: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E8D0C974-568D-0FE6-8F84-F6D19706494B}"/>
              </a:ext>
            </a:extLst>
          </p:cNvPr>
          <p:cNvSpPr/>
          <p:nvPr/>
        </p:nvSpPr>
        <p:spPr>
          <a:xfrm>
            <a:off x="357204" y="1690688"/>
            <a:ext cx="3477491" cy="127461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151B23-F578-7686-C529-F4AE56EF15D8}"/>
              </a:ext>
            </a:extLst>
          </p:cNvPr>
          <p:cNvSpPr/>
          <p:nvPr/>
        </p:nvSpPr>
        <p:spPr>
          <a:xfrm>
            <a:off x="883676" y="3058001"/>
            <a:ext cx="3916924" cy="18487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767D77-0905-D909-8524-3843082183F4}"/>
              </a:ext>
            </a:extLst>
          </p:cNvPr>
          <p:cNvSpPr txBox="1"/>
          <p:nvPr/>
        </p:nvSpPr>
        <p:spPr>
          <a:xfrm>
            <a:off x="814404" y="4865231"/>
            <a:ext cx="257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5501C5-00DC-E35A-775F-D9EF3EB3A76B}"/>
              </a:ext>
            </a:extLst>
          </p:cNvPr>
          <p:cNvSpPr txBox="1"/>
          <p:nvPr/>
        </p:nvSpPr>
        <p:spPr>
          <a:xfrm>
            <a:off x="2367237" y="1486650"/>
            <a:ext cx="257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Local GNSS Receiver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144F16-4796-DE86-1635-5F639CEEA36F}"/>
              </a:ext>
            </a:extLst>
          </p:cNvPr>
          <p:cNvSpPr/>
          <p:nvPr/>
        </p:nvSpPr>
        <p:spPr>
          <a:xfrm>
            <a:off x="1049933" y="3644396"/>
            <a:ext cx="914400" cy="7063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DOCSIS+HWTS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0E1C0B-47FB-6DC2-1A2E-B01A807E419B}"/>
              </a:ext>
            </a:extLst>
          </p:cNvPr>
          <p:cNvSpPr/>
          <p:nvPr/>
        </p:nvSpPr>
        <p:spPr>
          <a:xfrm>
            <a:off x="2130580" y="3610528"/>
            <a:ext cx="1087580" cy="7063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Local Oscillator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456352-9B0B-6B3F-1974-E788E4EC94C6}"/>
              </a:ext>
            </a:extLst>
          </p:cNvPr>
          <p:cNvCxnSpPr>
            <a:cxnSpLocks/>
          </p:cNvCxnSpPr>
          <p:nvPr/>
        </p:nvCxnSpPr>
        <p:spPr>
          <a:xfrm flipV="1">
            <a:off x="3863527" y="2494253"/>
            <a:ext cx="0" cy="4710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130882-F88C-6AD6-0628-610C6A539027}"/>
              </a:ext>
            </a:extLst>
          </p:cNvPr>
          <p:cNvCxnSpPr>
            <a:cxnSpLocks/>
          </p:cNvCxnSpPr>
          <p:nvPr/>
        </p:nvCxnSpPr>
        <p:spPr>
          <a:xfrm>
            <a:off x="3655709" y="2494253"/>
            <a:ext cx="41563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2B3277-FE2D-5E41-A6B8-6BD1A792B94F}"/>
              </a:ext>
            </a:extLst>
          </p:cNvPr>
          <p:cNvSpPr txBox="1"/>
          <p:nvPr/>
        </p:nvSpPr>
        <p:spPr>
          <a:xfrm>
            <a:off x="3053037" y="2109622"/>
            <a:ext cx="1620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GNSS Antenna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4CDB4B39-D0E2-6F2B-9588-8865332F7E98}"/>
              </a:ext>
            </a:extLst>
          </p:cNvPr>
          <p:cNvSpPr/>
          <p:nvPr/>
        </p:nvSpPr>
        <p:spPr>
          <a:xfrm flipH="1">
            <a:off x="3218158" y="2965308"/>
            <a:ext cx="809183" cy="374072"/>
          </a:xfrm>
          <a:custGeom>
            <a:avLst/>
            <a:gdLst>
              <a:gd name="connsiteX0" fmla="*/ 83128 w 498764"/>
              <a:gd name="connsiteY0" fmla="*/ 0 h 734291"/>
              <a:gd name="connsiteX1" fmla="*/ 41564 w 498764"/>
              <a:gd name="connsiteY1" fmla="*/ 304800 h 734291"/>
              <a:gd name="connsiteX2" fmla="*/ 13855 w 498764"/>
              <a:gd name="connsiteY2" fmla="*/ 387927 h 734291"/>
              <a:gd name="connsiteX3" fmla="*/ 0 w 498764"/>
              <a:gd name="connsiteY3" fmla="*/ 429491 h 734291"/>
              <a:gd name="connsiteX4" fmla="*/ 13855 w 498764"/>
              <a:gd name="connsiteY4" fmla="*/ 540327 h 734291"/>
              <a:gd name="connsiteX5" fmla="*/ 69273 w 498764"/>
              <a:gd name="connsiteY5" fmla="*/ 665018 h 734291"/>
              <a:gd name="connsiteX6" fmla="*/ 152400 w 498764"/>
              <a:gd name="connsiteY6" fmla="*/ 720436 h 734291"/>
              <a:gd name="connsiteX7" fmla="*/ 207818 w 498764"/>
              <a:gd name="connsiteY7" fmla="*/ 734291 h 734291"/>
              <a:gd name="connsiteX8" fmla="*/ 318655 w 498764"/>
              <a:gd name="connsiteY8" fmla="*/ 720436 h 734291"/>
              <a:gd name="connsiteX9" fmla="*/ 401782 w 498764"/>
              <a:gd name="connsiteY9" fmla="*/ 692727 h 734291"/>
              <a:gd name="connsiteX10" fmla="*/ 443346 w 498764"/>
              <a:gd name="connsiteY10" fmla="*/ 678873 h 734291"/>
              <a:gd name="connsiteX11" fmla="*/ 498764 w 498764"/>
              <a:gd name="connsiteY11" fmla="*/ 678873 h 734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98764" h="734291">
                <a:moveTo>
                  <a:pt x="83128" y="0"/>
                </a:moveTo>
                <a:cubicBezTo>
                  <a:pt x="75495" y="91598"/>
                  <a:pt x="71598" y="214699"/>
                  <a:pt x="41564" y="304800"/>
                </a:cubicBezTo>
                <a:lnTo>
                  <a:pt x="13855" y="387927"/>
                </a:lnTo>
                <a:lnTo>
                  <a:pt x="0" y="429491"/>
                </a:lnTo>
                <a:cubicBezTo>
                  <a:pt x="4618" y="466436"/>
                  <a:pt x="6054" y="503921"/>
                  <a:pt x="13855" y="540327"/>
                </a:cubicBezTo>
                <a:cubicBezTo>
                  <a:pt x="19639" y="567320"/>
                  <a:pt x="40863" y="640159"/>
                  <a:pt x="69273" y="665018"/>
                </a:cubicBezTo>
                <a:cubicBezTo>
                  <a:pt x="94335" y="686948"/>
                  <a:pt x="120092" y="712359"/>
                  <a:pt x="152400" y="720436"/>
                </a:cubicBezTo>
                <a:lnTo>
                  <a:pt x="207818" y="734291"/>
                </a:lnTo>
                <a:cubicBezTo>
                  <a:pt x="244764" y="729673"/>
                  <a:pt x="282248" y="728237"/>
                  <a:pt x="318655" y="720436"/>
                </a:cubicBezTo>
                <a:cubicBezTo>
                  <a:pt x="347214" y="714316"/>
                  <a:pt x="374073" y="701963"/>
                  <a:pt x="401782" y="692727"/>
                </a:cubicBezTo>
                <a:cubicBezTo>
                  <a:pt x="415637" y="688109"/>
                  <a:pt x="428742" y="678873"/>
                  <a:pt x="443346" y="678873"/>
                </a:cubicBezTo>
                <a:lnTo>
                  <a:pt x="498764" y="678873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09BAFB-7FA2-4FD8-9B70-3E58BEF9748C}"/>
              </a:ext>
            </a:extLst>
          </p:cNvPr>
          <p:cNvSpPr/>
          <p:nvPr/>
        </p:nvSpPr>
        <p:spPr>
          <a:xfrm>
            <a:off x="1047545" y="4583908"/>
            <a:ext cx="2170615" cy="271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Compute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5831823-9206-0FF1-97DE-4F215A6BF26F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1507133" y="4350761"/>
            <a:ext cx="0" cy="249382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DD521FF-1FA2-8B6E-BC3F-360FC8188678}"/>
              </a:ext>
            </a:extLst>
          </p:cNvPr>
          <p:cNvCxnSpPr>
            <a:cxnSpLocks/>
          </p:cNvCxnSpPr>
          <p:nvPr/>
        </p:nvCxnSpPr>
        <p:spPr>
          <a:xfrm>
            <a:off x="2612807" y="4312542"/>
            <a:ext cx="0" cy="271366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D40A19B-6407-F732-5E85-19116C5A19E4}"/>
              </a:ext>
            </a:extLst>
          </p:cNvPr>
          <p:cNvSpPr/>
          <p:nvPr/>
        </p:nvSpPr>
        <p:spPr>
          <a:xfrm>
            <a:off x="1381128" y="3107077"/>
            <a:ext cx="1837031" cy="3656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GNSS Receiver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F0E96C1-18C8-71AB-D1E5-A824B31CBCB9}"/>
              </a:ext>
            </a:extLst>
          </p:cNvPr>
          <p:cNvCxnSpPr>
            <a:cxnSpLocks/>
          </p:cNvCxnSpPr>
          <p:nvPr/>
        </p:nvCxnSpPr>
        <p:spPr>
          <a:xfrm>
            <a:off x="2283293" y="3422507"/>
            <a:ext cx="0" cy="221889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37BE566-8A17-B11A-DAFC-F832A32B3C07}"/>
              </a:ext>
            </a:extLst>
          </p:cNvPr>
          <p:cNvSpPr/>
          <p:nvPr/>
        </p:nvSpPr>
        <p:spPr>
          <a:xfrm>
            <a:off x="911389" y="1872335"/>
            <a:ext cx="3762627" cy="164131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1CB2E7-547B-E66C-35BC-E5FB9B521FB8}"/>
              </a:ext>
            </a:extLst>
          </p:cNvPr>
          <p:cNvSpPr/>
          <p:nvPr/>
        </p:nvSpPr>
        <p:spPr>
          <a:xfrm>
            <a:off x="3541542" y="3597324"/>
            <a:ext cx="971598" cy="5101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WIFI +HWTS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A807F34-F509-6E71-1E53-8C74B9E6A381}"/>
              </a:ext>
            </a:extLst>
          </p:cNvPr>
          <p:cNvSpPr/>
          <p:nvPr/>
        </p:nvSpPr>
        <p:spPr>
          <a:xfrm>
            <a:off x="3541542" y="4177271"/>
            <a:ext cx="971598" cy="5101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ETH +HWTS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8107B91-BA80-53A2-C5FA-36C29BE371A6}"/>
              </a:ext>
            </a:extLst>
          </p:cNvPr>
          <p:cNvCxnSpPr>
            <a:cxnSpLocks/>
          </p:cNvCxnSpPr>
          <p:nvPr/>
        </p:nvCxnSpPr>
        <p:spPr>
          <a:xfrm flipH="1">
            <a:off x="3238951" y="3852404"/>
            <a:ext cx="302591" cy="12369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4F9B991-1610-459F-7BA7-846C9C0A3CA6}"/>
              </a:ext>
            </a:extLst>
          </p:cNvPr>
          <p:cNvCxnSpPr>
            <a:cxnSpLocks/>
          </p:cNvCxnSpPr>
          <p:nvPr/>
        </p:nvCxnSpPr>
        <p:spPr>
          <a:xfrm flipH="1" flipV="1">
            <a:off x="3238951" y="4123548"/>
            <a:ext cx="302591" cy="324677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734BFCA-F6D6-3F3A-32ED-4510A3DBA35A}"/>
              </a:ext>
            </a:extLst>
          </p:cNvPr>
          <p:cNvCxnSpPr>
            <a:cxnSpLocks/>
            <a:endCxn id="15" idx="3"/>
          </p:cNvCxnSpPr>
          <p:nvPr/>
        </p:nvCxnSpPr>
        <p:spPr>
          <a:xfrm flipH="1">
            <a:off x="3218160" y="4600143"/>
            <a:ext cx="323382" cy="119308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CA0C1A7-CFFF-5E16-C673-8D184DFD13E8}"/>
              </a:ext>
            </a:extLst>
          </p:cNvPr>
          <p:cNvCxnSpPr>
            <a:cxnSpLocks/>
          </p:cNvCxnSpPr>
          <p:nvPr/>
        </p:nvCxnSpPr>
        <p:spPr>
          <a:xfrm flipH="1">
            <a:off x="3154230" y="3997578"/>
            <a:ext cx="387312" cy="574665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B1C0720-CD9D-342B-59D4-530E4D72E23A}"/>
              </a:ext>
            </a:extLst>
          </p:cNvPr>
          <p:cNvSpPr/>
          <p:nvPr/>
        </p:nvSpPr>
        <p:spPr>
          <a:xfrm>
            <a:off x="3379852" y="3539839"/>
            <a:ext cx="1258388" cy="1459569"/>
          </a:xfrm>
          <a:prstGeom prst="roundRect">
            <a:avLst/>
          </a:prstGeom>
          <a:noFill/>
          <a:ln w="381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E558E1-A253-CF10-5D23-54A1C799A54D}"/>
              </a:ext>
            </a:extLst>
          </p:cNvPr>
          <p:cNvSpPr txBox="1"/>
          <p:nvPr/>
        </p:nvSpPr>
        <p:spPr>
          <a:xfrm>
            <a:off x="3347886" y="4957745"/>
            <a:ext cx="173101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It can be part of the modem or independent 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F89BA23-E0C5-877E-9A25-EAE6736DBE97}"/>
              </a:ext>
            </a:extLst>
          </p:cNvPr>
          <p:cNvSpPr/>
          <p:nvPr/>
        </p:nvSpPr>
        <p:spPr>
          <a:xfrm>
            <a:off x="6498642" y="4816975"/>
            <a:ext cx="4098979" cy="12470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5A931CE-712B-2AC5-3B10-8CE506C7E0BE}"/>
              </a:ext>
            </a:extLst>
          </p:cNvPr>
          <p:cNvSpPr/>
          <p:nvPr/>
        </p:nvSpPr>
        <p:spPr>
          <a:xfrm>
            <a:off x="6636901" y="4958035"/>
            <a:ext cx="971598" cy="5101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ETH +HWTS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73E4919-8EA3-8EAE-C769-A1EA04BD18BE}"/>
              </a:ext>
            </a:extLst>
          </p:cNvPr>
          <p:cNvSpPr/>
          <p:nvPr/>
        </p:nvSpPr>
        <p:spPr>
          <a:xfrm>
            <a:off x="6813547" y="5720028"/>
            <a:ext cx="3295184" cy="271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CPU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E727316-0D8E-8C26-1742-2DACAD71A6FF}"/>
              </a:ext>
            </a:extLst>
          </p:cNvPr>
          <p:cNvSpPr/>
          <p:nvPr/>
        </p:nvSpPr>
        <p:spPr>
          <a:xfrm>
            <a:off x="9069362" y="4952133"/>
            <a:ext cx="1392628" cy="461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Peripherals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6553D984-4A03-5D17-BF94-4C998DF6FD82}"/>
              </a:ext>
            </a:extLst>
          </p:cNvPr>
          <p:cNvCxnSpPr>
            <a:cxnSpLocks/>
          </p:cNvCxnSpPr>
          <p:nvPr/>
        </p:nvCxnSpPr>
        <p:spPr>
          <a:xfrm>
            <a:off x="7298427" y="5462467"/>
            <a:ext cx="0" cy="26081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CA145FD-F1CD-B12A-5AA1-20ADB3A20A96}"/>
              </a:ext>
            </a:extLst>
          </p:cNvPr>
          <p:cNvCxnSpPr>
            <a:cxnSpLocks/>
          </p:cNvCxnSpPr>
          <p:nvPr/>
        </p:nvCxnSpPr>
        <p:spPr>
          <a:xfrm>
            <a:off x="8325730" y="5454139"/>
            <a:ext cx="0" cy="26081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699A5BC6-7B1D-8D25-0601-3222872B3865}"/>
              </a:ext>
            </a:extLst>
          </p:cNvPr>
          <p:cNvSpPr txBox="1"/>
          <p:nvPr/>
        </p:nvSpPr>
        <p:spPr>
          <a:xfrm>
            <a:off x="6422258" y="6061854"/>
            <a:ext cx="257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User Device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C860183-C26D-2A1A-9100-D786E29A468A}"/>
              </a:ext>
            </a:extLst>
          </p:cNvPr>
          <p:cNvCxnSpPr>
            <a:cxnSpLocks/>
            <a:stCxn id="22" idx="3"/>
            <a:endCxn id="49" idx="1"/>
          </p:cNvCxnSpPr>
          <p:nvPr/>
        </p:nvCxnSpPr>
        <p:spPr>
          <a:xfrm>
            <a:off x="4513140" y="4432352"/>
            <a:ext cx="2123761" cy="780764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58DDDCD-C703-3F23-BF68-0369D7B79486}"/>
              </a:ext>
            </a:extLst>
          </p:cNvPr>
          <p:cNvCxnSpPr>
            <a:cxnSpLocks/>
            <a:stCxn id="21" idx="3"/>
            <a:endCxn id="76" idx="1"/>
          </p:cNvCxnSpPr>
          <p:nvPr/>
        </p:nvCxnSpPr>
        <p:spPr>
          <a:xfrm flipV="1">
            <a:off x="4513140" y="3597541"/>
            <a:ext cx="2625912" cy="254864"/>
          </a:xfrm>
          <a:prstGeom prst="straightConnector1">
            <a:avLst/>
          </a:prstGeom>
          <a:ln w="28575">
            <a:prstDash val="dash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7FAA7643-66D3-2E81-ADF8-8C0B51387076}"/>
              </a:ext>
            </a:extLst>
          </p:cNvPr>
          <p:cNvSpPr txBox="1"/>
          <p:nvPr/>
        </p:nvSpPr>
        <p:spPr>
          <a:xfrm rot="1161633">
            <a:off x="4728534" y="4537553"/>
            <a:ext cx="208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PTP over Ethernet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A51E602-0A7A-3462-B092-85C4EE4F5E8B}"/>
              </a:ext>
            </a:extLst>
          </p:cNvPr>
          <p:cNvSpPr txBox="1"/>
          <p:nvPr/>
        </p:nvSpPr>
        <p:spPr>
          <a:xfrm rot="21312246">
            <a:off x="5282121" y="3363840"/>
            <a:ext cx="208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PTP over WIFI</a:t>
            </a:r>
          </a:p>
        </p:txBody>
      </p:sp>
      <p:sp>
        <p:nvSpPr>
          <p:cNvPr id="63" name="Round Single Corner Rectangle 62">
            <a:extLst>
              <a:ext uri="{FF2B5EF4-FFF2-40B4-BE49-F238E27FC236}">
                <a16:creationId xmlns:a16="http://schemas.microsoft.com/office/drawing/2014/main" id="{2963C7F4-3B35-9901-2676-E6BB35BFDA50}"/>
              </a:ext>
            </a:extLst>
          </p:cNvPr>
          <p:cNvSpPr/>
          <p:nvPr/>
        </p:nvSpPr>
        <p:spPr>
          <a:xfrm>
            <a:off x="5059526" y="2295903"/>
            <a:ext cx="920836" cy="427181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T1, T4</a:t>
            </a:r>
          </a:p>
        </p:txBody>
      </p:sp>
      <p:sp>
        <p:nvSpPr>
          <p:cNvPr id="64" name="Round Single Corner Rectangle 63">
            <a:extLst>
              <a:ext uri="{FF2B5EF4-FFF2-40B4-BE49-F238E27FC236}">
                <a16:creationId xmlns:a16="http://schemas.microsoft.com/office/drawing/2014/main" id="{B15CFE82-CE49-A4CE-4F8B-BF0D648604B0}"/>
              </a:ext>
            </a:extLst>
          </p:cNvPr>
          <p:cNvSpPr/>
          <p:nvPr/>
        </p:nvSpPr>
        <p:spPr>
          <a:xfrm>
            <a:off x="6572678" y="1905493"/>
            <a:ext cx="920836" cy="427181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T2, T3</a:t>
            </a:r>
          </a:p>
        </p:txBody>
      </p:sp>
      <p:sp>
        <p:nvSpPr>
          <p:cNvPr id="65" name="Round Single Corner Rectangle 64">
            <a:extLst>
              <a:ext uri="{FF2B5EF4-FFF2-40B4-BE49-F238E27FC236}">
                <a16:creationId xmlns:a16="http://schemas.microsoft.com/office/drawing/2014/main" id="{E50F8F05-2690-9007-F1C1-55494D007815}"/>
              </a:ext>
            </a:extLst>
          </p:cNvPr>
          <p:cNvSpPr/>
          <p:nvPr/>
        </p:nvSpPr>
        <p:spPr>
          <a:xfrm>
            <a:off x="4930714" y="6147066"/>
            <a:ext cx="920836" cy="427181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T2, T3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839C144-85B9-36CE-853A-576913A859B5}"/>
              </a:ext>
            </a:extLst>
          </p:cNvPr>
          <p:cNvSpPr/>
          <p:nvPr/>
        </p:nvSpPr>
        <p:spPr>
          <a:xfrm>
            <a:off x="8701505" y="2071106"/>
            <a:ext cx="1087580" cy="7063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Local Oscillator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41F8332-E887-745A-D70B-B91A3328D499}"/>
              </a:ext>
            </a:extLst>
          </p:cNvPr>
          <p:cNvSpPr/>
          <p:nvPr/>
        </p:nvSpPr>
        <p:spPr>
          <a:xfrm>
            <a:off x="7770188" y="4962388"/>
            <a:ext cx="1081306" cy="4955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Local Oscillator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C9C2BFDB-22F8-46DE-14D3-659E9480E9DD}"/>
              </a:ext>
            </a:extLst>
          </p:cNvPr>
          <p:cNvCxnSpPr>
            <a:cxnSpLocks/>
            <a:stCxn id="51" idx="1"/>
          </p:cNvCxnSpPr>
          <p:nvPr/>
        </p:nvCxnSpPr>
        <p:spPr>
          <a:xfrm flipH="1">
            <a:off x="8856324" y="5182804"/>
            <a:ext cx="213038" cy="10388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67D46B1-4045-A50A-2686-45618A45A004}"/>
              </a:ext>
            </a:extLst>
          </p:cNvPr>
          <p:cNvCxnSpPr>
            <a:cxnSpLocks/>
          </p:cNvCxnSpPr>
          <p:nvPr/>
        </p:nvCxnSpPr>
        <p:spPr>
          <a:xfrm flipH="1">
            <a:off x="7580762" y="5210166"/>
            <a:ext cx="213038" cy="10388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80A27A2-3040-6B64-E489-70C1083C3E9C}"/>
              </a:ext>
            </a:extLst>
          </p:cNvPr>
          <p:cNvCxnSpPr>
            <a:cxnSpLocks/>
          </p:cNvCxnSpPr>
          <p:nvPr/>
        </p:nvCxnSpPr>
        <p:spPr>
          <a:xfrm>
            <a:off x="9664376" y="5413474"/>
            <a:ext cx="0" cy="301475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854FA659-3FD1-4FF8-4B83-CBD925C4A4B4}"/>
              </a:ext>
            </a:extLst>
          </p:cNvPr>
          <p:cNvSpPr/>
          <p:nvPr/>
        </p:nvSpPr>
        <p:spPr>
          <a:xfrm>
            <a:off x="7000793" y="3201400"/>
            <a:ext cx="4098979" cy="12470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7235A1B-B4B9-A3F4-A6C1-A005FDB2E6B8}"/>
              </a:ext>
            </a:extLst>
          </p:cNvPr>
          <p:cNvSpPr/>
          <p:nvPr/>
        </p:nvSpPr>
        <p:spPr>
          <a:xfrm>
            <a:off x="7139052" y="3342460"/>
            <a:ext cx="971598" cy="5101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WIFI +HWTS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6D5A4D06-4B72-5329-9929-2CE554275632}"/>
              </a:ext>
            </a:extLst>
          </p:cNvPr>
          <p:cNvSpPr/>
          <p:nvPr/>
        </p:nvSpPr>
        <p:spPr>
          <a:xfrm>
            <a:off x="7315698" y="4104453"/>
            <a:ext cx="3295184" cy="271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CPU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16C3005-B135-6691-055F-11EAD9DF13A7}"/>
              </a:ext>
            </a:extLst>
          </p:cNvPr>
          <p:cNvSpPr/>
          <p:nvPr/>
        </p:nvSpPr>
        <p:spPr>
          <a:xfrm>
            <a:off x="9571513" y="3336558"/>
            <a:ext cx="1392628" cy="461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Peripherals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6FEDB672-515B-C3CC-2903-1FD97B1C9052}"/>
              </a:ext>
            </a:extLst>
          </p:cNvPr>
          <p:cNvCxnSpPr>
            <a:cxnSpLocks/>
          </p:cNvCxnSpPr>
          <p:nvPr/>
        </p:nvCxnSpPr>
        <p:spPr>
          <a:xfrm>
            <a:off x="7800578" y="3846892"/>
            <a:ext cx="0" cy="26081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1C9DBFD2-618E-767B-7241-45F4F3A6D17E}"/>
              </a:ext>
            </a:extLst>
          </p:cNvPr>
          <p:cNvCxnSpPr>
            <a:cxnSpLocks/>
          </p:cNvCxnSpPr>
          <p:nvPr/>
        </p:nvCxnSpPr>
        <p:spPr>
          <a:xfrm>
            <a:off x="8827881" y="3838564"/>
            <a:ext cx="0" cy="26081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778A2DA4-4982-72B3-65AF-A698DA8BECA5}"/>
              </a:ext>
            </a:extLst>
          </p:cNvPr>
          <p:cNvSpPr/>
          <p:nvPr/>
        </p:nvSpPr>
        <p:spPr>
          <a:xfrm>
            <a:off x="8272339" y="3346813"/>
            <a:ext cx="1081306" cy="4955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Local Oscillator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A5E627B0-12AB-65F4-CAB5-DD0D4C3128DB}"/>
              </a:ext>
            </a:extLst>
          </p:cNvPr>
          <p:cNvCxnSpPr>
            <a:cxnSpLocks/>
            <a:stCxn id="78" idx="1"/>
          </p:cNvCxnSpPr>
          <p:nvPr/>
        </p:nvCxnSpPr>
        <p:spPr>
          <a:xfrm flipH="1">
            <a:off x="9358475" y="3567229"/>
            <a:ext cx="213038" cy="10388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9C0673F3-AA6D-D36D-7018-9FD1D11E399B}"/>
              </a:ext>
            </a:extLst>
          </p:cNvPr>
          <p:cNvCxnSpPr>
            <a:cxnSpLocks/>
          </p:cNvCxnSpPr>
          <p:nvPr/>
        </p:nvCxnSpPr>
        <p:spPr>
          <a:xfrm flipH="1">
            <a:off x="8082913" y="3594591"/>
            <a:ext cx="213038" cy="10388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2D2A903C-D6C5-B190-4191-BF6EEE66A681}"/>
              </a:ext>
            </a:extLst>
          </p:cNvPr>
          <p:cNvCxnSpPr>
            <a:cxnSpLocks/>
          </p:cNvCxnSpPr>
          <p:nvPr/>
        </p:nvCxnSpPr>
        <p:spPr>
          <a:xfrm>
            <a:off x="10166527" y="3797899"/>
            <a:ext cx="0" cy="301475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303C3CC6-7D38-40CC-6090-ECA5F028286B}"/>
              </a:ext>
            </a:extLst>
          </p:cNvPr>
          <p:cNvSpPr txBox="1"/>
          <p:nvPr/>
        </p:nvSpPr>
        <p:spPr>
          <a:xfrm>
            <a:off x="6909985" y="4404149"/>
            <a:ext cx="257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User Device</a:t>
            </a:r>
          </a:p>
        </p:txBody>
      </p:sp>
      <p:sp>
        <p:nvSpPr>
          <p:cNvPr id="87" name="Right Arrow 86">
            <a:extLst>
              <a:ext uri="{FF2B5EF4-FFF2-40B4-BE49-F238E27FC236}">
                <a16:creationId xmlns:a16="http://schemas.microsoft.com/office/drawing/2014/main" id="{4CC7FD27-5EC7-EFB7-638D-275CCC765EA3}"/>
              </a:ext>
            </a:extLst>
          </p:cNvPr>
          <p:cNvSpPr/>
          <p:nvPr/>
        </p:nvSpPr>
        <p:spPr>
          <a:xfrm rot="7463977">
            <a:off x="4171776" y="3065156"/>
            <a:ext cx="1246907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Right Arrow 87">
            <a:extLst>
              <a:ext uri="{FF2B5EF4-FFF2-40B4-BE49-F238E27FC236}">
                <a16:creationId xmlns:a16="http://schemas.microsoft.com/office/drawing/2014/main" id="{228F6106-914B-49FB-E312-2722A76DCB6D}"/>
              </a:ext>
            </a:extLst>
          </p:cNvPr>
          <p:cNvSpPr/>
          <p:nvPr/>
        </p:nvSpPr>
        <p:spPr>
          <a:xfrm rot="19047367">
            <a:off x="5595778" y="5697259"/>
            <a:ext cx="1246907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ight Arrow 88">
            <a:extLst>
              <a:ext uri="{FF2B5EF4-FFF2-40B4-BE49-F238E27FC236}">
                <a16:creationId xmlns:a16="http://schemas.microsoft.com/office/drawing/2014/main" id="{126878BD-ED8D-951C-EA2B-9B1846876BC4}"/>
              </a:ext>
            </a:extLst>
          </p:cNvPr>
          <p:cNvSpPr/>
          <p:nvPr/>
        </p:nvSpPr>
        <p:spPr>
          <a:xfrm rot="3891238">
            <a:off x="6297730" y="2745686"/>
            <a:ext cx="1246907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4527CE6F-8E6E-49FE-BEDF-510CCE823C67}"/>
              </a:ext>
            </a:extLst>
          </p:cNvPr>
          <p:cNvSpPr/>
          <p:nvPr/>
        </p:nvSpPr>
        <p:spPr>
          <a:xfrm>
            <a:off x="8141288" y="3128497"/>
            <a:ext cx="1294587" cy="894883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2C1DC528-A135-FE56-7725-18F2CCAEEC41}"/>
              </a:ext>
            </a:extLst>
          </p:cNvPr>
          <p:cNvSpPr/>
          <p:nvPr/>
        </p:nvSpPr>
        <p:spPr>
          <a:xfrm>
            <a:off x="7672694" y="4782579"/>
            <a:ext cx="1294587" cy="894883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Rounded Rectangle 91">
            <a:extLst>
              <a:ext uri="{FF2B5EF4-FFF2-40B4-BE49-F238E27FC236}">
                <a16:creationId xmlns:a16="http://schemas.microsoft.com/office/drawing/2014/main" id="{D693F0E4-143D-42FF-8A1A-8A2C52CEAE85}"/>
              </a:ext>
            </a:extLst>
          </p:cNvPr>
          <p:cNvSpPr/>
          <p:nvPr/>
        </p:nvSpPr>
        <p:spPr>
          <a:xfrm>
            <a:off x="2017329" y="3488842"/>
            <a:ext cx="1294587" cy="894883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62845244-FDCD-10E4-1375-94DD393201C8}"/>
              </a:ext>
            </a:extLst>
          </p:cNvPr>
          <p:cNvCxnSpPr>
            <a:cxnSpLocks/>
          </p:cNvCxnSpPr>
          <p:nvPr/>
        </p:nvCxnSpPr>
        <p:spPr>
          <a:xfrm>
            <a:off x="2642931" y="2689364"/>
            <a:ext cx="5748594" cy="33720"/>
          </a:xfrm>
          <a:prstGeom prst="line">
            <a:avLst/>
          </a:prstGeom>
          <a:ln w="28575">
            <a:solidFill>
              <a:srgbClr val="FFC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36C43182-FEB2-2A87-1A8E-3AC3378C5EF7}"/>
              </a:ext>
            </a:extLst>
          </p:cNvPr>
          <p:cNvCxnSpPr>
            <a:cxnSpLocks/>
          </p:cNvCxnSpPr>
          <p:nvPr/>
        </p:nvCxnSpPr>
        <p:spPr>
          <a:xfrm flipV="1">
            <a:off x="2637013" y="2689364"/>
            <a:ext cx="5918" cy="827297"/>
          </a:xfrm>
          <a:prstGeom prst="line">
            <a:avLst/>
          </a:prstGeom>
          <a:ln w="28575">
            <a:solidFill>
              <a:srgbClr val="FFC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9C290814-F6E0-F4D1-4A7C-0C78146B8DC1}"/>
              </a:ext>
            </a:extLst>
          </p:cNvPr>
          <p:cNvCxnSpPr>
            <a:cxnSpLocks/>
          </p:cNvCxnSpPr>
          <p:nvPr/>
        </p:nvCxnSpPr>
        <p:spPr>
          <a:xfrm flipH="1" flipV="1">
            <a:off x="8391525" y="2729780"/>
            <a:ext cx="126029" cy="398717"/>
          </a:xfrm>
          <a:prstGeom prst="line">
            <a:avLst/>
          </a:prstGeom>
          <a:ln w="28575">
            <a:solidFill>
              <a:srgbClr val="FFC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09CC7952-A450-CE00-D187-1FAF1F5E98C1}"/>
              </a:ext>
            </a:extLst>
          </p:cNvPr>
          <p:cNvSpPr txBox="1"/>
          <p:nvPr/>
        </p:nvSpPr>
        <p:spPr>
          <a:xfrm>
            <a:off x="6890879" y="2332557"/>
            <a:ext cx="189770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Synchronization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3879A614-C632-E4AB-C143-274601CDA5D5}"/>
              </a:ext>
            </a:extLst>
          </p:cNvPr>
          <p:cNvCxnSpPr>
            <a:cxnSpLocks/>
          </p:cNvCxnSpPr>
          <p:nvPr/>
        </p:nvCxnSpPr>
        <p:spPr>
          <a:xfrm flipH="1" flipV="1">
            <a:off x="6477250" y="2702062"/>
            <a:ext cx="1362480" cy="2080517"/>
          </a:xfrm>
          <a:prstGeom prst="line">
            <a:avLst/>
          </a:prstGeom>
          <a:ln w="28575">
            <a:solidFill>
              <a:srgbClr val="FFC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E5776FB-4628-A8B9-98A8-3DAA98CA61B9}"/>
              </a:ext>
            </a:extLst>
          </p:cNvPr>
          <p:cNvSpPr txBox="1"/>
          <p:nvPr/>
        </p:nvSpPr>
        <p:spPr>
          <a:xfrm rot="21312246">
            <a:off x="5434946" y="3700593"/>
            <a:ext cx="1354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 WIFI plus </a:t>
            </a:r>
          </a:p>
          <a:p>
            <a:r>
              <a:rPr lang="en-US" dirty="0"/>
              <a:t>UWB or ISM</a:t>
            </a:r>
          </a:p>
        </p:txBody>
      </p:sp>
    </p:spTree>
    <p:extLst>
      <p:ext uri="{BB962C8B-B14F-4D97-AF65-F5344CB8AC3E}">
        <p14:creationId xmlns:p14="http://schemas.microsoft.com/office/powerpoint/2010/main" val="1655309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40FB1-67E2-C15C-6829-B57EBB016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Short-Range Wireless Synchronization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3CE784-447C-9B91-C152-5328759ED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308" y="1311137"/>
            <a:ext cx="6883400" cy="4991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061D5A-D811-03E6-815A-09784405A956}"/>
              </a:ext>
            </a:extLst>
          </p:cNvPr>
          <p:cNvSpPr txBox="1"/>
          <p:nvPr/>
        </p:nvSpPr>
        <p:spPr>
          <a:xfrm>
            <a:off x="3366406" y="6308209"/>
            <a:ext cx="5459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Refer to </a:t>
            </a:r>
            <a:r>
              <a:rPr lang="en-US" dirty="0" err="1"/>
              <a:t>Nobuyasu</a:t>
            </a:r>
            <a:r>
              <a:rPr lang="en-US" dirty="0"/>
              <a:t> Shiga’s presentation on OCPTAP 2022</a:t>
            </a:r>
          </a:p>
        </p:txBody>
      </p:sp>
    </p:spTree>
    <p:extLst>
      <p:ext uri="{BB962C8B-B14F-4D97-AF65-F5344CB8AC3E}">
        <p14:creationId xmlns:p14="http://schemas.microsoft.com/office/powerpoint/2010/main" val="26128968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500E9-34F4-7789-7620-2827F9E20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Latency: Cable Modem to ISP</a:t>
            </a:r>
          </a:p>
        </p:txBody>
      </p:sp>
      <p:sp>
        <p:nvSpPr>
          <p:cNvPr id="31" name="Pentagon 30">
            <a:extLst>
              <a:ext uri="{FF2B5EF4-FFF2-40B4-BE49-F238E27FC236}">
                <a16:creationId xmlns:a16="http://schemas.microsoft.com/office/drawing/2014/main" id="{2EA44270-E72C-1583-6670-A91C8B81713F}"/>
              </a:ext>
            </a:extLst>
          </p:cNvPr>
          <p:cNvSpPr/>
          <p:nvPr/>
        </p:nvSpPr>
        <p:spPr>
          <a:xfrm>
            <a:off x="339436" y="4909470"/>
            <a:ext cx="2833254" cy="44334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Cloud Servers</a:t>
            </a:r>
          </a:p>
        </p:txBody>
      </p:sp>
      <p:sp>
        <p:nvSpPr>
          <p:cNvPr id="32" name="Chevron 31">
            <a:extLst>
              <a:ext uri="{FF2B5EF4-FFF2-40B4-BE49-F238E27FC236}">
                <a16:creationId xmlns:a16="http://schemas.microsoft.com/office/drawing/2014/main" id="{90B25832-3E59-128F-6EEB-C701F000907C}"/>
              </a:ext>
            </a:extLst>
          </p:cNvPr>
          <p:cNvSpPr/>
          <p:nvPr/>
        </p:nvSpPr>
        <p:spPr>
          <a:xfrm>
            <a:off x="3027495" y="4909470"/>
            <a:ext cx="2569742" cy="44334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Internet</a:t>
            </a:r>
          </a:p>
        </p:txBody>
      </p:sp>
      <p:sp>
        <p:nvSpPr>
          <p:cNvPr id="33" name="Chevron 32">
            <a:extLst>
              <a:ext uri="{FF2B5EF4-FFF2-40B4-BE49-F238E27FC236}">
                <a16:creationId xmlns:a16="http://schemas.microsoft.com/office/drawing/2014/main" id="{FF344774-8932-839F-2883-3A00BE0ED072}"/>
              </a:ext>
            </a:extLst>
          </p:cNvPr>
          <p:cNvSpPr/>
          <p:nvPr/>
        </p:nvSpPr>
        <p:spPr>
          <a:xfrm>
            <a:off x="5456061" y="4909470"/>
            <a:ext cx="2569742" cy="44334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Cable Modem to ISP</a:t>
            </a:r>
          </a:p>
        </p:txBody>
      </p:sp>
      <p:sp>
        <p:nvSpPr>
          <p:cNvPr id="34" name="Chevron 33">
            <a:extLst>
              <a:ext uri="{FF2B5EF4-FFF2-40B4-BE49-F238E27FC236}">
                <a16:creationId xmlns:a16="http://schemas.microsoft.com/office/drawing/2014/main" id="{32D94D8C-3466-3ADB-FDFB-83CDC6A3347F}"/>
              </a:ext>
            </a:extLst>
          </p:cNvPr>
          <p:cNvSpPr/>
          <p:nvPr/>
        </p:nvSpPr>
        <p:spPr>
          <a:xfrm>
            <a:off x="7879634" y="4909470"/>
            <a:ext cx="2569742" cy="44334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WIFI and Router</a:t>
            </a:r>
          </a:p>
        </p:txBody>
      </p:sp>
      <p:sp>
        <p:nvSpPr>
          <p:cNvPr id="35" name="Chevron 34">
            <a:extLst>
              <a:ext uri="{FF2B5EF4-FFF2-40B4-BE49-F238E27FC236}">
                <a16:creationId xmlns:a16="http://schemas.microsoft.com/office/drawing/2014/main" id="{FC2C4139-D34B-E5CD-12C0-8A3BF9BD1B85}"/>
              </a:ext>
            </a:extLst>
          </p:cNvPr>
          <p:cNvSpPr/>
          <p:nvPr/>
        </p:nvSpPr>
        <p:spPr>
          <a:xfrm>
            <a:off x="10308200" y="4909470"/>
            <a:ext cx="1544364" cy="44334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End-User</a:t>
            </a:r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D9842B47-CD1A-A44F-8927-CF1C30268ECC}"/>
              </a:ext>
            </a:extLst>
          </p:cNvPr>
          <p:cNvSpPr/>
          <p:nvPr/>
        </p:nvSpPr>
        <p:spPr>
          <a:xfrm>
            <a:off x="2664275" y="6209829"/>
            <a:ext cx="4192132" cy="443346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5G/DOCSIS</a:t>
            </a:r>
          </a:p>
        </p:txBody>
      </p:sp>
      <p:sp>
        <p:nvSpPr>
          <p:cNvPr id="4" name="Chevron 3">
            <a:extLst>
              <a:ext uri="{FF2B5EF4-FFF2-40B4-BE49-F238E27FC236}">
                <a16:creationId xmlns:a16="http://schemas.microsoft.com/office/drawing/2014/main" id="{FD97E082-3CB7-6A62-026C-118C1D26E4C8}"/>
              </a:ext>
            </a:extLst>
          </p:cNvPr>
          <p:cNvSpPr/>
          <p:nvPr/>
        </p:nvSpPr>
        <p:spPr>
          <a:xfrm>
            <a:off x="6727215" y="6209829"/>
            <a:ext cx="1925227" cy="443346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Buffering</a:t>
            </a:r>
          </a:p>
        </p:txBody>
      </p:sp>
      <p:sp>
        <p:nvSpPr>
          <p:cNvPr id="6" name="Chevron 5">
            <a:extLst>
              <a:ext uri="{FF2B5EF4-FFF2-40B4-BE49-F238E27FC236}">
                <a16:creationId xmlns:a16="http://schemas.microsoft.com/office/drawing/2014/main" id="{45294522-F23F-8837-0E14-0BDB0CA1DDF7}"/>
              </a:ext>
            </a:extLst>
          </p:cNvPr>
          <p:cNvSpPr/>
          <p:nvPr/>
        </p:nvSpPr>
        <p:spPr>
          <a:xfrm>
            <a:off x="8559480" y="6209829"/>
            <a:ext cx="2011538" cy="443346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Service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64771FF-4B65-DACE-9905-90804715725A}"/>
              </a:ext>
            </a:extLst>
          </p:cNvPr>
          <p:cNvCxnSpPr>
            <a:cxnSpLocks/>
            <a:stCxn id="33" idx="2"/>
          </p:cNvCxnSpPr>
          <p:nvPr/>
        </p:nvCxnSpPr>
        <p:spPr>
          <a:xfrm flipH="1">
            <a:off x="3006713" y="5352816"/>
            <a:ext cx="3623383" cy="7150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660D7D4-60EE-1EF0-5C76-A880B2FE3E80}"/>
              </a:ext>
            </a:extLst>
          </p:cNvPr>
          <p:cNvCxnSpPr>
            <a:cxnSpLocks/>
            <a:stCxn id="33" idx="2"/>
          </p:cNvCxnSpPr>
          <p:nvPr/>
        </p:nvCxnSpPr>
        <p:spPr>
          <a:xfrm>
            <a:off x="6630096" y="5352816"/>
            <a:ext cx="3525286" cy="7150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Up-Down Arrow 7">
            <a:extLst>
              <a:ext uri="{FF2B5EF4-FFF2-40B4-BE49-F238E27FC236}">
                <a16:creationId xmlns:a16="http://schemas.microsoft.com/office/drawing/2014/main" id="{64B21011-78EF-B96E-B633-2E976FF97055}"/>
              </a:ext>
            </a:extLst>
          </p:cNvPr>
          <p:cNvSpPr/>
          <p:nvPr/>
        </p:nvSpPr>
        <p:spPr>
          <a:xfrm rot="16200000">
            <a:off x="8241651" y="2620098"/>
            <a:ext cx="243503" cy="417194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-Down Arrow 8">
            <a:extLst>
              <a:ext uri="{FF2B5EF4-FFF2-40B4-BE49-F238E27FC236}">
                <a16:creationId xmlns:a16="http://schemas.microsoft.com/office/drawing/2014/main" id="{99F1AEB2-58A1-58EF-0D6B-FE76C4E35167}"/>
              </a:ext>
            </a:extLst>
          </p:cNvPr>
          <p:cNvSpPr/>
          <p:nvPr/>
        </p:nvSpPr>
        <p:spPr>
          <a:xfrm rot="16200000">
            <a:off x="7262392" y="3358449"/>
            <a:ext cx="243504" cy="221342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ontent Placeholder 9" descr="Cloud shaped hard drive with cables">
            <a:extLst>
              <a:ext uri="{FF2B5EF4-FFF2-40B4-BE49-F238E27FC236}">
                <a16:creationId xmlns:a16="http://schemas.microsoft.com/office/drawing/2014/main" id="{D28A90C3-8755-5329-73AC-8A233C76D3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27" y="2631989"/>
            <a:ext cx="2486563" cy="1420468"/>
          </a:xfr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563552-2285-87FA-60A4-C0C758CAB4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127" y="2628311"/>
            <a:ext cx="2130700" cy="14204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AD5D5A7-6D0A-8F86-D943-C904A907BB22}"/>
              </a:ext>
            </a:extLst>
          </p:cNvPr>
          <p:cNvSpPr txBox="1"/>
          <p:nvPr/>
        </p:nvSpPr>
        <p:spPr>
          <a:xfrm>
            <a:off x="5414451" y="4168821"/>
            <a:ext cx="1180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5G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4AB3C4-AFA8-3823-4F6B-CE645E628A00}"/>
              </a:ext>
            </a:extLst>
          </p:cNvPr>
          <p:cNvGrpSpPr/>
          <p:nvPr/>
        </p:nvGrpSpPr>
        <p:grpSpPr>
          <a:xfrm>
            <a:off x="7404186" y="2746608"/>
            <a:ext cx="1902940" cy="1294320"/>
            <a:chOff x="7161488" y="2157361"/>
            <a:chExt cx="1902940" cy="1294320"/>
          </a:xfrm>
        </p:grpSpPr>
        <p:sp>
          <p:nvSpPr>
            <p:cNvPr id="20" name="Triangle 19">
              <a:extLst>
                <a:ext uri="{FF2B5EF4-FFF2-40B4-BE49-F238E27FC236}">
                  <a16:creationId xmlns:a16="http://schemas.microsoft.com/office/drawing/2014/main" id="{12A350E1-8DDE-7CF3-D3BD-8B1C56BFDD25}"/>
                </a:ext>
              </a:extLst>
            </p:cNvPr>
            <p:cNvSpPr/>
            <p:nvPr/>
          </p:nvSpPr>
          <p:spPr>
            <a:xfrm rot="1780321">
              <a:off x="8924594" y="2157362"/>
              <a:ext cx="121833" cy="86979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riangle 20">
              <a:extLst>
                <a:ext uri="{FF2B5EF4-FFF2-40B4-BE49-F238E27FC236}">
                  <a16:creationId xmlns:a16="http://schemas.microsoft.com/office/drawing/2014/main" id="{0709BF1C-5E78-5A5E-013E-49A6F37247E3}"/>
                </a:ext>
              </a:extLst>
            </p:cNvPr>
            <p:cNvSpPr/>
            <p:nvPr/>
          </p:nvSpPr>
          <p:spPr>
            <a:xfrm rot="19819679" flipH="1">
              <a:off x="7182077" y="2157361"/>
              <a:ext cx="121833" cy="86979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B08EC144-9D8C-C498-E539-E9570CF3D716}"/>
                </a:ext>
              </a:extLst>
            </p:cNvPr>
            <p:cNvSpPr/>
            <p:nvPr/>
          </p:nvSpPr>
          <p:spPr>
            <a:xfrm>
              <a:off x="7161488" y="2945054"/>
              <a:ext cx="1902940" cy="50662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E5AE7A5-33FC-5D80-2339-CB0B6664024F}"/>
                </a:ext>
              </a:extLst>
            </p:cNvPr>
            <p:cNvSpPr/>
            <p:nvPr/>
          </p:nvSpPr>
          <p:spPr>
            <a:xfrm>
              <a:off x="7975666" y="3060749"/>
              <a:ext cx="271849" cy="2752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87D9B38-7918-661B-1383-B0BED89BC7A3}"/>
                </a:ext>
              </a:extLst>
            </p:cNvPr>
            <p:cNvSpPr/>
            <p:nvPr/>
          </p:nvSpPr>
          <p:spPr>
            <a:xfrm>
              <a:off x="8342002" y="3060749"/>
              <a:ext cx="271849" cy="2752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A3FFF9D-9B6D-D863-306A-8095EB8C000A}"/>
                </a:ext>
              </a:extLst>
            </p:cNvPr>
            <p:cNvSpPr/>
            <p:nvPr/>
          </p:nvSpPr>
          <p:spPr>
            <a:xfrm>
              <a:off x="7242994" y="3060749"/>
              <a:ext cx="271849" cy="2752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80D7C3A-EAD8-5ED1-1F69-61A163F8439F}"/>
                </a:ext>
              </a:extLst>
            </p:cNvPr>
            <p:cNvSpPr/>
            <p:nvPr/>
          </p:nvSpPr>
          <p:spPr>
            <a:xfrm>
              <a:off x="7609330" y="3060749"/>
              <a:ext cx="271849" cy="2752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D045372-5635-D2B1-0395-DA06296060AD}"/>
                </a:ext>
              </a:extLst>
            </p:cNvPr>
            <p:cNvSpPr/>
            <p:nvPr/>
          </p:nvSpPr>
          <p:spPr>
            <a:xfrm>
              <a:off x="8713661" y="3060749"/>
              <a:ext cx="271849" cy="2752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9" descr="A person wearing headphones and sitting at a desk&#10;&#10;Description automatically generated with low confidence">
            <a:extLst>
              <a:ext uri="{FF2B5EF4-FFF2-40B4-BE49-F238E27FC236}">
                <a16:creationId xmlns:a16="http://schemas.microsoft.com/office/drawing/2014/main" id="{6A76C9B4-4551-739C-9459-7437CB16A80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6798" y="2628311"/>
            <a:ext cx="2354055" cy="1417837"/>
          </a:xfrm>
          <a:prstGeom prst="rect">
            <a:avLst/>
          </a:prstGeom>
        </p:spPr>
      </p:pic>
      <p:pic>
        <p:nvPicPr>
          <p:cNvPr id="36" name="Picture 35" descr="Diagram&#10;&#10;Description automatically generated">
            <a:extLst>
              <a:ext uri="{FF2B5EF4-FFF2-40B4-BE49-F238E27FC236}">
                <a16:creationId xmlns:a16="http://schemas.microsoft.com/office/drawing/2014/main" id="{E98322FD-420D-0730-A33A-D9D2F659335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1767" y="2623986"/>
            <a:ext cx="1445113" cy="143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69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8B22CD-F73F-2149-B780-A55A58B78BDF}"/>
              </a:ext>
            </a:extLst>
          </p:cNvPr>
          <p:cNvSpPr txBox="1"/>
          <p:nvPr/>
        </p:nvSpPr>
        <p:spPr>
          <a:xfrm>
            <a:off x="793750" y="628233"/>
            <a:ext cx="7759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Precision Time Sync Toward the End-User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07C844-656C-204B-9547-72DBDC5C6755}"/>
              </a:ext>
            </a:extLst>
          </p:cNvPr>
          <p:cNvSpPr txBox="1"/>
          <p:nvPr/>
        </p:nvSpPr>
        <p:spPr>
          <a:xfrm>
            <a:off x="793750" y="2873038"/>
            <a:ext cx="7759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Ahmad Byagowi</a:t>
            </a:r>
          </a:p>
          <a:p>
            <a:r>
              <a:rPr lang="en-US" sz="3200" i="1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Research Scientist, Meta</a:t>
            </a:r>
          </a:p>
        </p:txBody>
      </p:sp>
    </p:spTree>
    <p:extLst>
      <p:ext uri="{BB962C8B-B14F-4D97-AF65-F5344CB8AC3E}">
        <p14:creationId xmlns:p14="http://schemas.microsoft.com/office/powerpoint/2010/main" val="34127386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4AA08-9D80-C7B4-5A71-33937D8E1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Latency: Cable Modem to ISP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983C7-089C-389A-2D9A-E88F3FA09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L4S: Minimize Latency (still not zero, so measurement is still needed)</a:t>
            </a:r>
          </a:p>
          <a:p>
            <a:r>
              <a:rPr lang="en-US" dirty="0"/>
              <a:t>DOCSIS: </a:t>
            </a:r>
            <a:r>
              <a:rPr lang="en-US" sz="1800" b="1" dirty="0">
                <a:effectLst/>
                <a:latin typeface="Arial" panose="020B0604020202020204" pitchFamily="34" charset="0"/>
              </a:rPr>
              <a:t>CM-SP-SYNC-I02-210407 </a:t>
            </a:r>
          </a:p>
          <a:p>
            <a:pPr lvl="1"/>
            <a:r>
              <a:rPr lang="en-US" sz="1800" b="1" dirty="0">
                <a:effectLst/>
                <a:latin typeface="Arial" panose="020B0604020202020204" pitchFamily="34" charset="0"/>
              </a:rPr>
              <a:t>Synchronization Techniques for DOCSIS® Technology Specification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9160A0-EC9E-F419-91F3-012583AA6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598" y="3311692"/>
            <a:ext cx="7772400" cy="171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2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E0DC8-9FEE-D6A5-5D90-E53A6064B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Precision Time from the ISP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2D4650-4489-66DE-225C-23E8D894951B}"/>
              </a:ext>
            </a:extLst>
          </p:cNvPr>
          <p:cNvSpPr/>
          <p:nvPr/>
        </p:nvSpPr>
        <p:spPr>
          <a:xfrm>
            <a:off x="706581" y="2466109"/>
            <a:ext cx="4017818" cy="3075709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A1A73B-24F8-8C1C-A753-3A6D97D67F83}"/>
              </a:ext>
            </a:extLst>
          </p:cNvPr>
          <p:cNvSpPr txBox="1"/>
          <p:nvPr/>
        </p:nvSpPr>
        <p:spPr>
          <a:xfrm>
            <a:off x="1762989" y="5007352"/>
            <a:ext cx="257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ISP server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5A3870-9650-07AF-973A-6D38105EA536}"/>
              </a:ext>
            </a:extLst>
          </p:cNvPr>
          <p:cNvSpPr/>
          <p:nvPr/>
        </p:nvSpPr>
        <p:spPr>
          <a:xfrm>
            <a:off x="7758545" y="3241964"/>
            <a:ext cx="2867891" cy="2299854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DB8DED-628D-661E-1426-032A9DECBA5B}"/>
              </a:ext>
            </a:extLst>
          </p:cNvPr>
          <p:cNvSpPr txBox="1"/>
          <p:nvPr/>
        </p:nvSpPr>
        <p:spPr>
          <a:xfrm>
            <a:off x="7758545" y="5541818"/>
            <a:ext cx="257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User’s Home</a:t>
            </a: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72C0CC48-B46D-FB40-3099-4DC311F89504}"/>
              </a:ext>
            </a:extLst>
          </p:cNvPr>
          <p:cNvSpPr/>
          <p:nvPr/>
        </p:nvSpPr>
        <p:spPr>
          <a:xfrm>
            <a:off x="7453744" y="1967345"/>
            <a:ext cx="3477491" cy="127461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8B7E90-C784-BDBB-9335-12A557C3D1D3}"/>
              </a:ext>
            </a:extLst>
          </p:cNvPr>
          <p:cNvCxnSpPr/>
          <p:nvPr/>
        </p:nvCxnSpPr>
        <p:spPr>
          <a:xfrm flipV="1">
            <a:off x="5749636" y="3546764"/>
            <a:ext cx="0" cy="94210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3D51615-71FD-2E70-6599-1FBC26D82C76}"/>
              </a:ext>
            </a:extLst>
          </p:cNvPr>
          <p:cNvCxnSpPr>
            <a:cxnSpLocks/>
          </p:cNvCxnSpPr>
          <p:nvPr/>
        </p:nvCxnSpPr>
        <p:spPr>
          <a:xfrm flipV="1">
            <a:off x="5527963" y="3546764"/>
            <a:ext cx="443345" cy="152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10270BB-CBAA-D12A-7864-515C973B6BE9}"/>
              </a:ext>
            </a:extLst>
          </p:cNvPr>
          <p:cNvCxnSpPr/>
          <p:nvPr/>
        </p:nvCxnSpPr>
        <p:spPr>
          <a:xfrm flipV="1">
            <a:off x="6456220" y="3699164"/>
            <a:ext cx="0" cy="94210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7D505C-CBCC-AD23-1855-7DE7F4BFCA69}"/>
              </a:ext>
            </a:extLst>
          </p:cNvPr>
          <p:cNvCxnSpPr>
            <a:cxnSpLocks/>
          </p:cNvCxnSpPr>
          <p:nvPr/>
        </p:nvCxnSpPr>
        <p:spPr>
          <a:xfrm flipV="1">
            <a:off x="6234547" y="3699164"/>
            <a:ext cx="443345" cy="152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D71B40F-1CEA-6A85-BA81-E70E0B3106CA}"/>
              </a:ext>
            </a:extLst>
          </p:cNvPr>
          <p:cNvCxnSpPr/>
          <p:nvPr/>
        </p:nvCxnSpPr>
        <p:spPr>
          <a:xfrm flipV="1">
            <a:off x="7162799" y="3851564"/>
            <a:ext cx="0" cy="94210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41BE74F-D724-6CC5-AD8A-091C440A7ED4}"/>
              </a:ext>
            </a:extLst>
          </p:cNvPr>
          <p:cNvCxnSpPr>
            <a:cxnSpLocks/>
          </p:cNvCxnSpPr>
          <p:nvPr/>
        </p:nvCxnSpPr>
        <p:spPr>
          <a:xfrm flipV="1">
            <a:off x="6941126" y="3851564"/>
            <a:ext cx="443345" cy="152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E6826F1F-1BFA-3306-C737-C22B1BDD27AF}"/>
              </a:ext>
            </a:extLst>
          </p:cNvPr>
          <p:cNvSpPr/>
          <p:nvPr/>
        </p:nvSpPr>
        <p:spPr>
          <a:xfrm>
            <a:off x="1801085" y="2687782"/>
            <a:ext cx="2770913" cy="23414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361FA48-074D-B3DF-7FEE-D7550A3354A7}"/>
              </a:ext>
            </a:extLst>
          </p:cNvPr>
          <p:cNvSpPr/>
          <p:nvPr/>
        </p:nvSpPr>
        <p:spPr>
          <a:xfrm>
            <a:off x="7980216" y="3699164"/>
            <a:ext cx="2438401" cy="14842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527430-B173-2E93-264E-D37AFBBD3F0F}"/>
              </a:ext>
            </a:extLst>
          </p:cNvPr>
          <p:cNvSpPr txBox="1"/>
          <p:nvPr/>
        </p:nvSpPr>
        <p:spPr>
          <a:xfrm>
            <a:off x="858980" y="5694218"/>
            <a:ext cx="3297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Internet Service Provider (ISP)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A6837C-ADA1-94FD-A1A6-BEF53C733152}"/>
              </a:ext>
            </a:extLst>
          </p:cNvPr>
          <p:cNvSpPr txBox="1"/>
          <p:nvPr/>
        </p:nvSpPr>
        <p:spPr>
          <a:xfrm>
            <a:off x="7910944" y="5141888"/>
            <a:ext cx="257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Modem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EF0EEBD-5A11-D5D2-A8AA-B4926AF39FDB}"/>
              </a:ext>
            </a:extLst>
          </p:cNvPr>
          <p:cNvSpPr/>
          <p:nvPr/>
        </p:nvSpPr>
        <p:spPr>
          <a:xfrm>
            <a:off x="4391892" y="3449782"/>
            <a:ext cx="3754575" cy="791246"/>
          </a:xfrm>
          <a:custGeom>
            <a:avLst/>
            <a:gdLst>
              <a:gd name="connsiteX0" fmla="*/ 0 w 3422073"/>
              <a:gd name="connsiteY0" fmla="*/ 138545 h 791246"/>
              <a:gd name="connsiteX1" fmla="*/ 110837 w 3422073"/>
              <a:gd name="connsiteY1" fmla="*/ 124691 h 791246"/>
              <a:gd name="connsiteX2" fmla="*/ 180110 w 3422073"/>
              <a:gd name="connsiteY2" fmla="*/ 110836 h 791246"/>
              <a:gd name="connsiteX3" fmla="*/ 318655 w 3422073"/>
              <a:gd name="connsiteY3" fmla="*/ 96982 h 791246"/>
              <a:gd name="connsiteX4" fmla="*/ 471055 w 3422073"/>
              <a:gd name="connsiteY4" fmla="*/ 55418 h 791246"/>
              <a:gd name="connsiteX5" fmla="*/ 512619 w 3422073"/>
              <a:gd name="connsiteY5" fmla="*/ 41563 h 791246"/>
              <a:gd name="connsiteX6" fmla="*/ 609600 w 3422073"/>
              <a:gd name="connsiteY6" fmla="*/ 0 h 791246"/>
              <a:gd name="connsiteX7" fmla="*/ 983673 w 3422073"/>
              <a:gd name="connsiteY7" fmla="*/ 13854 h 791246"/>
              <a:gd name="connsiteX8" fmla="*/ 1122219 w 3422073"/>
              <a:gd name="connsiteY8" fmla="*/ 55418 h 791246"/>
              <a:gd name="connsiteX9" fmla="*/ 1205346 w 3422073"/>
              <a:gd name="connsiteY9" fmla="*/ 110836 h 791246"/>
              <a:gd name="connsiteX10" fmla="*/ 1246910 w 3422073"/>
              <a:gd name="connsiteY10" fmla="*/ 124691 h 791246"/>
              <a:gd name="connsiteX11" fmla="*/ 1288473 w 3422073"/>
              <a:gd name="connsiteY11" fmla="*/ 152400 h 791246"/>
              <a:gd name="connsiteX12" fmla="*/ 1413164 w 3422073"/>
              <a:gd name="connsiteY12" fmla="*/ 180109 h 791246"/>
              <a:gd name="connsiteX13" fmla="*/ 1496291 w 3422073"/>
              <a:gd name="connsiteY13" fmla="*/ 207818 h 791246"/>
              <a:gd name="connsiteX14" fmla="*/ 1551710 w 3422073"/>
              <a:gd name="connsiteY14" fmla="*/ 221673 h 791246"/>
              <a:gd name="connsiteX15" fmla="*/ 1634837 w 3422073"/>
              <a:gd name="connsiteY15" fmla="*/ 249382 h 791246"/>
              <a:gd name="connsiteX16" fmla="*/ 1704110 w 3422073"/>
              <a:gd name="connsiteY16" fmla="*/ 263236 h 791246"/>
              <a:gd name="connsiteX17" fmla="*/ 1856510 w 3422073"/>
              <a:gd name="connsiteY17" fmla="*/ 277091 h 791246"/>
              <a:gd name="connsiteX18" fmla="*/ 1981200 w 3422073"/>
              <a:gd name="connsiteY18" fmla="*/ 290945 h 791246"/>
              <a:gd name="connsiteX19" fmla="*/ 2036619 w 3422073"/>
              <a:gd name="connsiteY19" fmla="*/ 304800 h 791246"/>
              <a:gd name="connsiteX20" fmla="*/ 2119746 w 3422073"/>
              <a:gd name="connsiteY20" fmla="*/ 332509 h 791246"/>
              <a:gd name="connsiteX21" fmla="*/ 2202873 w 3422073"/>
              <a:gd name="connsiteY21" fmla="*/ 360218 h 791246"/>
              <a:gd name="connsiteX22" fmla="*/ 2286000 w 3422073"/>
              <a:gd name="connsiteY22" fmla="*/ 387927 h 791246"/>
              <a:gd name="connsiteX23" fmla="*/ 2369128 w 3422073"/>
              <a:gd name="connsiteY23" fmla="*/ 401782 h 791246"/>
              <a:gd name="connsiteX24" fmla="*/ 2410691 w 3422073"/>
              <a:gd name="connsiteY24" fmla="*/ 415636 h 791246"/>
              <a:gd name="connsiteX25" fmla="*/ 2479964 w 3422073"/>
              <a:gd name="connsiteY25" fmla="*/ 429491 h 791246"/>
              <a:gd name="connsiteX26" fmla="*/ 2535382 w 3422073"/>
              <a:gd name="connsiteY26" fmla="*/ 443345 h 791246"/>
              <a:gd name="connsiteX27" fmla="*/ 2729346 w 3422073"/>
              <a:gd name="connsiteY27" fmla="*/ 484909 h 791246"/>
              <a:gd name="connsiteX28" fmla="*/ 2757055 w 3422073"/>
              <a:gd name="connsiteY28" fmla="*/ 526473 h 791246"/>
              <a:gd name="connsiteX29" fmla="*/ 2798619 w 3422073"/>
              <a:gd name="connsiteY29" fmla="*/ 554182 h 791246"/>
              <a:gd name="connsiteX30" fmla="*/ 2812473 w 3422073"/>
              <a:gd name="connsiteY30" fmla="*/ 595745 h 791246"/>
              <a:gd name="connsiteX31" fmla="*/ 2937164 w 3422073"/>
              <a:gd name="connsiteY31" fmla="*/ 665018 h 791246"/>
              <a:gd name="connsiteX32" fmla="*/ 2978728 w 3422073"/>
              <a:gd name="connsiteY32" fmla="*/ 692727 h 791246"/>
              <a:gd name="connsiteX33" fmla="*/ 3020291 w 3422073"/>
              <a:gd name="connsiteY33" fmla="*/ 734291 h 791246"/>
              <a:gd name="connsiteX34" fmla="*/ 3103419 w 3422073"/>
              <a:gd name="connsiteY34" fmla="*/ 762000 h 791246"/>
              <a:gd name="connsiteX35" fmla="*/ 3214255 w 3422073"/>
              <a:gd name="connsiteY35" fmla="*/ 789709 h 791246"/>
              <a:gd name="connsiteX36" fmla="*/ 3422073 w 3422073"/>
              <a:gd name="connsiteY36" fmla="*/ 789709 h 791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22073" h="791246">
                <a:moveTo>
                  <a:pt x="0" y="138545"/>
                </a:moveTo>
                <a:cubicBezTo>
                  <a:pt x="36946" y="133927"/>
                  <a:pt x="74037" y="130353"/>
                  <a:pt x="110837" y="124691"/>
                </a:cubicBezTo>
                <a:cubicBezTo>
                  <a:pt x="134111" y="121110"/>
                  <a:pt x="156768" y="113948"/>
                  <a:pt x="180110" y="110836"/>
                </a:cubicBezTo>
                <a:cubicBezTo>
                  <a:pt x="226115" y="104702"/>
                  <a:pt x="272473" y="101600"/>
                  <a:pt x="318655" y="96982"/>
                </a:cubicBezTo>
                <a:cubicBezTo>
                  <a:pt x="416567" y="77399"/>
                  <a:pt x="365590" y="90573"/>
                  <a:pt x="471055" y="55418"/>
                </a:cubicBezTo>
                <a:cubicBezTo>
                  <a:pt x="484910" y="50800"/>
                  <a:pt x="500468" y="49664"/>
                  <a:pt x="512619" y="41563"/>
                </a:cubicBezTo>
                <a:cubicBezTo>
                  <a:pt x="570025" y="3292"/>
                  <a:pt x="538028" y="17892"/>
                  <a:pt x="609600" y="0"/>
                </a:cubicBezTo>
                <a:cubicBezTo>
                  <a:pt x="734291" y="4618"/>
                  <a:pt x="859155" y="5821"/>
                  <a:pt x="983673" y="13854"/>
                </a:cubicBezTo>
                <a:cubicBezTo>
                  <a:pt x="1005108" y="15237"/>
                  <a:pt x="1116621" y="51686"/>
                  <a:pt x="1122219" y="55418"/>
                </a:cubicBezTo>
                <a:cubicBezTo>
                  <a:pt x="1149928" y="73891"/>
                  <a:pt x="1173753" y="100305"/>
                  <a:pt x="1205346" y="110836"/>
                </a:cubicBezTo>
                <a:cubicBezTo>
                  <a:pt x="1219201" y="115454"/>
                  <a:pt x="1233848" y="118160"/>
                  <a:pt x="1246910" y="124691"/>
                </a:cubicBezTo>
                <a:cubicBezTo>
                  <a:pt x="1261803" y="132138"/>
                  <a:pt x="1273168" y="145841"/>
                  <a:pt x="1288473" y="152400"/>
                </a:cubicBezTo>
                <a:cubicBezTo>
                  <a:pt x="1310239" y="161728"/>
                  <a:pt x="1395091" y="175180"/>
                  <a:pt x="1413164" y="180109"/>
                </a:cubicBezTo>
                <a:cubicBezTo>
                  <a:pt x="1441343" y="187794"/>
                  <a:pt x="1467955" y="200734"/>
                  <a:pt x="1496291" y="207818"/>
                </a:cubicBezTo>
                <a:cubicBezTo>
                  <a:pt x="1514764" y="212436"/>
                  <a:pt x="1533472" y="216201"/>
                  <a:pt x="1551710" y="221673"/>
                </a:cubicBezTo>
                <a:cubicBezTo>
                  <a:pt x="1579686" y="230066"/>
                  <a:pt x="1606196" y="243654"/>
                  <a:pt x="1634837" y="249382"/>
                </a:cubicBezTo>
                <a:cubicBezTo>
                  <a:pt x="1657928" y="254000"/>
                  <a:pt x="1680744" y="260315"/>
                  <a:pt x="1704110" y="263236"/>
                </a:cubicBezTo>
                <a:cubicBezTo>
                  <a:pt x="1754726" y="269563"/>
                  <a:pt x="1805754" y="272015"/>
                  <a:pt x="1856510" y="277091"/>
                </a:cubicBezTo>
                <a:cubicBezTo>
                  <a:pt x="1898122" y="281252"/>
                  <a:pt x="1939637" y="286327"/>
                  <a:pt x="1981200" y="290945"/>
                </a:cubicBezTo>
                <a:cubicBezTo>
                  <a:pt x="1999673" y="295563"/>
                  <a:pt x="2018381" y="299328"/>
                  <a:pt x="2036619" y="304800"/>
                </a:cubicBezTo>
                <a:cubicBezTo>
                  <a:pt x="2064595" y="313193"/>
                  <a:pt x="2092037" y="323273"/>
                  <a:pt x="2119746" y="332509"/>
                </a:cubicBezTo>
                <a:lnTo>
                  <a:pt x="2202873" y="360218"/>
                </a:lnTo>
                <a:cubicBezTo>
                  <a:pt x="2202877" y="360219"/>
                  <a:pt x="2285995" y="387926"/>
                  <a:pt x="2286000" y="387927"/>
                </a:cubicBezTo>
                <a:cubicBezTo>
                  <a:pt x="2313709" y="392545"/>
                  <a:pt x="2341705" y="395688"/>
                  <a:pt x="2369128" y="401782"/>
                </a:cubicBezTo>
                <a:cubicBezTo>
                  <a:pt x="2383384" y="404950"/>
                  <a:pt x="2396523" y="412094"/>
                  <a:pt x="2410691" y="415636"/>
                </a:cubicBezTo>
                <a:cubicBezTo>
                  <a:pt x="2433536" y="421347"/>
                  <a:pt x="2456976" y="424383"/>
                  <a:pt x="2479964" y="429491"/>
                </a:cubicBezTo>
                <a:cubicBezTo>
                  <a:pt x="2498552" y="433622"/>
                  <a:pt x="2516764" y="439355"/>
                  <a:pt x="2535382" y="443345"/>
                </a:cubicBezTo>
                <a:cubicBezTo>
                  <a:pt x="2755454" y="490503"/>
                  <a:pt x="2602825" y="453278"/>
                  <a:pt x="2729346" y="484909"/>
                </a:cubicBezTo>
                <a:cubicBezTo>
                  <a:pt x="2738582" y="498764"/>
                  <a:pt x="2745281" y="514699"/>
                  <a:pt x="2757055" y="526473"/>
                </a:cubicBezTo>
                <a:cubicBezTo>
                  <a:pt x="2768829" y="538247"/>
                  <a:pt x="2788217" y="541180"/>
                  <a:pt x="2798619" y="554182"/>
                </a:cubicBezTo>
                <a:cubicBezTo>
                  <a:pt x="2807742" y="565586"/>
                  <a:pt x="2802147" y="585419"/>
                  <a:pt x="2812473" y="595745"/>
                </a:cubicBezTo>
                <a:cubicBezTo>
                  <a:pt x="2899837" y="683109"/>
                  <a:pt x="2867478" y="630175"/>
                  <a:pt x="2937164" y="665018"/>
                </a:cubicBezTo>
                <a:cubicBezTo>
                  <a:pt x="2952057" y="672465"/>
                  <a:pt x="2965936" y="682067"/>
                  <a:pt x="2978728" y="692727"/>
                </a:cubicBezTo>
                <a:cubicBezTo>
                  <a:pt x="2993780" y="705270"/>
                  <a:pt x="3003163" y="724776"/>
                  <a:pt x="3020291" y="734291"/>
                </a:cubicBezTo>
                <a:cubicBezTo>
                  <a:pt x="3045824" y="748476"/>
                  <a:pt x="3075710" y="752764"/>
                  <a:pt x="3103419" y="762000"/>
                </a:cubicBezTo>
                <a:cubicBezTo>
                  <a:pt x="3139875" y="774152"/>
                  <a:pt x="3174920" y="787742"/>
                  <a:pt x="3214255" y="789709"/>
                </a:cubicBezTo>
                <a:cubicBezTo>
                  <a:pt x="3283441" y="793168"/>
                  <a:pt x="3352800" y="789709"/>
                  <a:pt x="3422073" y="78970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1C4138-AEAF-A3B3-948F-213F26DD04A2}"/>
              </a:ext>
            </a:extLst>
          </p:cNvPr>
          <p:cNvSpPr txBox="1"/>
          <p:nvPr/>
        </p:nvSpPr>
        <p:spPr>
          <a:xfrm>
            <a:off x="5056911" y="3060318"/>
            <a:ext cx="257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Internet Connection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92EFFA-0EFA-DD91-1AE8-3468C8CB8668}"/>
              </a:ext>
            </a:extLst>
          </p:cNvPr>
          <p:cNvSpPr/>
          <p:nvPr/>
        </p:nvSpPr>
        <p:spPr>
          <a:xfrm>
            <a:off x="3477492" y="3366981"/>
            <a:ext cx="914400" cy="7063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DOCSIS+HWTS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C08D1A4-5F82-3AD9-773F-634FAA46478F}"/>
              </a:ext>
            </a:extLst>
          </p:cNvPr>
          <p:cNvSpPr/>
          <p:nvPr/>
        </p:nvSpPr>
        <p:spPr>
          <a:xfrm>
            <a:off x="8146473" y="3921053"/>
            <a:ext cx="914400" cy="7063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DOCSIS+HWTS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2DC1FE8-21CC-FC6C-C3E5-14F7FA2DEE15}"/>
              </a:ext>
            </a:extLst>
          </p:cNvPr>
          <p:cNvSpPr/>
          <p:nvPr/>
        </p:nvSpPr>
        <p:spPr>
          <a:xfrm>
            <a:off x="1974271" y="2787476"/>
            <a:ext cx="1087580" cy="7063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GNSS Receiver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E8A4B5A-4596-8D01-9F19-1D78040301D2}"/>
              </a:ext>
            </a:extLst>
          </p:cNvPr>
          <p:cNvSpPr/>
          <p:nvPr/>
        </p:nvSpPr>
        <p:spPr>
          <a:xfrm>
            <a:off x="9227120" y="3887185"/>
            <a:ext cx="1087580" cy="7063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Local Oscillator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72E95B1-01EF-ECC2-D207-31E1D42C8FAF}"/>
              </a:ext>
            </a:extLst>
          </p:cNvPr>
          <p:cNvSpPr/>
          <p:nvPr/>
        </p:nvSpPr>
        <p:spPr>
          <a:xfrm>
            <a:off x="1963881" y="3727090"/>
            <a:ext cx="1087580" cy="7063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Local Oscillator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52EB4D2-F1FC-4AE8-2311-ECECBCA8DD5C}"/>
              </a:ext>
            </a:extLst>
          </p:cNvPr>
          <p:cNvCxnSpPr>
            <a:cxnSpLocks/>
          </p:cNvCxnSpPr>
          <p:nvPr/>
        </p:nvCxnSpPr>
        <p:spPr>
          <a:xfrm flipV="1">
            <a:off x="1524000" y="1967345"/>
            <a:ext cx="0" cy="4710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09E0D2E-BA16-8180-62BC-A65DD9234D53}"/>
              </a:ext>
            </a:extLst>
          </p:cNvPr>
          <p:cNvCxnSpPr>
            <a:cxnSpLocks/>
          </p:cNvCxnSpPr>
          <p:nvPr/>
        </p:nvCxnSpPr>
        <p:spPr>
          <a:xfrm>
            <a:off x="1316182" y="1967345"/>
            <a:ext cx="41563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FBF0EBF-EE2F-58A6-AA64-EB529EA1C244}"/>
              </a:ext>
            </a:extLst>
          </p:cNvPr>
          <p:cNvSpPr txBox="1"/>
          <p:nvPr/>
        </p:nvSpPr>
        <p:spPr>
          <a:xfrm>
            <a:off x="713510" y="1570737"/>
            <a:ext cx="1620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GNSS Antenna</a:t>
            </a: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880361FA-47D4-F7AA-F8BF-996D4038FC46}"/>
              </a:ext>
            </a:extLst>
          </p:cNvPr>
          <p:cNvSpPr/>
          <p:nvPr/>
        </p:nvSpPr>
        <p:spPr>
          <a:xfrm>
            <a:off x="1454727" y="2466109"/>
            <a:ext cx="498764" cy="734291"/>
          </a:xfrm>
          <a:custGeom>
            <a:avLst/>
            <a:gdLst>
              <a:gd name="connsiteX0" fmla="*/ 83128 w 498764"/>
              <a:gd name="connsiteY0" fmla="*/ 0 h 734291"/>
              <a:gd name="connsiteX1" fmla="*/ 41564 w 498764"/>
              <a:gd name="connsiteY1" fmla="*/ 304800 h 734291"/>
              <a:gd name="connsiteX2" fmla="*/ 13855 w 498764"/>
              <a:gd name="connsiteY2" fmla="*/ 387927 h 734291"/>
              <a:gd name="connsiteX3" fmla="*/ 0 w 498764"/>
              <a:gd name="connsiteY3" fmla="*/ 429491 h 734291"/>
              <a:gd name="connsiteX4" fmla="*/ 13855 w 498764"/>
              <a:gd name="connsiteY4" fmla="*/ 540327 h 734291"/>
              <a:gd name="connsiteX5" fmla="*/ 69273 w 498764"/>
              <a:gd name="connsiteY5" fmla="*/ 665018 h 734291"/>
              <a:gd name="connsiteX6" fmla="*/ 152400 w 498764"/>
              <a:gd name="connsiteY6" fmla="*/ 720436 h 734291"/>
              <a:gd name="connsiteX7" fmla="*/ 207818 w 498764"/>
              <a:gd name="connsiteY7" fmla="*/ 734291 h 734291"/>
              <a:gd name="connsiteX8" fmla="*/ 318655 w 498764"/>
              <a:gd name="connsiteY8" fmla="*/ 720436 h 734291"/>
              <a:gd name="connsiteX9" fmla="*/ 401782 w 498764"/>
              <a:gd name="connsiteY9" fmla="*/ 692727 h 734291"/>
              <a:gd name="connsiteX10" fmla="*/ 443346 w 498764"/>
              <a:gd name="connsiteY10" fmla="*/ 678873 h 734291"/>
              <a:gd name="connsiteX11" fmla="*/ 498764 w 498764"/>
              <a:gd name="connsiteY11" fmla="*/ 678873 h 734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98764" h="734291">
                <a:moveTo>
                  <a:pt x="83128" y="0"/>
                </a:moveTo>
                <a:cubicBezTo>
                  <a:pt x="75495" y="91598"/>
                  <a:pt x="71598" y="214699"/>
                  <a:pt x="41564" y="304800"/>
                </a:cubicBezTo>
                <a:lnTo>
                  <a:pt x="13855" y="387927"/>
                </a:lnTo>
                <a:lnTo>
                  <a:pt x="0" y="429491"/>
                </a:lnTo>
                <a:cubicBezTo>
                  <a:pt x="4618" y="466436"/>
                  <a:pt x="6054" y="503921"/>
                  <a:pt x="13855" y="540327"/>
                </a:cubicBezTo>
                <a:cubicBezTo>
                  <a:pt x="19639" y="567320"/>
                  <a:pt x="40863" y="640159"/>
                  <a:pt x="69273" y="665018"/>
                </a:cubicBezTo>
                <a:cubicBezTo>
                  <a:pt x="94335" y="686948"/>
                  <a:pt x="120092" y="712359"/>
                  <a:pt x="152400" y="720436"/>
                </a:cubicBezTo>
                <a:lnTo>
                  <a:pt x="207818" y="734291"/>
                </a:lnTo>
                <a:cubicBezTo>
                  <a:pt x="244764" y="729673"/>
                  <a:pt x="282248" y="728237"/>
                  <a:pt x="318655" y="720436"/>
                </a:cubicBezTo>
                <a:cubicBezTo>
                  <a:pt x="347214" y="714316"/>
                  <a:pt x="374073" y="701963"/>
                  <a:pt x="401782" y="692727"/>
                </a:cubicBezTo>
                <a:cubicBezTo>
                  <a:pt x="415637" y="688109"/>
                  <a:pt x="428742" y="678873"/>
                  <a:pt x="443346" y="678873"/>
                </a:cubicBezTo>
                <a:lnTo>
                  <a:pt x="498764" y="678873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456A616-1279-A4FE-BD6A-C55DBD15C5DC}"/>
              </a:ext>
            </a:extLst>
          </p:cNvPr>
          <p:cNvCxnSpPr>
            <a:endCxn id="24" idx="1"/>
          </p:cNvCxnSpPr>
          <p:nvPr/>
        </p:nvCxnSpPr>
        <p:spPr>
          <a:xfrm flipV="1">
            <a:off x="3068780" y="3720164"/>
            <a:ext cx="408712" cy="20760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594A715-165F-BF54-38CA-F4EEFED96B00}"/>
              </a:ext>
            </a:extLst>
          </p:cNvPr>
          <p:cNvCxnSpPr>
            <a:cxnSpLocks/>
          </p:cNvCxnSpPr>
          <p:nvPr/>
        </p:nvCxnSpPr>
        <p:spPr>
          <a:xfrm>
            <a:off x="2507671" y="3485801"/>
            <a:ext cx="0" cy="241289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768C065A-5F42-B4B9-EE8A-54F0328D512B}"/>
              </a:ext>
            </a:extLst>
          </p:cNvPr>
          <p:cNvSpPr/>
          <p:nvPr/>
        </p:nvSpPr>
        <p:spPr>
          <a:xfrm>
            <a:off x="1974271" y="4669376"/>
            <a:ext cx="2393371" cy="2216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Compute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5C51909-8A66-F549-6174-8EBDA1F224B4}"/>
              </a:ext>
            </a:extLst>
          </p:cNvPr>
          <p:cNvCxnSpPr>
            <a:cxnSpLocks/>
          </p:cNvCxnSpPr>
          <p:nvPr/>
        </p:nvCxnSpPr>
        <p:spPr>
          <a:xfrm>
            <a:off x="2602116" y="4426751"/>
            <a:ext cx="0" cy="238796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91D66BC-711A-C830-9961-D30CCA468049}"/>
              </a:ext>
            </a:extLst>
          </p:cNvPr>
          <p:cNvCxnSpPr>
            <a:cxnSpLocks/>
          </p:cNvCxnSpPr>
          <p:nvPr/>
        </p:nvCxnSpPr>
        <p:spPr>
          <a:xfrm flipH="1">
            <a:off x="3934692" y="4082126"/>
            <a:ext cx="6757" cy="583421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D81E2423-6677-37E0-1104-DDE85C099BE5}"/>
              </a:ext>
            </a:extLst>
          </p:cNvPr>
          <p:cNvSpPr/>
          <p:nvPr/>
        </p:nvSpPr>
        <p:spPr>
          <a:xfrm>
            <a:off x="8144085" y="4860565"/>
            <a:ext cx="2170615" cy="271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Compute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2B70EA7-B446-369C-A623-5BDB920A8453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8603673" y="4627418"/>
            <a:ext cx="0" cy="249382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CC477B8-8CB4-C603-4B27-1BABEE9CD560}"/>
              </a:ext>
            </a:extLst>
          </p:cNvPr>
          <p:cNvCxnSpPr>
            <a:cxnSpLocks/>
          </p:cNvCxnSpPr>
          <p:nvPr/>
        </p:nvCxnSpPr>
        <p:spPr>
          <a:xfrm>
            <a:off x="9709347" y="4589199"/>
            <a:ext cx="0" cy="271366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A47F3140-68E6-6383-E84F-A6096C2DE37D}"/>
              </a:ext>
            </a:extLst>
          </p:cNvPr>
          <p:cNvSpPr/>
          <p:nvPr/>
        </p:nvSpPr>
        <p:spPr>
          <a:xfrm>
            <a:off x="3356917" y="3092604"/>
            <a:ext cx="5773233" cy="157677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D668550-6DA7-8EFF-45D6-A0E869594239}"/>
              </a:ext>
            </a:extLst>
          </p:cNvPr>
          <p:cNvSpPr txBox="1"/>
          <p:nvPr/>
        </p:nvSpPr>
        <p:spPr>
          <a:xfrm>
            <a:off x="4921056" y="4780212"/>
            <a:ext cx="257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Sync over the cable</a:t>
            </a:r>
          </a:p>
        </p:txBody>
      </p:sp>
      <p:sp>
        <p:nvSpPr>
          <p:cNvPr id="59" name="Round Single Corner Rectangle 58">
            <a:extLst>
              <a:ext uri="{FF2B5EF4-FFF2-40B4-BE49-F238E27FC236}">
                <a16:creationId xmlns:a16="http://schemas.microsoft.com/office/drawing/2014/main" id="{1BB12362-F2F9-CEE4-DF93-CA111A6E4A5E}"/>
              </a:ext>
            </a:extLst>
          </p:cNvPr>
          <p:cNvSpPr/>
          <p:nvPr/>
        </p:nvSpPr>
        <p:spPr>
          <a:xfrm>
            <a:off x="4900283" y="2116409"/>
            <a:ext cx="920836" cy="427181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T1, T4</a:t>
            </a:r>
          </a:p>
        </p:txBody>
      </p:sp>
      <p:sp>
        <p:nvSpPr>
          <p:cNvPr id="60" name="Round Single Corner Rectangle 59">
            <a:extLst>
              <a:ext uri="{FF2B5EF4-FFF2-40B4-BE49-F238E27FC236}">
                <a16:creationId xmlns:a16="http://schemas.microsoft.com/office/drawing/2014/main" id="{E73925A7-EED2-C30C-CE19-5DEBF648A3EC}"/>
              </a:ext>
            </a:extLst>
          </p:cNvPr>
          <p:cNvSpPr/>
          <p:nvPr/>
        </p:nvSpPr>
        <p:spPr>
          <a:xfrm>
            <a:off x="6450848" y="5326554"/>
            <a:ext cx="920836" cy="427181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T2, T3</a:t>
            </a:r>
          </a:p>
        </p:txBody>
      </p:sp>
      <p:sp>
        <p:nvSpPr>
          <p:cNvPr id="61" name="Right Arrow 60">
            <a:extLst>
              <a:ext uri="{FF2B5EF4-FFF2-40B4-BE49-F238E27FC236}">
                <a16:creationId xmlns:a16="http://schemas.microsoft.com/office/drawing/2014/main" id="{58FDBD0E-8C16-8AED-FD54-35063AEFEFBB}"/>
              </a:ext>
            </a:extLst>
          </p:cNvPr>
          <p:cNvSpPr/>
          <p:nvPr/>
        </p:nvSpPr>
        <p:spPr>
          <a:xfrm rot="7463977">
            <a:off x="4032621" y="2844830"/>
            <a:ext cx="1246907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ight Arrow 61">
            <a:extLst>
              <a:ext uri="{FF2B5EF4-FFF2-40B4-BE49-F238E27FC236}">
                <a16:creationId xmlns:a16="http://schemas.microsoft.com/office/drawing/2014/main" id="{ACFA2318-4FAD-BBB5-ADDA-DEAE0536B592}"/>
              </a:ext>
            </a:extLst>
          </p:cNvPr>
          <p:cNvSpPr/>
          <p:nvPr/>
        </p:nvSpPr>
        <p:spPr>
          <a:xfrm rot="19047367">
            <a:off x="7128289" y="4867212"/>
            <a:ext cx="1246907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421A4CE2-895B-A9B4-BC12-22E4C2838A55}"/>
              </a:ext>
            </a:extLst>
          </p:cNvPr>
          <p:cNvSpPr/>
          <p:nvPr/>
        </p:nvSpPr>
        <p:spPr>
          <a:xfrm>
            <a:off x="9181442" y="3616036"/>
            <a:ext cx="1331352" cy="1147019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2B0434B5-4C48-0D9A-1228-019D56F25911}"/>
              </a:ext>
            </a:extLst>
          </p:cNvPr>
          <p:cNvSpPr/>
          <p:nvPr/>
        </p:nvSpPr>
        <p:spPr>
          <a:xfrm>
            <a:off x="1801082" y="2668454"/>
            <a:ext cx="1401342" cy="1862771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714FB8F-65F7-6181-F84C-B51AA8C7DA68}"/>
              </a:ext>
            </a:extLst>
          </p:cNvPr>
          <p:cNvCxnSpPr>
            <a:cxnSpLocks/>
          </p:cNvCxnSpPr>
          <p:nvPr/>
        </p:nvCxnSpPr>
        <p:spPr>
          <a:xfrm>
            <a:off x="2507671" y="1841157"/>
            <a:ext cx="8687551" cy="0"/>
          </a:xfrm>
          <a:prstGeom prst="line">
            <a:avLst/>
          </a:prstGeom>
          <a:ln w="28575">
            <a:solidFill>
              <a:srgbClr val="FFC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4B79E802-C1A2-5DD4-95BE-A0D78A6340BE}"/>
              </a:ext>
            </a:extLst>
          </p:cNvPr>
          <p:cNvCxnSpPr>
            <a:cxnSpLocks/>
            <a:stCxn id="64" idx="0"/>
          </p:cNvCxnSpPr>
          <p:nvPr/>
        </p:nvCxnSpPr>
        <p:spPr>
          <a:xfrm flipV="1">
            <a:off x="2501753" y="1841157"/>
            <a:ext cx="5918" cy="827297"/>
          </a:xfrm>
          <a:prstGeom prst="line">
            <a:avLst/>
          </a:prstGeom>
          <a:ln w="28575">
            <a:solidFill>
              <a:srgbClr val="FFC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5859F4B-3083-72ED-AF28-363957930C52}"/>
              </a:ext>
            </a:extLst>
          </p:cNvPr>
          <p:cNvCxnSpPr>
            <a:cxnSpLocks/>
          </p:cNvCxnSpPr>
          <p:nvPr/>
        </p:nvCxnSpPr>
        <p:spPr>
          <a:xfrm flipV="1">
            <a:off x="11195222" y="1841157"/>
            <a:ext cx="0" cy="2162806"/>
          </a:xfrm>
          <a:prstGeom prst="line">
            <a:avLst/>
          </a:prstGeom>
          <a:ln w="28575">
            <a:solidFill>
              <a:srgbClr val="FFC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5E4B3C6-14B7-1B56-B1E7-26A288361C31}"/>
              </a:ext>
            </a:extLst>
          </p:cNvPr>
          <p:cNvCxnSpPr>
            <a:cxnSpLocks/>
          </p:cNvCxnSpPr>
          <p:nvPr/>
        </p:nvCxnSpPr>
        <p:spPr>
          <a:xfrm>
            <a:off x="10476692" y="4003963"/>
            <a:ext cx="699621" cy="0"/>
          </a:xfrm>
          <a:prstGeom prst="line">
            <a:avLst/>
          </a:prstGeom>
          <a:ln w="28575">
            <a:solidFill>
              <a:srgbClr val="FFC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483CA9A6-9A75-FA02-0D9D-747CA72645EC}"/>
              </a:ext>
            </a:extLst>
          </p:cNvPr>
          <p:cNvSpPr txBox="1"/>
          <p:nvPr/>
        </p:nvSpPr>
        <p:spPr>
          <a:xfrm>
            <a:off x="6234547" y="1819288"/>
            <a:ext cx="189770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Synchronization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CBBC55E-2DAA-906B-1748-8FCF31E08D54}"/>
              </a:ext>
            </a:extLst>
          </p:cNvPr>
          <p:cNvSpPr txBox="1"/>
          <p:nvPr/>
        </p:nvSpPr>
        <p:spPr>
          <a:xfrm>
            <a:off x="1594384" y="6261136"/>
            <a:ext cx="9003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Synchronizing the local oscillator of the Home Modem from the ISP via the cable connection</a:t>
            </a:r>
          </a:p>
        </p:txBody>
      </p:sp>
    </p:spTree>
    <p:extLst>
      <p:ext uri="{BB962C8B-B14F-4D97-AF65-F5344CB8AC3E}">
        <p14:creationId xmlns:p14="http://schemas.microsoft.com/office/powerpoint/2010/main" val="2898915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500E9-34F4-7789-7620-2827F9E20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Latency: In case of 5G</a:t>
            </a:r>
          </a:p>
        </p:txBody>
      </p:sp>
      <p:sp>
        <p:nvSpPr>
          <p:cNvPr id="31" name="Pentagon 30">
            <a:extLst>
              <a:ext uri="{FF2B5EF4-FFF2-40B4-BE49-F238E27FC236}">
                <a16:creationId xmlns:a16="http://schemas.microsoft.com/office/drawing/2014/main" id="{2EA44270-E72C-1583-6670-A91C8B81713F}"/>
              </a:ext>
            </a:extLst>
          </p:cNvPr>
          <p:cNvSpPr/>
          <p:nvPr/>
        </p:nvSpPr>
        <p:spPr>
          <a:xfrm>
            <a:off x="339436" y="4909470"/>
            <a:ext cx="2833254" cy="44334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Cloud Servers</a:t>
            </a:r>
          </a:p>
        </p:txBody>
      </p:sp>
      <p:sp>
        <p:nvSpPr>
          <p:cNvPr id="32" name="Chevron 31">
            <a:extLst>
              <a:ext uri="{FF2B5EF4-FFF2-40B4-BE49-F238E27FC236}">
                <a16:creationId xmlns:a16="http://schemas.microsoft.com/office/drawing/2014/main" id="{90B25832-3E59-128F-6EEB-C701F000907C}"/>
              </a:ext>
            </a:extLst>
          </p:cNvPr>
          <p:cNvSpPr/>
          <p:nvPr/>
        </p:nvSpPr>
        <p:spPr>
          <a:xfrm>
            <a:off x="3027495" y="4909470"/>
            <a:ext cx="2569742" cy="44334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Internet</a:t>
            </a:r>
          </a:p>
        </p:txBody>
      </p:sp>
      <p:sp>
        <p:nvSpPr>
          <p:cNvPr id="33" name="Chevron 32">
            <a:extLst>
              <a:ext uri="{FF2B5EF4-FFF2-40B4-BE49-F238E27FC236}">
                <a16:creationId xmlns:a16="http://schemas.microsoft.com/office/drawing/2014/main" id="{FF344774-8932-839F-2883-3A00BE0ED072}"/>
              </a:ext>
            </a:extLst>
          </p:cNvPr>
          <p:cNvSpPr/>
          <p:nvPr/>
        </p:nvSpPr>
        <p:spPr>
          <a:xfrm>
            <a:off x="5456061" y="4909470"/>
            <a:ext cx="2569742" cy="44334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Cable Modem to ISP</a:t>
            </a:r>
          </a:p>
        </p:txBody>
      </p:sp>
      <p:sp>
        <p:nvSpPr>
          <p:cNvPr id="34" name="Chevron 33">
            <a:extLst>
              <a:ext uri="{FF2B5EF4-FFF2-40B4-BE49-F238E27FC236}">
                <a16:creationId xmlns:a16="http://schemas.microsoft.com/office/drawing/2014/main" id="{32D94D8C-3466-3ADB-FDFB-83CDC6A3347F}"/>
              </a:ext>
            </a:extLst>
          </p:cNvPr>
          <p:cNvSpPr/>
          <p:nvPr/>
        </p:nvSpPr>
        <p:spPr>
          <a:xfrm>
            <a:off x="7879634" y="4909470"/>
            <a:ext cx="2569742" cy="44334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WIFI and Router</a:t>
            </a:r>
          </a:p>
        </p:txBody>
      </p:sp>
      <p:sp>
        <p:nvSpPr>
          <p:cNvPr id="35" name="Chevron 34">
            <a:extLst>
              <a:ext uri="{FF2B5EF4-FFF2-40B4-BE49-F238E27FC236}">
                <a16:creationId xmlns:a16="http://schemas.microsoft.com/office/drawing/2014/main" id="{FC2C4139-D34B-E5CD-12C0-8A3BF9BD1B85}"/>
              </a:ext>
            </a:extLst>
          </p:cNvPr>
          <p:cNvSpPr/>
          <p:nvPr/>
        </p:nvSpPr>
        <p:spPr>
          <a:xfrm>
            <a:off x="10308200" y="4909470"/>
            <a:ext cx="1544364" cy="44334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End-User</a:t>
            </a:r>
          </a:p>
        </p:txBody>
      </p:sp>
      <p:sp>
        <p:nvSpPr>
          <p:cNvPr id="7" name="Up-Down Arrow 6">
            <a:extLst>
              <a:ext uri="{FF2B5EF4-FFF2-40B4-BE49-F238E27FC236}">
                <a16:creationId xmlns:a16="http://schemas.microsoft.com/office/drawing/2014/main" id="{86733F58-0954-C28E-1B76-0306AD010AD4}"/>
              </a:ext>
            </a:extLst>
          </p:cNvPr>
          <p:cNvSpPr/>
          <p:nvPr/>
        </p:nvSpPr>
        <p:spPr>
          <a:xfrm rot="16200000">
            <a:off x="8241651" y="2620098"/>
            <a:ext cx="243503" cy="417194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-Down Arrow 7">
            <a:extLst>
              <a:ext uri="{FF2B5EF4-FFF2-40B4-BE49-F238E27FC236}">
                <a16:creationId xmlns:a16="http://schemas.microsoft.com/office/drawing/2014/main" id="{159B31B2-6C22-435F-0699-F8F4C8697C9B}"/>
              </a:ext>
            </a:extLst>
          </p:cNvPr>
          <p:cNvSpPr/>
          <p:nvPr/>
        </p:nvSpPr>
        <p:spPr>
          <a:xfrm rot="16200000">
            <a:off x="7262392" y="3358449"/>
            <a:ext cx="243504" cy="221342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9" descr="Cloud shaped hard drive with cables">
            <a:extLst>
              <a:ext uri="{FF2B5EF4-FFF2-40B4-BE49-F238E27FC236}">
                <a16:creationId xmlns:a16="http://schemas.microsoft.com/office/drawing/2014/main" id="{44202C89-203D-0F31-DE1E-1C092E91C9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27" y="2631989"/>
            <a:ext cx="2486563" cy="142046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4AF841-8897-917C-2280-E8C4B8EEB6C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127" y="2628311"/>
            <a:ext cx="2130700" cy="14204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96CF40-26A6-4ADC-7FAB-F7FC2826AC4B}"/>
              </a:ext>
            </a:extLst>
          </p:cNvPr>
          <p:cNvSpPr txBox="1"/>
          <p:nvPr/>
        </p:nvSpPr>
        <p:spPr>
          <a:xfrm>
            <a:off x="5350230" y="4168821"/>
            <a:ext cx="1180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5G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E98B68D-CEB5-1B93-64F3-28ED041F51A9}"/>
              </a:ext>
            </a:extLst>
          </p:cNvPr>
          <p:cNvGrpSpPr/>
          <p:nvPr/>
        </p:nvGrpSpPr>
        <p:grpSpPr>
          <a:xfrm>
            <a:off x="7404186" y="2746608"/>
            <a:ext cx="1902940" cy="1294320"/>
            <a:chOff x="7161488" y="2157361"/>
            <a:chExt cx="1902940" cy="1294320"/>
          </a:xfrm>
        </p:grpSpPr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ABCDA8F1-A2DC-C5AE-887F-D584EDA3A9CD}"/>
                </a:ext>
              </a:extLst>
            </p:cNvPr>
            <p:cNvSpPr/>
            <p:nvPr/>
          </p:nvSpPr>
          <p:spPr>
            <a:xfrm rot="1780321">
              <a:off x="8924594" y="2157362"/>
              <a:ext cx="121833" cy="86979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riangle 14">
              <a:extLst>
                <a:ext uri="{FF2B5EF4-FFF2-40B4-BE49-F238E27FC236}">
                  <a16:creationId xmlns:a16="http://schemas.microsoft.com/office/drawing/2014/main" id="{BA712C20-DDC3-6DDA-D822-20D01CD29A5A}"/>
                </a:ext>
              </a:extLst>
            </p:cNvPr>
            <p:cNvSpPr/>
            <p:nvPr/>
          </p:nvSpPr>
          <p:spPr>
            <a:xfrm rot="19819679" flipH="1">
              <a:off x="7182077" y="2157361"/>
              <a:ext cx="121833" cy="86979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953C2BD8-DE1F-FA40-9CC9-F1C9F38BEDD6}"/>
                </a:ext>
              </a:extLst>
            </p:cNvPr>
            <p:cNvSpPr/>
            <p:nvPr/>
          </p:nvSpPr>
          <p:spPr>
            <a:xfrm>
              <a:off x="7161488" y="2945054"/>
              <a:ext cx="1902940" cy="50662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B959EB1-1BFB-46E0-4951-459869F8A6B2}"/>
                </a:ext>
              </a:extLst>
            </p:cNvPr>
            <p:cNvSpPr/>
            <p:nvPr/>
          </p:nvSpPr>
          <p:spPr>
            <a:xfrm>
              <a:off x="7975666" y="3060749"/>
              <a:ext cx="271849" cy="2752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175334B-BDA4-CF3A-165C-D8A52F3A0B38}"/>
                </a:ext>
              </a:extLst>
            </p:cNvPr>
            <p:cNvSpPr/>
            <p:nvPr/>
          </p:nvSpPr>
          <p:spPr>
            <a:xfrm>
              <a:off x="8342002" y="3060749"/>
              <a:ext cx="271849" cy="2752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B1B849C-78C4-9289-63D6-935A1A94CB31}"/>
                </a:ext>
              </a:extLst>
            </p:cNvPr>
            <p:cNvSpPr/>
            <p:nvPr/>
          </p:nvSpPr>
          <p:spPr>
            <a:xfrm>
              <a:off x="7242994" y="3060749"/>
              <a:ext cx="271849" cy="2752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E3C59AA-9EFF-C35E-CD62-1B8EB2476C34}"/>
                </a:ext>
              </a:extLst>
            </p:cNvPr>
            <p:cNvSpPr/>
            <p:nvPr/>
          </p:nvSpPr>
          <p:spPr>
            <a:xfrm>
              <a:off x="7609330" y="3060749"/>
              <a:ext cx="271849" cy="2752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D41D7BC-CC42-9E68-AE34-5D381E3A14AE}"/>
                </a:ext>
              </a:extLst>
            </p:cNvPr>
            <p:cNvSpPr/>
            <p:nvPr/>
          </p:nvSpPr>
          <p:spPr>
            <a:xfrm>
              <a:off x="8713661" y="3060749"/>
              <a:ext cx="271849" cy="2752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 descr="A person wearing headphones and sitting at a desk&#10;&#10;Description automatically generated with low confidence">
            <a:extLst>
              <a:ext uri="{FF2B5EF4-FFF2-40B4-BE49-F238E27FC236}">
                <a16:creationId xmlns:a16="http://schemas.microsoft.com/office/drawing/2014/main" id="{4DC2E028-B842-C632-C1F2-4BCCFE8082F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6798" y="2628311"/>
            <a:ext cx="2354055" cy="1417837"/>
          </a:xfrm>
          <a:prstGeom prst="rect">
            <a:avLst/>
          </a:prstGeom>
        </p:spPr>
      </p:pic>
      <p:pic>
        <p:nvPicPr>
          <p:cNvPr id="24" name="Picture 23" descr="Diagram&#10;&#10;Description automatically generated">
            <a:extLst>
              <a:ext uri="{FF2B5EF4-FFF2-40B4-BE49-F238E27FC236}">
                <a16:creationId xmlns:a16="http://schemas.microsoft.com/office/drawing/2014/main" id="{73EB4168-B360-7A8A-DA1A-3617C20C641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1767" y="2623986"/>
            <a:ext cx="1445113" cy="143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20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99DC4-D61B-C800-B82D-2085EEB68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Latency: In case of 5G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136573-631B-1B88-A234-3831FAF15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653144"/>
            <a:ext cx="5430921" cy="26724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CD8980-A829-FA96-10B7-4709BC35B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58702"/>
            <a:ext cx="5430920" cy="23751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0E1F40-B989-DE3D-16FA-7EFF08D69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48" y="4102768"/>
            <a:ext cx="5663488" cy="24113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58775C-0F79-2DF3-6AA6-FDBFEA72AFF5}"/>
              </a:ext>
            </a:extLst>
          </p:cNvPr>
          <p:cNvSpPr txBox="1"/>
          <p:nvPr/>
        </p:nvSpPr>
        <p:spPr>
          <a:xfrm>
            <a:off x="838200" y="2057399"/>
            <a:ext cx="3856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Great work by 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Wim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Rouwet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fom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NXP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6720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500E9-34F4-7789-7620-2827F9E20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Latency: Internet</a:t>
            </a:r>
          </a:p>
        </p:txBody>
      </p:sp>
      <p:sp>
        <p:nvSpPr>
          <p:cNvPr id="31" name="Pentagon 30">
            <a:extLst>
              <a:ext uri="{FF2B5EF4-FFF2-40B4-BE49-F238E27FC236}">
                <a16:creationId xmlns:a16="http://schemas.microsoft.com/office/drawing/2014/main" id="{2EA44270-E72C-1583-6670-A91C8B81713F}"/>
              </a:ext>
            </a:extLst>
          </p:cNvPr>
          <p:cNvSpPr/>
          <p:nvPr/>
        </p:nvSpPr>
        <p:spPr>
          <a:xfrm>
            <a:off x="339436" y="4909470"/>
            <a:ext cx="2833254" cy="44334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Cloud Servers</a:t>
            </a:r>
          </a:p>
        </p:txBody>
      </p:sp>
      <p:sp>
        <p:nvSpPr>
          <p:cNvPr id="32" name="Chevron 31">
            <a:extLst>
              <a:ext uri="{FF2B5EF4-FFF2-40B4-BE49-F238E27FC236}">
                <a16:creationId xmlns:a16="http://schemas.microsoft.com/office/drawing/2014/main" id="{90B25832-3E59-128F-6EEB-C701F000907C}"/>
              </a:ext>
            </a:extLst>
          </p:cNvPr>
          <p:cNvSpPr/>
          <p:nvPr/>
        </p:nvSpPr>
        <p:spPr>
          <a:xfrm>
            <a:off x="3027495" y="4909470"/>
            <a:ext cx="2569742" cy="44334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Internet</a:t>
            </a:r>
          </a:p>
        </p:txBody>
      </p:sp>
      <p:sp>
        <p:nvSpPr>
          <p:cNvPr id="33" name="Chevron 32">
            <a:extLst>
              <a:ext uri="{FF2B5EF4-FFF2-40B4-BE49-F238E27FC236}">
                <a16:creationId xmlns:a16="http://schemas.microsoft.com/office/drawing/2014/main" id="{FF344774-8932-839F-2883-3A00BE0ED072}"/>
              </a:ext>
            </a:extLst>
          </p:cNvPr>
          <p:cNvSpPr/>
          <p:nvPr/>
        </p:nvSpPr>
        <p:spPr>
          <a:xfrm>
            <a:off x="5456061" y="4909470"/>
            <a:ext cx="2569742" cy="44334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Cable Modem to ISP</a:t>
            </a:r>
          </a:p>
        </p:txBody>
      </p:sp>
      <p:sp>
        <p:nvSpPr>
          <p:cNvPr id="34" name="Chevron 33">
            <a:extLst>
              <a:ext uri="{FF2B5EF4-FFF2-40B4-BE49-F238E27FC236}">
                <a16:creationId xmlns:a16="http://schemas.microsoft.com/office/drawing/2014/main" id="{32D94D8C-3466-3ADB-FDFB-83CDC6A3347F}"/>
              </a:ext>
            </a:extLst>
          </p:cNvPr>
          <p:cNvSpPr/>
          <p:nvPr/>
        </p:nvSpPr>
        <p:spPr>
          <a:xfrm>
            <a:off x="7879634" y="4909470"/>
            <a:ext cx="2569742" cy="44334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WIFI and Router</a:t>
            </a:r>
          </a:p>
        </p:txBody>
      </p:sp>
      <p:sp>
        <p:nvSpPr>
          <p:cNvPr id="35" name="Chevron 34">
            <a:extLst>
              <a:ext uri="{FF2B5EF4-FFF2-40B4-BE49-F238E27FC236}">
                <a16:creationId xmlns:a16="http://schemas.microsoft.com/office/drawing/2014/main" id="{FC2C4139-D34B-E5CD-12C0-8A3BF9BD1B85}"/>
              </a:ext>
            </a:extLst>
          </p:cNvPr>
          <p:cNvSpPr/>
          <p:nvPr/>
        </p:nvSpPr>
        <p:spPr>
          <a:xfrm>
            <a:off x="10308200" y="4909470"/>
            <a:ext cx="1544364" cy="44334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End-User</a:t>
            </a:r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D9842B47-CD1A-A44F-8927-CF1C30268ECC}"/>
              </a:ext>
            </a:extLst>
          </p:cNvPr>
          <p:cNvSpPr/>
          <p:nvPr/>
        </p:nvSpPr>
        <p:spPr>
          <a:xfrm>
            <a:off x="2115245" y="6106522"/>
            <a:ext cx="2184720" cy="443346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NSP</a:t>
            </a:r>
          </a:p>
        </p:txBody>
      </p:sp>
      <p:sp>
        <p:nvSpPr>
          <p:cNvPr id="4" name="Chevron 3">
            <a:extLst>
              <a:ext uri="{FF2B5EF4-FFF2-40B4-BE49-F238E27FC236}">
                <a16:creationId xmlns:a16="http://schemas.microsoft.com/office/drawing/2014/main" id="{FD97E082-3CB7-6A62-026C-118C1D26E4C8}"/>
              </a:ext>
            </a:extLst>
          </p:cNvPr>
          <p:cNvSpPr/>
          <p:nvPr/>
        </p:nvSpPr>
        <p:spPr>
          <a:xfrm>
            <a:off x="4170773" y="6106522"/>
            <a:ext cx="1925227" cy="443346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NAP</a:t>
            </a:r>
          </a:p>
        </p:txBody>
      </p:sp>
      <p:sp>
        <p:nvSpPr>
          <p:cNvPr id="6" name="Chevron 5">
            <a:extLst>
              <a:ext uri="{FF2B5EF4-FFF2-40B4-BE49-F238E27FC236}">
                <a16:creationId xmlns:a16="http://schemas.microsoft.com/office/drawing/2014/main" id="{45294522-F23F-8837-0E14-0BDB0CA1DDF7}"/>
              </a:ext>
            </a:extLst>
          </p:cNvPr>
          <p:cNvSpPr/>
          <p:nvPr/>
        </p:nvSpPr>
        <p:spPr>
          <a:xfrm>
            <a:off x="6003038" y="6106522"/>
            <a:ext cx="2011538" cy="443346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NSP</a:t>
            </a:r>
          </a:p>
        </p:txBody>
      </p:sp>
      <p:sp>
        <p:nvSpPr>
          <p:cNvPr id="7" name="Chevron 6">
            <a:extLst>
              <a:ext uri="{FF2B5EF4-FFF2-40B4-BE49-F238E27FC236}">
                <a16:creationId xmlns:a16="http://schemas.microsoft.com/office/drawing/2014/main" id="{866B5CE3-36E0-52DF-1F7E-530DDE1A488F}"/>
              </a:ext>
            </a:extLst>
          </p:cNvPr>
          <p:cNvSpPr/>
          <p:nvPr/>
        </p:nvSpPr>
        <p:spPr>
          <a:xfrm>
            <a:off x="7929375" y="6096000"/>
            <a:ext cx="2022763" cy="443346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ISP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64771FF-4B65-DACE-9905-90804715725A}"/>
              </a:ext>
            </a:extLst>
          </p:cNvPr>
          <p:cNvCxnSpPr>
            <a:cxnSpLocks/>
          </p:cNvCxnSpPr>
          <p:nvPr/>
        </p:nvCxnSpPr>
        <p:spPr>
          <a:xfrm flipH="1">
            <a:off x="2352505" y="5352816"/>
            <a:ext cx="1845422" cy="6315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660D7D4-60EE-1EF0-5C76-A880B2FE3E80}"/>
              </a:ext>
            </a:extLst>
          </p:cNvPr>
          <p:cNvCxnSpPr>
            <a:cxnSpLocks/>
          </p:cNvCxnSpPr>
          <p:nvPr/>
        </p:nvCxnSpPr>
        <p:spPr>
          <a:xfrm>
            <a:off x="4312367" y="5352816"/>
            <a:ext cx="5261124" cy="6315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Up-Down Arrow 8">
            <a:extLst>
              <a:ext uri="{FF2B5EF4-FFF2-40B4-BE49-F238E27FC236}">
                <a16:creationId xmlns:a16="http://schemas.microsoft.com/office/drawing/2014/main" id="{2B672E65-FA53-A8E4-FD2C-4FC5C71AF390}"/>
              </a:ext>
            </a:extLst>
          </p:cNvPr>
          <p:cNvSpPr/>
          <p:nvPr/>
        </p:nvSpPr>
        <p:spPr>
          <a:xfrm rot="16200000">
            <a:off x="8241651" y="2620098"/>
            <a:ext cx="243503" cy="417194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-Down Arrow 9">
            <a:extLst>
              <a:ext uri="{FF2B5EF4-FFF2-40B4-BE49-F238E27FC236}">
                <a16:creationId xmlns:a16="http://schemas.microsoft.com/office/drawing/2014/main" id="{24DCA8F8-4340-7A93-40FF-96D2FE8BAF16}"/>
              </a:ext>
            </a:extLst>
          </p:cNvPr>
          <p:cNvSpPr/>
          <p:nvPr/>
        </p:nvSpPr>
        <p:spPr>
          <a:xfrm rot="16200000">
            <a:off x="7262392" y="3358449"/>
            <a:ext cx="243504" cy="221342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9" descr="Cloud shaped hard drive with cables">
            <a:extLst>
              <a:ext uri="{FF2B5EF4-FFF2-40B4-BE49-F238E27FC236}">
                <a16:creationId xmlns:a16="http://schemas.microsoft.com/office/drawing/2014/main" id="{E2C83C44-4005-60CD-2F7F-C9AB26E19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27" y="2631989"/>
            <a:ext cx="2486563" cy="1420468"/>
          </a:xfr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0BE9C8B-7199-DE01-9750-6C3EB938FA4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127" y="2628311"/>
            <a:ext cx="2130700" cy="142046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6756E86-CBE6-9386-2645-554A139E2D30}"/>
              </a:ext>
            </a:extLst>
          </p:cNvPr>
          <p:cNvSpPr txBox="1"/>
          <p:nvPr/>
        </p:nvSpPr>
        <p:spPr>
          <a:xfrm>
            <a:off x="5455087" y="4168821"/>
            <a:ext cx="1180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5G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87B924E-B369-CD4A-FB14-81365139CA36}"/>
              </a:ext>
            </a:extLst>
          </p:cNvPr>
          <p:cNvGrpSpPr/>
          <p:nvPr/>
        </p:nvGrpSpPr>
        <p:grpSpPr>
          <a:xfrm>
            <a:off x="7404186" y="2746608"/>
            <a:ext cx="1902940" cy="1294320"/>
            <a:chOff x="7161488" y="2157361"/>
            <a:chExt cx="1902940" cy="1294320"/>
          </a:xfrm>
        </p:grpSpPr>
        <p:sp>
          <p:nvSpPr>
            <p:cNvPr id="21" name="Triangle 20">
              <a:extLst>
                <a:ext uri="{FF2B5EF4-FFF2-40B4-BE49-F238E27FC236}">
                  <a16:creationId xmlns:a16="http://schemas.microsoft.com/office/drawing/2014/main" id="{977CAA74-BAD1-67B7-447E-98717466C07E}"/>
                </a:ext>
              </a:extLst>
            </p:cNvPr>
            <p:cNvSpPr/>
            <p:nvPr/>
          </p:nvSpPr>
          <p:spPr>
            <a:xfrm rot="1780321">
              <a:off x="8924594" y="2157362"/>
              <a:ext cx="121833" cy="86979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riangle 21">
              <a:extLst>
                <a:ext uri="{FF2B5EF4-FFF2-40B4-BE49-F238E27FC236}">
                  <a16:creationId xmlns:a16="http://schemas.microsoft.com/office/drawing/2014/main" id="{951CEF0A-01CB-FEC9-D01C-2E5407D11396}"/>
                </a:ext>
              </a:extLst>
            </p:cNvPr>
            <p:cNvSpPr/>
            <p:nvPr/>
          </p:nvSpPr>
          <p:spPr>
            <a:xfrm rot="19819679" flipH="1">
              <a:off x="7182077" y="2157361"/>
              <a:ext cx="121833" cy="86979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E96747C1-3677-8386-C73B-5F3002602ED4}"/>
                </a:ext>
              </a:extLst>
            </p:cNvPr>
            <p:cNvSpPr/>
            <p:nvPr/>
          </p:nvSpPr>
          <p:spPr>
            <a:xfrm>
              <a:off x="7161488" y="2945054"/>
              <a:ext cx="1902940" cy="50662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F4F4312-31A1-2B13-2B59-D19FAD4ABBDC}"/>
                </a:ext>
              </a:extLst>
            </p:cNvPr>
            <p:cNvSpPr/>
            <p:nvPr/>
          </p:nvSpPr>
          <p:spPr>
            <a:xfrm>
              <a:off x="7975666" y="3060749"/>
              <a:ext cx="271849" cy="2752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3EA1489-7281-82A3-8E1C-7766282C0A9E}"/>
                </a:ext>
              </a:extLst>
            </p:cNvPr>
            <p:cNvSpPr/>
            <p:nvPr/>
          </p:nvSpPr>
          <p:spPr>
            <a:xfrm>
              <a:off x="8342002" y="3060749"/>
              <a:ext cx="271849" cy="2752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AECA0AF-90BE-AB24-1780-8277F18B50CE}"/>
                </a:ext>
              </a:extLst>
            </p:cNvPr>
            <p:cNvSpPr/>
            <p:nvPr/>
          </p:nvSpPr>
          <p:spPr>
            <a:xfrm>
              <a:off x="7242994" y="3060749"/>
              <a:ext cx="271849" cy="2752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14B518B-9394-4D1D-9E9D-BF924C479034}"/>
                </a:ext>
              </a:extLst>
            </p:cNvPr>
            <p:cNvSpPr/>
            <p:nvPr/>
          </p:nvSpPr>
          <p:spPr>
            <a:xfrm>
              <a:off x="7609330" y="3060749"/>
              <a:ext cx="271849" cy="2752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A5A62EC-04AB-BBFE-AE4C-30F9AAC2A1CC}"/>
                </a:ext>
              </a:extLst>
            </p:cNvPr>
            <p:cNvSpPr/>
            <p:nvPr/>
          </p:nvSpPr>
          <p:spPr>
            <a:xfrm>
              <a:off x="8713661" y="3060749"/>
              <a:ext cx="271849" cy="2752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Picture 35" descr="A person wearing headphones and sitting at a desk&#10;&#10;Description automatically generated with low confidence">
            <a:extLst>
              <a:ext uri="{FF2B5EF4-FFF2-40B4-BE49-F238E27FC236}">
                <a16:creationId xmlns:a16="http://schemas.microsoft.com/office/drawing/2014/main" id="{2C41B54D-DFEF-E804-CADD-484DB6ED370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6798" y="2628311"/>
            <a:ext cx="2354055" cy="1417837"/>
          </a:xfrm>
          <a:prstGeom prst="rect">
            <a:avLst/>
          </a:prstGeom>
        </p:spPr>
      </p:pic>
      <p:pic>
        <p:nvPicPr>
          <p:cNvPr id="37" name="Picture 36" descr="Diagram&#10;&#10;Description automatically generated">
            <a:extLst>
              <a:ext uri="{FF2B5EF4-FFF2-40B4-BE49-F238E27FC236}">
                <a16:creationId xmlns:a16="http://schemas.microsoft.com/office/drawing/2014/main" id="{ED299E95-6487-6D37-352C-0967D70D1AF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1767" y="2623986"/>
            <a:ext cx="1445113" cy="143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893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E0DC8-9FEE-D6A5-5D90-E53A6064B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Precision Time from a POP to the ISP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2D4650-4489-66DE-225C-23E8D894951B}"/>
              </a:ext>
            </a:extLst>
          </p:cNvPr>
          <p:cNvSpPr/>
          <p:nvPr/>
        </p:nvSpPr>
        <p:spPr>
          <a:xfrm>
            <a:off x="706581" y="2466109"/>
            <a:ext cx="4017818" cy="3075709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A1A73B-24F8-8C1C-A753-3A6D97D67F83}"/>
              </a:ext>
            </a:extLst>
          </p:cNvPr>
          <p:cNvSpPr txBox="1"/>
          <p:nvPr/>
        </p:nvSpPr>
        <p:spPr>
          <a:xfrm>
            <a:off x="1762989" y="5007352"/>
            <a:ext cx="257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POP with GNSS Receiver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826F1F-1BFA-3306-C737-C22B1BDD27AF}"/>
              </a:ext>
            </a:extLst>
          </p:cNvPr>
          <p:cNvSpPr/>
          <p:nvPr/>
        </p:nvSpPr>
        <p:spPr>
          <a:xfrm>
            <a:off x="1801085" y="2687782"/>
            <a:ext cx="2770913" cy="23414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527430-B173-2E93-264E-D37AFBBD3F0F}"/>
              </a:ext>
            </a:extLst>
          </p:cNvPr>
          <p:cNvSpPr txBox="1"/>
          <p:nvPr/>
        </p:nvSpPr>
        <p:spPr>
          <a:xfrm>
            <a:off x="858980" y="5694218"/>
            <a:ext cx="3692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Point of Presence (POP) with GNSS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92EFFA-0EFA-DD91-1AE8-3468C8CB8668}"/>
              </a:ext>
            </a:extLst>
          </p:cNvPr>
          <p:cNvSpPr/>
          <p:nvPr/>
        </p:nvSpPr>
        <p:spPr>
          <a:xfrm>
            <a:off x="3477491" y="3366981"/>
            <a:ext cx="1074233" cy="7063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Backhaul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Network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2DC1FE8-21CC-FC6C-C3E5-14F7FA2DEE15}"/>
              </a:ext>
            </a:extLst>
          </p:cNvPr>
          <p:cNvSpPr/>
          <p:nvPr/>
        </p:nvSpPr>
        <p:spPr>
          <a:xfrm>
            <a:off x="1974271" y="2787476"/>
            <a:ext cx="1087580" cy="7063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GNSS Receiver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72E95B1-01EF-ECC2-D207-31E1D42C8FAF}"/>
              </a:ext>
            </a:extLst>
          </p:cNvPr>
          <p:cNvSpPr/>
          <p:nvPr/>
        </p:nvSpPr>
        <p:spPr>
          <a:xfrm>
            <a:off x="1963881" y="3727090"/>
            <a:ext cx="1087580" cy="7063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Local Oscillator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52EB4D2-F1FC-4AE8-2311-ECECBCA8DD5C}"/>
              </a:ext>
            </a:extLst>
          </p:cNvPr>
          <p:cNvCxnSpPr>
            <a:cxnSpLocks/>
          </p:cNvCxnSpPr>
          <p:nvPr/>
        </p:nvCxnSpPr>
        <p:spPr>
          <a:xfrm flipV="1">
            <a:off x="1524000" y="1967345"/>
            <a:ext cx="0" cy="4710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 34">
            <a:extLst>
              <a:ext uri="{FF2B5EF4-FFF2-40B4-BE49-F238E27FC236}">
                <a16:creationId xmlns:a16="http://schemas.microsoft.com/office/drawing/2014/main" id="{880361FA-47D4-F7AA-F8BF-996D4038FC46}"/>
              </a:ext>
            </a:extLst>
          </p:cNvPr>
          <p:cNvSpPr/>
          <p:nvPr/>
        </p:nvSpPr>
        <p:spPr>
          <a:xfrm>
            <a:off x="1454727" y="2466109"/>
            <a:ext cx="498764" cy="734291"/>
          </a:xfrm>
          <a:custGeom>
            <a:avLst/>
            <a:gdLst>
              <a:gd name="connsiteX0" fmla="*/ 83128 w 498764"/>
              <a:gd name="connsiteY0" fmla="*/ 0 h 734291"/>
              <a:gd name="connsiteX1" fmla="*/ 41564 w 498764"/>
              <a:gd name="connsiteY1" fmla="*/ 304800 h 734291"/>
              <a:gd name="connsiteX2" fmla="*/ 13855 w 498764"/>
              <a:gd name="connsiteY2" fmla="*/ 387927 h 734291"/>
              <a:gd name="connsiteX3" fmla="*/ 0 w 498764"/>
              <a:gd name="connsiteY3" fmla="*/ 429491 h 734291"/>
              <a:gd name="connsiteX4" fmla="*/ 13855 w 498764"/>
              <a:gd name="connsiteY4" fmla="*/ 540327 h 734291"/>
              <a:gd name="connsiteX5" fmla="*/ 69273 w 498764"/>
              <a:gd name="connsiteY5" fmla="*/ 665018 h 734291"/>
              <a:gd name="connsiteX6" fmla="*/ 152400 w 498764"/>
              <a:gd name="connsiteY6" fmla="*/ 720436 h 734291"/>
              <a:gd name="connsiteX7" fmla="*/ 207818 w 498764"/>
              <a:gd name="connsiteY7" fmla="*/ 734291 h 734291"/>
              <a:gd name="connsiteX8" fmla="*/ 318655 w 498764"/>
              <a:gd name="connsiteY8" fmla="*/ 720436 h 734291"/>
              <a:gd name="connsiteX9" fmla="*/ 401782 w 498764"/>
              <a:gd name="connsiteY9" fmla="*/ 692727 h 734291"/>
              <a:gd name="connsiteX10" fmla="*/ 443346 w 498764"/>
              <a:gd name="connsiteY10" fmla="*/ 678873 h 734291"/>
              <a:gd name="connsiteX11" fmla="*/ 498764 w 498764"/>
              <a:gd name="connsiteY11" fmla="*/ 678873 h 734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98764" h="734291">
                <a:moveTo>
                  <a:pt x="83128" y="0"/>
                </a:moveTo>
                <a:cubicBezTo>
                  <a:pt x="75495" y="91598"/>
                  <a:pt x="71598" y="214699"/>
                  <a:pt x="41564" y="304800"/>
                </a:cubicBezTo>
                <a:lnTo>
                  <a:pt x="13855" y="387927"/>
                </a:lnTo>
                <a:lnTo>
                  <a:pt x="0" y="429491"/>
                </a:lnTo>
                <a:cubicBezTo>
                  <a:pt x="4618" y="466436"/>
                  <a:pt x="6054" y="503921"/>
                  <a:pt x="13855" y="540327"/>
                </a:cubicBezTo>
                <a:cubicBezTo>
                  <a:pt x="19639" y="567320"/>
                  <a:pt x="40863" y="640159"/>
                  <a:pt x="69273" y="665018"/>
                </a:cubicBezTo>
                <a:cubicBezTo>
                  <a:pt x="94335" y="686948"/>
                  <a:pt x="120092" y="712359"/>
                  <a:pt x="152400" y="720436"/>
                </a:cubicBezTo>
                <a:lnTo>
                  <a:pt x="207818" y="734291"/>
                </a:lnTo>
                <a:cubicBezTo>
                  <a:pt x="244764" y="729673"/>
                  <a:pt x="282248" y="728237"/>
                  <a:pt x="318655" y="720436"/>
                </a:cubicBezTo>
                <a:cubicBezTo>
                  <a:pt x="347214" y="714316"/>
                  <a:pt x="374073" y="701963"/>
                  <a:pt x="401782" y="692727"/>
                </a:cubicBezTo>
                <a:cubicBezTo>
                  <a:pt x="415637" y="688109"/>
                  <a:pt x="428742" y="678873"/>
                  <a:pt x="443346" y="678873"/>
                </a:cubicBezTo>
                <a:lnTo>
                  <a:pt x="498764" y="678873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456A616-1279-A4FE-BD6A-C55DBD15C5DC}"/>
              </a:ext>
            </a:extLst>
          </p:cNvPr>
          <p:cNvCxnSpPr>
            <a:cxnSpLocks/>
            <a:endCxn id="24" idx="1"/>
          </p:cNvCxnSpPr>
          <p:nvPr/>
        </p:nvCxnSpPr>
        <p:spPr>
          <a:xfrm flipV="1">
            <a:off x="3068780" y="3720164"/>
            <a:ext cx="408711" cy="20760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594A715-165F-BF54-38CA-F4EEFED96B00}"/>
              </a:ext>
            </a:extLst>
          </p:cNvPr>
          <p:cNvCxnSpPr>
            <a:cxnSpLocks/>
          </p:cNvCxnSpPr>
          <p:nvPr/>
        </p:nvCxnSpPr>
        <p:spPr>
          <a:xfrm>
            <a:off x="2507671" y="3485801"/>
            <a:ext cx="0" cy="241289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768C065A-5F42-B4B9-EE8A-54F0328D512B}"/>
              </a:ext>
            </a:extLst>
          </p:cNvPr>
          <p:cNvSpPr/>
          <p:nvPr/>
        </p:nvSpPr>
        <p:spPr>
          <a:xfrm>
            <a:off x="1974271" y="4669376"/>
            <a:ext cx="2393371" cy="2216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Compute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5C51909-8A66-F549-6174-8EBDA1F224B4}"/>
              </a:ext>
            </a:extLst>
          </p:cNvPr>
          <p:cNvCxnSpPr>
            <a:cxnSpLocks/>
          </p:cNvCxnSpPr>
          <p:nvPr/>
        </p:nvCxnSpPr>
        <p:spPr>
          <a:xfrm>
            <a:off x="2602116" y="4426751"/>
            <a:ext cx="0" cy="238796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91D66BC-711A-C830-9961-D30CCA468049}"/>
              </a:ext>
            </a:extLst>
          </p:cNvPr>
          <p:cNvCxnSpPr>
            <a:cxnSpLocks/>
          </p:cNvCxnSpPr>
          <p:nvPr/>
        </p:nvCxnSpPr>
        <p:spPr>
          <a:xfrm flipH="1">
            <a:off x="3934692" y="4082126"/>
            <a:ext cx="6757" cy="583421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2B0434B5-4C48-0D9A-1228-019D56F25911}"/>
              </a:ext>
            </a:extLst>
          </p:cNvPr>
          <p:cNvSpPr/>
          <p:nvPr/>
        </p:nvSpPr>
        <p:spPr>
          <a:xfrm>
            <a:off x="1801082" y="2668454"/>
            <a:ext cx="1401342" cy="1862771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CBBC55E-2DAA-906B-1748-8FCF31E08D54}"/>
              </a:ext>
            </a:extLst>
          </p:cNvPr>
          <p:cNvSpPr txBox="1"/>
          <p:nvPr/>
        </p:nvSpPr>
        <p:spPr>
          <a:xfrm>
            <a:off x="2198590" y="6261864"/>
            <a:ext cx="7122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Synchronizing the ISP with a GNSS to a POP equipped with GNSS using PTP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0B1F496-0294-8211-A678-38C90FA58ADC}"/>
              </a:ext>
            </a:extLst>
          </p:cNvPr>
          <p:cNvCxnSpPr>
            <a:cxnSpLocks/>
          </p:cNvCxnSpPr>
          <p:nvPr/>
        </p:nvCxnSpPr>
        <p:spPr>
          <a:xfrm>
            <a:off x="1316182" y="1967345"/>
            <a:ext cx="41563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4CC1965-CE0F-332B-BC4A-BAE480878FA1}"/>
              </a:ext>
            </a:extLst>
          </p:cNvPr>
          <p:cNvSpPr txBox="1"/>
          <p:nvPr/>
        </p:nvSpPr>
        <p:spPr>
          <a:xfrm>
            <a:off x="713510" y="1570737"/>
            <a:ext cx="1620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GNSS Antenna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CAE673-0D6B-9DAA-C04E-9C10BB8D85E5}"/>
              </a:ext>
            </a:extLst>
          </p:cNvPr>
          <p:cNvSpPr/>
          <p:nvPr/>
        </p:nvSpPr>
        <p:spPr>
          <a:xfrm>
            <a:off x="6876722" y="2434114"/>
            <a:ext cx="4017818" cy="3075709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6A37221-420D-778B-588C-901FE5C8026E}"/>
              </a:ext>
            </a:extLst>
          </p:cNvPr>
          <p:cNvSpPr txBox="1"/>
          <p:nvPr/>
        </p:nvSpPr>
        <p:spPr>
          <a:xfrm>
            <a:off x="7933130" y="4975357"/>
            <a:ext cx="257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ISP Server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73F5CCB-024B-E228-B1BA-ECE873F0219C}"/>
              </a:ext>
            </a:extLst>
          </p:cNvPr>
          <p:cNvSpPr/>
          <p:nvPr/>
        </p:nvSpPr>
        <p:spPr>
          <a:xfrm>
            <a:off x="7075714" y="2655787"/>
            <a:ext cx="3666425" cy="23414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345D547-4AD5-1985-771B-7F5270D20EEA}"/>
              </a:ext>
            </a:extLst>
          </p:cNvPr>
          <p:cNvSpPr/>
          <p:nvPr/>
        </p:nvSpPr>
        <p:spPr>
          <a:xfrm>
            <a:off x="7155837" y="3366981"/>
            <a:ext cx="1074233" cy="7063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Backhaul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Network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00ADE9B-7E17-1F85-9B2A-40DC76DD9F64}"/>
              </a:ext>
            </a:extLst>
          </p:cNvPr>
          <p:cNvSpPr/>
          <p:nvPr/>
        </p:nvSpPr>
        <p:spPr>
          <a:xfrm>
            <a:off x="8449651" y="3366981"/>
            <a:ext cx="1087580" cy="7063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Local Oscillator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744E769-79F5-30C6-6995-87C9393FEDF8}"/>
              </a:ext>
            </a:extLst>
          </p:cNvPr>
          <p:cNvCxnSpPr>
            <a:cxnSpLocks/>
            <a:stCxn id="87" idx="3"/>
            <a:endCxn id="34" idx="1"/>
          </p:cNvCxnSpPr>
          <p:nvPr/>
        </p:nvCxnSpPr>
        <p:spPr>
          <a:xfrm flipV="1">
            <a:off x="6236979" y="3720164"/>
            <a:ext cx="918858" cy="15157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0403AB7F-A357-B386-CE9E-A8674C3770C9}"/>
              </a:ext>
            </a:extLst>
          </p:cNvPr>
          <p:cNvSpPr/>
          <p:nvPr/>
        </p:nvSpPr>
        <p:spPr>
          <a:xfrm>
            <a:off x="7190391" y="4322618"/>
            <a:ext cx="2393371" cy="2216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Compute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08F554F-C39C-4186-618D-B8F74C5416A4}"/>
              </a:ext>
            </a:extLst>
          </p:cNvPr>
          <p:cNvCxnSpPr>
            <a:cxnSpLocks/>
          </p:cNvCxnSpPr>
          <p:nvPr/>
        </p:nvCxnSpPr>
        <p:spPr>
          <a:xfrm>
            <a:off x="7640143" y="4073346"/>
            <a:ext cx="0" cy="238796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0BF04A37-B8C6-5569-88B2-FF3F0A258B90}"/>
              </a:ext>
            </a:extLst>
          </p:cNvPr>
          <p:cNvSpPr/>
          <p:nvPr/>
        </p:nvSpPr>
        <p:spPr>
          <a:xfrm>
            <a:off x="8400721" y="3200400"/>
            <a:ext cx="1183041" cy="1069842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C15EBC2-C8EC-6AD0-930B-15615D876FED}"/>
              </a:ext>
            </a:extLst>
          </p:cNvPr>
          <p:cNvSpPr txBox="1"/>
          <p:nvPr/>
        </p:nvSpPr>
        <p:spPr>
          <a:xfrm>
            <a:off x="6807450" y="5600666"/>
            <a:ext cx="3297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Internet Service Provider (ISP)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2D6E3CFA-B479-086B-ECED-F598D8E88249}"/>
              </a:ext>
            </a:extLst>
          </p:cNvPr>
          <p:cNvCxnSpPr>
            <a:cxnSpLocks/>
          </p:cNvCxnSpPr>
          <p:nvPr/>
        </p:nvCxnSpPr>
        <p:spPr>
          <a:xfrm>
            <a:off x="9011743" y="4073346"/>
            <a:ext cx="0" cy="238796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ABAA6054-F953-CB63-AB60-52398ACDD125}"/>
              </a:ext>
            </a:extLst>
          </p:cNvPr>
          <p:cNvCxnSpPr>
            <a:cxnSpLocks/>
          </p:cNvCxnSpPr>
          <p:nvPr/>
        </p:nvCxnSpPr>
        <p:spPr>
          <a:xfrm flipH="1">
            <a:off x="8211485" y="3695095"/>
            <a:ext cx="244656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>
            <a:extLst>
              <a:ext uri="{FF2B5EF4-FFF2-40B4-BE49-F238E27FC236}">
                <a16:creationId xmlns:a16="http://schemas.microsoft.com/office/drawing/2014/main" id="{70533891-21BF-0EAF-B12B-922DE95EFEEE}"/>
              </a:ext>
            </a:extLst>
          </p:cNvPr>
          <p:cNvSpPr/>
          <p:nvPr/>
        </p:nvSpPr>
        <p:spPr>
          <a:xfrm>
            <a:off x="5162746" y="3382138"/>
            <a:ext cx="1074233" cy="7063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Switches with TC</a:t>
            </a: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A4B2C9B1-C526-5EF6-C799-D43398DF80FE}"/>
              </a:ext>
            </a:extLst>
          </p:cNvPr>
          <p:cNvCxnSpPr>
            <a:cxnSpLocks/>
            <a:stCxn id="24" idx="3"/>
            <a:endCxn id="87" idx="1"/>
          </p:cNvCxnSpPr>
          <p:nvPr/>
        </p:nvCxnSpPr>
        <p:spPr>
          <a:xfrm>
            <a:off x="4551724" y="3720164"/>
            <a:ext cx="611022" cy="15157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ound Single Corner Rectangle 94">
            <a:extLst>
              <a:ext uri="{FF2B5EF4-FFF2-40B4-BE49-F238E27FC236}">
                <a16:creationId xmlns:a16="http://schemas.microsoft.com/office/drawing/2014/main" id="{B174072A-8388-99C4-DFAD-627948BAA153}"/>
              </a:ext>
            </a:extLst>
          </p:cNvPr>
          <p:cNvSpPr/>
          <p:nvPr/>
        </p:nvSpPr>
        <p:spPr>
          <a:xfrm>
            <a:off x="5074763" y="2109231"/>
            <a:ext cx="920836" cy="427181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T1, T4</a:t>
            </a:r>
          </a:p>
        </p:txBody>
      </p:sp>
      <p:sp>
        <p:nvSpPr>
          <p:cNvPr id="96" name="Round Single Corner Rectangle 95">
            <a:extLst>
              <a:ext uri="{FF2B5EF4-FFF2-40B4-BE49-F238E27FC236}">
                <a16:creationId xmlns:a16="http://schemas.microsoft.com/office/drawing/2014/main" id="{DF8B671B-F027-CCF1-8D63-73C24D194E84}"/>
              </a:ext>
            </a:extLst>
          </p:cNvPr>
          <p:cNvSpPr/>
          <p:nvPr/>
        </p:nvSpPr>
        <p:spPr>
          <a:xfrm>
            <a:off x="5476312" y="4789467"/>
            <a:ext cx="920836" cy="442752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T2, T3</a:t>
            </a:r>
          </a:p>
        </p:txBody>
      </p:sp>
      <p:sp>
        <p:nvSpPr>
          <p:cNvPr id="97" name="Right Arrow 96">
            <a:extLst>
              <a:ext uri="{FF2B5EF4-FFF2-40B4-BE49-F238E27FC236}">
                <a16:creationId xmlns:a16="http://schemas.microsoft.com/office/drawing/2014/main" id="{AC89CA92-A259-C745-AF82-2240A89A2CDF}"/>
              </a:ext>
            </a:extLst>
          </p:cNvPr>
          <p:cNvSpPr/>
          <p:nvPr/>
        </p:nvSpPr>
        <p:spPr>
          <a:xfrm rot="7463977">
            <a:off x="4222032" y="2863659"/>
            <a:ext cx="1246907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Right Arrow 97">
            <a:extLst>
              <a:ext uri="{FF2B5EF4-FFF2-40B4-BE49-F238E27FC236}">
                <a16:creationId xmlns:a16="http://schemas.microsoft.com/office/drawing/2014/main" id="{3E56E6CB-0C1B-B282-B690-D230A67D59F4}"/>
              </a:ext>
            </a:extLst>
          </p:cNvPr>
          <p:cNvSpPr/>
          <p:nvPr/>
        </p:nvSpPr>
        <p:spPr>
          <a:xfrm rot="19047367">
            <a:off x="6114635" y="4371826"/>
            <a:ext cx="1246907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212B7C01-F906-2960-CD90-0E805D9429EC}"/>
              </a:ext>
            </a:extLst>
          </p:cNvPr>
          <p:cNvCxnSpPr>
            <a:cxnSpLocks/>
          </p:cNvCxnSpPr>
          <p:nvPr/>
        </p:nvCxnSpPr>
        <p:spPr>
          <a:xfrm>
            <a:off x="2507671" y="1841157"/>
            <a:ext cx="6504072" cy="0"/>
          </a:xfrm>
          <a:prstGeom prst="line">
            <a:avLst/>
          </a:prstGeom>
          <a:ln w="28575">
            <a:solidFill>
              <a:srgbClr val="FFC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37AA5F4F-BB56-8459-6F50-F03C82134862}"/>
              </a:ext>
            </a:extLst>
          </p:cNvPr>
          <p:cNvCxnSpPr>
            <a:cxnSpLocks/>
          </p:cNvCxnSpPr>
          <p:nvPr/>
        </p:nvCxnSpPr>
        <p:spPr>
          <a:xfrm flipV="1">
            <a:off x="2501753" y="1841157"/>
            <a:ext cx="5918" cy="827297"/>
          </a:xfrm>
          <a:prstGeom prst="line">
            <a:avLst/>
          </a:prstGeom>
          <a:ln w="28575">
            <a:solidFill>
              <a:srgbClr val="FFC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A95F2314-1E01-B4F0-4C0A-A85909AAEEF2}"/>
              </a:ext>
            </a:extLst>
          </p:cNvPr>
          <p:cNvCxnSpPr>
            <a:cxnSpLocks/>
          </p:cNvCxnSpPr>
          <p:nvPr/>
        </p:nvCxnSpPr>
        <p:spPr>
          <a:xfrm flipV="1">
            <a:off x="9011743" y="1841157"/>
            <a:ext cx="3761" cy="1359243"/>
          </a:xfrm>
          <a:prstGeom prst="line">
            <a:avLst/>
          </a:prstGeom>
          <a:ln w="28575">
            <a:solidFill>
              <a:srgbClr val="FFC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16B1DD3A-61B4-CA88-F116-5D898D0BDBDC}"/>
              </a:ext>
            </a:extLst>
          </p:cNvPr>
          <p:cNvSpPr txBox="1"/>
          <p:nvPr/>
        </p:nvSpPr>
        <p:spPr>
          <a:xfrm>
            <a:off x="6234547" y="1819288"/>
            <a:ext cx="189770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Synchronization</a:t>
            </a:r>
          </a:p>
        </p:txBody>
      </p:sp>
      <p:sp>
        <p:nvSpPr>
          <p:cNvPr id="105" name="Rounded Rectangle 104">
            <a:extLst>
              <a:ext uri="{FF2B5EF4-FFF2-40B4-BE49-F238E27FC236}">
                <a16:creationId xmlns:a16="http://schemas.microsoft.com/office/drawing/2014/main" id="{BFF4474B-2768-BD84-98A3-6CC7AEA2469C}"/>
              </a:ext>
            </a:extLst>
          </p:cNvPr>
          <p:cNvSpPr/>
          <p:nvPr/>
        </p:nvSpPr>
        <p:spPr>
          <a:xfrm>
            <a:off x="3356918" y="3092604"/>
            <a:ext cx="4963492" cy="111371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FC224114-5D49-BF2D-7C2C-81B337397409}"/>
              </a:ext>
            </a:extLst>
          </p:cNvPr>
          <p:cNvSpPr txBox="1"/>
          <p:nvPr/>
        </p:nvSpPr>
        <p:spPr>
          <a:xfrm>
            <a:off x="5076474" y="2747284"/>
            <a:ext cx="21139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PTP Connection</a:t>
            </a:r>
          </a:p>
        </p:txBody>
      </p:sp>
    </p:spTree>
    <p:extLst>
      <p:ext uri="{BB962C8B-B14F-4D97-AF65-F5344CB8AC3E}">
        <p14:creationId xmlns:p14="http://schemas.microsoft.com/office/powerpoint/2010/main" val="39409264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500E9-34F4-7789-7620-2827F9E20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Latency: Cloud Servers</a:t>
            </a:r>
          </a:p>
        </p:txBody>
      </p:sp>
      <p:sp>
        <p:nvSpPr>
          <p:cNvPr id="31" name="Pentagon 30">
            <a:extLst>
              <a:ext uri="{FF2B5EF4-FFF2-40B4-BE49-F238E27FC236}">
                <a16:creationId xmlns:a16="http://schemas.microsoft.com/office/drawing/2014/main" id="{2EA44270-E72C-1583-6670-A91C8B81713F}"/>
              </a:ext>
            </a:extLst>
          </p:cNvPr>
          <p:cNvSpPr/>
          <p:nvPr/>
        </p:nvSpPr>
        <p:spPr>
          <a:xfrm>
            <a:off x="339436" y="4909470"/>
            <a:ext cx="2833254" cy="44334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Cloud Servers</a:t>
            </a:r>
          </a:p>
        </p:txBody>
      </p:sp>
      <p:sp>
        <p:nvSpPr>
          <p:cNvPr id="32" name="Chevron 31">
            <a:extLst>
              <a:ext uri="{FF2B5EF4-FFF2-40B4-BE49-F238E27FC236}">
                <a16:creationId xmlns:a16="http://schemas.microsoft.com/office/drawing/2014/main" id="{90B25832-3E59-128F-6EEB-C701F000907C}"/>
              </a:ext>
            </a:extLst>
          </p:cNvPr>
          <p:cNvSpPr/>
          <p:nvPr/>
        </p:nvSpPr>
        <p:spPr>
          <a:xfrm>
            <a:off x="3027495" y="4909470"/>
            <a:ext cx="2569742" cy="44334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Internet</a:t>
            </a:r>
          </a:p>
        </p:txBody>
      </p:sp>
      <p:sp>
        <p:nvSpPr>
          <p:cNvPr id="33" name="Chevron 32">
            <a:extLst>
              <a:ext uri="{FF2B5EF4-FFF2-40B4-BE49-F238E27FC236}">
                <a16:creationId xmlns:a16="http://schemas.microsoft.com/office/drawing/2014/main" id="{FF344774-8932-839F-2883-3A00BE0ED072}"/>
              </a:ext>
            </a:extLst>
          </p:cNvPr>
          <p:cNvSpPr/>
          <p:nvPr/>
        </p:nvSpPr>
        <p:spPr>
          <a:xfrm>
            <a:off x="5456061" y="4909470"/>
            <a:ext cx="2569742" cy="44334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Cable Modem to ISP</a:t>
            </a:r>
          </a:p>
        </p:txBody>
      </p:sp>
      <p:sp>
        <p:nvSpPr>
          <p:cNvPr id="34" name="Chevron 33">
            <a:extLst>
              <a:ext uri="{FF2B5EF4-FFF2-40B4-BE49-F238E27FC236}">
                <a16:creationId xmlns:a16="http://schemas.microsoft.com/office/drawing/2014/main" id="{32D94D8C-3466-3ADB-FDFB-83CDC6A3347F}"/>
              </a:ext>
            </a:extLst>
          </p:cNvPr>
          <p:cNvSpPr/>
          <p:nvPr/>
        </p:nvSpPr>
        <p:spPr>
          <a:xfrm>
            <a:off x="7879634" y="4909470"/>
            <a:ext cx="2569742" cy="44334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WIFI and Router</a:t>
            </a:r>
          </a:p>
        </p:txBody>
      </p:sp>
      <p:sp>
        <p:nvSpPr>
          <p:cNvPr id="35" name="Chevron 34">
            <a:extLst>
              <a:ext uri="{FF2B5EF4-FFF2-40B4-BE49-F238E27FC236}">
                <a16:creationId xmlns:a16="http://schemas.microsoft.com/office/drawing/2014/main" id="{FC2C4139-D34B-E5CD-12C0-8A3BF9BD1B85}"/>
              </a:ext>
            </a:extLst>
          </p:cNvPr>
          <p:cNvSpPr/>
          <p:nvPr/>
        </p:nvSpPr>
        <p:spPr>
          <a:xfrm>
            <a:off x="10308200" y="4909470"/>
            <a:ext cx="1544364" cy="44334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End-User</a:t>
            </a:r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D9842B47-CD1A-A44F-8927-CF1C30268ECC}"/>
              </a:ext>
            </a:extLst>
          </p:cNvPr>
          <p:cNvSpPr/>
          <p:nvPr/>
        </p:nvSpPr>
        <p:spPr>
          <a:xfrm>
            <a:off x="524975" y="6209829"/>
            <a:ext cx="2184720" cy="443346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Server</a:t>
            </a:r>
          </a:p>
        </p:txBody>
      </p:sp>
      <p:sp>
        <p:nvSpPr>
          <p:cNvPr id="4" name="Chevron 3">
            <a:extLst>
              <a:ext uri="{FF2B5EF4-FFF2-40B4-BE49-F238E27FC236}">
                <a16:creationId xmlns:a16="http://schemas.microsoft.com/office/drawing/2014/main" id="{FD97E082-3CB7-6A62-026C-118C1D26E4C8}"/>
              </a:ext>
            </a:extLst>
          </p:cNvPr>
          <p:cNvSpPr/>
          <p:nvPr/>
        </p:nvSpPr>
        <p:spPr>
          <a:xfrm>
            <a:off x="2580503" y="6209829"/>
            <a:ext cx="1925227" cy="443346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Leaf SW</a:t>
            </a:r>
          </a:p>
        </p:txBody>
      </p:sp>
      <p:sp>
        <p:nvSpPr>
          <p:cNvPr id="6" name="Chevron 5">
            <a:extLst>
              <a:ext uri="{FF2B5EF4-FFF2-40B4-BE49-F238E27FC236}">
                <a16:creationId xmlns:a16="http://schemas.microsoft.com/office/drawing/2014/main" id="{45294522-F23F-8837-0E14-0BDB0CA1DDF7}"/>
              </a:ext>
            </a:extLst>
          </p:cNvPr>
          <p:cNvSpPr/>
          <p:nvPr/>
        </p:nvSpPr>
        <p:spPr>
          <a:xfrm>
            <a:off x="4412768" y="6209829"/>
            <a:ext cx="2011538" cy="443346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Spine SW</a:t>
            </a:r>
          </a:p>
        </p:txBody>
      </p:sp>
      <p:sp>
        <p:nvSpPr>
          <p:cNvPr id="7" name="Chevron 6">
            <a:extLst>
              <a:ext uri="{FF2B5EF4-FFF2-40B4-BE49-F238E27FC236}">
                <a16:creationId xmlns:a16="http://schemas.microsoft.com/office/drawing/2014/main" id="{866B5CE3-36E0-52DF-1F7E-530DDE1A488F}"/>
              </a:ext>
            </a:extLst>
          </p:cNvPr>
          <p:cNvSpPr/>
          <p:nvPr/>
        </p:nvSpPr>
        <p:spPr>
          <a:xfrm>
            <a:off x="6339105" y="6199307"/>
            <a:ext cx="2022763" cy="443346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DCI</a:t>
            </a: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C60415B7-133D-965D-CC4C-66F5B40EBD2B}"/>
              </a:ext>
            </a:extLst>
          </p:cNvPr>
          <p:cNvSpPr/>
          <p:nvPr/>
        </p:nvSpPr>
        <p:spPr>
          <a:xfrm>
            <a:off x="10031343" y="6209829"/>
            <a:ext cx="2022763" cy="443346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Core Network</a:t>
            </a:r>
          </a:p>
        </p:txBody>
      </p:sp>
      <p:sp>
        <p:nvSpPr>
          <p:cNvPr id="9" name="Chevron 8">
            <a:extLst>
              <a:ext uri="{FF2B5EF4-FFF2-40B4-BE49-F238E27FC236}">
                <a16:creationId xmlns:a16="http://schemas.microsoft.com/office/drawing/2014/main" id="{7C1EF81D-368C-F12D-02E0-12A18A1AB53D}"/>
              </a:ext>
            </a:extLst>
          </p:cNvPr>
          <p:cNvSpPr/>
          <p:nvPr/>
        </p:nvSpPr>
        <p:spPr>
          <a:xfrm>
            <a:off x="8257681" y="6199307"/>
            <a:ext cx="1840026" cy="443346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DFC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64771FF-4B65-DACE-9905-90804715725A}"/>
              </a:ext>
            </a:extLst>
          </p:cNvPr>
          <p:cNvCxnSpPr>
            <a:cxnSpLocks/>
            <a:stCxn id="31" idx="2"/>
          </p:cNvCxnSpPr>
          <p:nvPr/>
        </p:nvCxnSpPr>
        <p:spPr>
          <a:xfrm flipH="1">
            <a:off x="678873" y="5352816"/>
            <a:ext cx="966354" cy="7431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660D7D4-60EE-1EF0-5C76-A880B2FE3E80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1645227" y="5352816"/>
            <a:ext cx="9978737" cy="7431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Up-Down Arrow 12">
            <a:extLst>
              <a:ext uri="{FF2B5EF4-FFF2-40B4-BE49-F238E27FC236}">
                <a16:creationId xmlns:a16="http://schemas.microsoft.com/office/drawing/2014/main" id="{DD0DF29F-FDA6-F00B-3CE9-57F5A2061C04}"/>
              </a:ext>
            </a:extLst>
          </p:cNvPr>
          <p:cNvSpPr/>
          <p:nvPr/>
        </p:nvSpPr>
        <p:spPr>
          <a:xfrm rot="16200000">
            <a:off x="8241651" y="2620098"/>
            <a:ext cx="243503" cy="417194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-Down Arrow 15">
            <a:extLst>
              <a:ext uri="{FF2B5EF4-FFF2-40B4-BE49-F238E27FC236}">
                <a16:creationId xmlns:a16="http://schemas.microsoft.com/office/drawing/2014/main" id="{373222CB-1F65-D244-74FF-80436DA18CD7}"/>
              </a:ext>
            </a:extLst>
          </p:cNvPr>
          <p:cNvSpPr/>
          <p:nvPr/>
        </p:nvSpPr>
        <p:spPr>
          <a:xfrm rot="16200000">
            <a:off x="7262392" y="3358449"/>
            <a:ext cx="243504" cy="221342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Content Placeholder 9" descr="Cloud shaped hard drive with cables">
            <a:extLst>
              <a:ext uri="{FF2B5EF4-FFF2-40B4-BE49-F238E27FC236}">
                <a16:creationId xmlns:a16="http://schemas.microsoft.com/office/drawing/2014/main" id="{D45C2806-E9DF-3480-7417-3D09A140A2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27" y="2631989"/>
            <a:ext cx="2486563" cy="1420468"/>
          </a:xfr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AC0FA6F-BCD6-CB54-E597-260DF61659E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127" y="2628311"/>
            <a:ext cx="2130700" cy="142046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E026171-8E90-251D-EF94-82795F428CF1}"/>
              </a:ext>
            </a:extLst>
          </p:cNvPr>
          <p:cNvSpPr txBox="1"/>
          <p:nvPr/>
        </p:nvSpPr>
        <p:spPr>
          <a:xfrm>
            <a:off x="5418537" y="4163374"/>
            <a:ext cx="1180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5G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B185195-577B-C5DC-70BB-7AAF51504132}"/>
              </a:ext>
            </a:extLst>
          </p:cNvPr>
          <p:cNvGrpSpPr/>
          <p:nvPr/>
        </p:nvGrpSpPr>
        <p:grpSpPr>
          <a:xfrm>
            <a:off x="7404186" y="2746608"/>
            <a:ext cx="1902940" cy="1294320"/>
            <a:chOff x="7161488" y="2157361"/>
            <a:chExt cx="1902940" cy="1294320"/>
          </a:xfrm>
        </p:grpSpPr>
        <p:sp>
          <p:nvSpPr>
            <p:cNvPr id="24" name="Triangle 23">
              <a:extLst>
                <a:ext uri="{FF2B5EF4-FFF2-40B4-BE49-F238E27FC236}">
                  <a16:creationId xmlns:a16="http://schemas.microsoft.com/office/drawing/2014/main" id="{AF6B2D31-6537-7AC0-1C30-5ED41DD791E4}"/>
                </a:ext>
              </a:extLst>
            </p:cNvPr>
            <p:cNvSpPr/>
            <p:nvPr/>
          </p:nvSpPr>
          <p:spPr>
            <a:xfrm rot="1780321">
              <a:off x="8924594" y="2157362"/>
              <a:ext cx="121833" cy="86979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riangle 24">
              <a:extLst>
                <a:ext uri="{FF2B5EF4-FFF2-40B4-BE49-F238E27FC236}">
                  <a16:creationId xmlns:a16="http://schemas.microsoft.com/office/drawing/2014/main" id="{3AC696E4-0A6F-677B-4A70-9EC22AB6420E}"/>
                </a:ext>
              </a:extLst>
            </p:cNvPr>
            <p:cNvSpPr/>
            <p:nvPr/>
          </p:nvSpPr>
          <p:spPr>
            <a:xfrm rot="19819679" flipH="1">
              <a:off x="7182077" y="2157361"/>
              <a:ext cx="121833" cy="86979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95A5ECAC-4C12-C134-B365-E75DEC095C4A}"/>
                </a:ext>
              </a:extLst>
            </p:cNvPr>
            <p:cNvSpPr/>
            <p:nvPr/>
          </p:nvSpPr>
          <p:spPr>
            <a:xfrm>
              <a:off x="7161488" y="2945054"/>
              <a:ext cx="1902940" cy="50662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4B64F80-86BE-3F74-8393-72453B908BA4}"/>
                </a:ext>
              </a:extLst>
            </p:cNvPr>
            <p:cNvSpPr/>
            <p:nvPr/>
          </p:nvSpPr>
          <p:spPr>
            <a:xfrm>
              <a:off x="7975666" y="3060749"/>
              <a:ext cx="271849" cy="2752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63B06E7-7D44-599A-EE2C-C90883168DE5}"/>
                </a:ext>
              </a:extLst>
            </p:cNvPr>
            <p:cNvSpPr/>
            <p:nvPr/>
          </p:nvSpPr>
          <p:spPr>
            <a:xfrm>
              <a:off x="8342002" y="3060749"/>
              <a:ext cx="271849" cy="2752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F3F1C07-9DCB-7D35-9319-07F47111E00E}"/>
                </a:ext>
              </a:extLst>
            </p:cNvPr>
            <p:cNvSpPr/>
            <p:nvPr/>
          </p:nvSpPr>
          <p:spPr>
            <a:xfrm>
              <a:off x="7242994" y="3060749"/>
              <a:ext cx="271849" cy="2752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E6B592B-B93A-A7B9-7B57-AD57AAA65FA9}"/>
                </a:ext>
              </a:extLst>
            </p:cNvPr>
            <p:cNvSpPr/>
            <p:nvPr/>
          </p:nvSpPr>
          <p:spPr>
            <a:xfrm>
              <a:off x="7609330" y="3060749"/>
              <a:ext cx="271849" cy="2752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FEB2FB1-CB0F-EFE5-3830-012BDF2AFC5B}"/>
                </a:ext>
              </a:extLst>
            </p:cNvPr>
            <p:cNvSpPr/>
            <p:nvPr/>
          </p:nvSpPr>
          <p:spPr>
            <a:xfrm>
              <a:off x="8713661" y="3060749"/>
              <a:ext cx="271849" cy="2752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8" name="Picture 37" descr="A person wearing headphones and sitting at a desk&#10;&#10;Description automatically generated with low confidence">
            <a:extLst>
              <a:ext uri="{FF2B5EF4-FFF2-40B4-BE49-F238E27FC236}">
                <a16:creationId xmlns:a16="http://schemas.microsoft.com/office/drawing/2014/main" id="{31B0E051-4557-067D-703E-95F4EB40F5D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6798" y="2628311"/>
            <a:ext cx="2354055" cy="1417837"/>
          </a:xfrm>
          <a:prstGeom prst="rect">
            <a:avLst/>
          </a:prstGeom>
        </p:spPr>
      </p:pic>
      <p:pic>
        <p:nvPicPr>
          <p:cNvPr id="39" name="Picture 38" descr="Diagram&#10;&#10;Description automatically generated">
            <a:extLst>
              <a:ext uri="{FF2B5EF4-FFF2-40B4-BE49-F238E27FC236}">
                <a16:creationId xmlns:a16="http://schemas.microsoft.com/office/drawing/2014/main" id="{D0574779-9AA5-DD10-1739-7F1617AE617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1767" y="2623986"/>
            <a:ext cx="1445113" cy="14360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302A26-E092-C35A-7A60-A57D2910E7DB}"/>
              </a:ext>
            </a:extLst>
          </p:cNvPr>
          <p:cNvSpPr txBox="1"/>
          <p:nvPr/>
        </p:nvSpPr>
        <p:spPr>
          <a:xfrm>
            <a:off x="3048828" y="3244334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Precision Time Sync Toward the End-User: Why and How?</a:t>
            </a:r>
          </a:p>
        </p:txBody>
      </p:sp>
    </p:spTree>
    <p:extLst>
      <p:ext uri="{BB962C8B-B14F-4D97-AF65-F5344CB8AC3E}">
        <p14:creationId xmlns:p14="http://schemas.microsoft.com/office/powerpoint/2010/main" val="23776917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DCC48CBA-C255-EB4C-B792-0D083A548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366" y="941889"/>
            <a:ext cx="6045815" cy="5493119"/>
          </a:xfrm>
          <a:prstGeom prst="rect">
            <a:avLst/>
          </a:prstGeom>
        </p:spPr>
      </p:pic>
      <p:sp>
        <p:nvSpPr>
          <p:cNvPr id="2" name="Google Shape;53;p13">
            <a:extLst>
              <a:ext uri="{FF2B5EF4-FFF2-40B4-BE49-F238E27FC236}">
                <a16:creationId xmlns:a16="http://schemas.microsoft.com/office/drawing/2014/main" id="{C045A7A2-6BDF-4487-88CE-8D89D09481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5609" y="173865"/>
            <a:ext cx="10871773" cy="800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2" tIns="22851" rIns="45712" bIns="22851" rtlCol="0" anchor="ctr" anchorCtr="0">
            <a:noAutofit/>
          </a:bodyPr>
          <a:lstStyle/>
          <a:p>
            <a:pPr>
              <a:lnSpc>
                <a:spcPct val="90000"/>
              </a:lnSpc>
              <a:buClr>
                <a:srgbClr val="535353"/>
              </a:buClr>
              <a:buSzPts val="10000"/>
            </a:pPr>
            <a:r>
              <a:rPr lang="en-US" sz="3733" dirty="0">
                <a:cs typeface="Source Sans Pro"/>
              </a:rPr>
              <a:t>Simplified Architecture of </a:t>
            </a:r>
            <a:r>
              <a:rPr lang="en-US" sz="3733">
                <a:cs typeface="Source Sans Pro"/>
              </a:rPr>
              <a:t>Precision Time in </a:t>
            </a:r>
            <a:r>
              <a:rPr lang="en-US" sz="3733" dirty="0">
                <a:cs typeface="Source Sans Pro"/>
              </a:rPr>
              <a:t>a Datacenter</a:t>
            </a:r>
            <a:endParaRPr sz="3733" dirty="0">
              <a:cs typeface="Source Sans Pro"/>
            </a:endParaRPr>
          </a:p>
        </p:txBody>
      </p:sp>
      <p:sp>
        <p:nvSpPr>
          <p:cNvPr id="3" name="Google Shape;54;p13">
            <a:extLst>
              <a:ext uri="{FF2B5EF4-FFF2-40B4-BE49-F238E27FC236}">
                <a16:creationId xmlns:a16="http://schemas.microsoft.com/office/drawing/2014/main" id="{2F13AAF0-1920-40C8-B6FD-E14816C83996}"/>
              </a:ext>
            </a:extLst>
          </p:cNvPr>
          <p:cNvSpPr txBox="1"/>
          <p:nvPr/>
        </p:nvSpPr>
        <p:spPr>
          <a:xfrm>
            <a:off x="8855555" y="5363150"/>
            <a:ext cx="3233004" cy="52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2" tIns="22851" rIns="45712" bIns="22851" anchor="t" anchorCtr="0">
            <a:noAutofit/>
          </a:bodyPr>
          <a:lstStyle/>
          <a:p>
            <a:pPr lvl="0">
              <a:buClr>
                <a:srgbClr val="5F6061"/>
              </a:buClr>
              <a:buSzPts val="3600"/>
            </a:pPr>
            <a:r>
              <a:rPr lang="en-US" sz="2133" dirty="0">
                <a:solidFill>
                  <a:srgbClr val="FF0000"/>
                </a:solidFill>
                <a:latin typeface="Source Sans Pro"/>
                <a:ea typeface="Source Sans Pro"/>
              </a:rPr>
              <a:t>|T</a:t>
            </a:r>
            <a:r>
              <a:rPr lang="en-US" sz="2133" baseline="-25000" dirty="0">
                <a:solidFill>
                  <a:srgbClr val="FF0000"/>
                </a:solidFill>
                <a:latin typeface="Source Sans Pro"/>
                <a:ea typeface="Source Sans Pro"/>
              </a:rPr>
              <a:t>OC, </a:t>
            </a:r>
            <a:r>
              <a:rPr lang="en-US" sz="2133" i="1" baseline="-25000" dirty="0">
                <a:solidFill>
                  <a:srgbClr val="FF0000"/>
                </a:solidFill>
                <a:latin typeface="Source Sans Pro"/>
                <a:ea typeface="Source Sans Pro"/>
              </a:rPr>
              <a:t>j</a:t>
            </a:r>
            <a:r>
              <a:rPr lang="en-US" sz="2133" dirty="0">
                <a:solidFill>
                  <a:srgbClr val="FF0000"/>
                </a:solidFill>
                <a:latin typeface="Source Sans Pro"/>
                <a:ea typeface="Source Sans Pro"/>
              </a:rPr>
              <a:t> – </a:t>
            </a:r>
            <a:r>
              <a:rPr lang="en-US" sz="2133" dirty="0" err="1">
                <a:solidFill>
                  <a:srgbClr val="FF0000"/>
                </a:solidFill>
                <a:latin typeface="Source Sans Pro"/>
                <a:ea typeface="Source Sans Pro"/>
              </a:rPr>
              <a:t>T</a:t>
            </a:r>
            <a:r>
              <a:rPr lang="en-US" sz="2133" baseline="-25000" dirty="0" err="1">
                <a:solidFill>
                  <a:srgbClr val="FF0000"/>
                </a:solidFill>
                <a:latin typeface="Source Sans Pro"/>
                <a:ea typeface="Source Sans Pro"/>
              </a:rPr>
              <a:t>OC,</a:t>
            </a:r>
            <a:r>
              <a:rPr lang="en-US" sz="2133" i="1" baseline="-25000" dirty="0" err="1">
                <a:solidFill>
                  <a:srgbClr val="FF0000"/>
                </a:solidFill>
                <a:latin typeface="Source Sans Pro"/>
                <a:ea typeface="Source Sans Pro"/>
              </a:rPr>
              <a:t>k</a:t>
            </a:r>
            <a:r>
              <a:rPr lang="en-US" sz="2133" dirty="0">
                <a:solidFill>
                  <a:srgbClr val="FF0000"/>
                </a:solidFill>
                <a:latin typeface="Source Sans Pro"/>
                <a:ea typeface="Source Sans Pro"/>
              </a:rPr>
              <a:t>| </a:t>
            </a:r>
            <a:r>
              <a:rPr lang="en-US" sz="2133" dirty="0">
                <a:solidFill>
                  <a:srgbClr val="FF0000"/>
                </a:solidFill>
                <a:latin typeface="Source Sans Pro"/>
                <a:ea typeface="Source Sans Pro"/>
                <a:sym typeface="Symbol" pitchFamily="2" charset="2"/>
              </a:rPr>
              <a:t></a:t>
            </a:r>
            <a:r>
              <a:rPr lang="en-US" sz="2133" dirty="0">
                <a:solidFill>
                  <a:srgbClr val="FF0000"/>
                </a:solidFill>
                <a:latin typeface="Source Sans Pro"/>
                <a:ea typeface="Source Sans Pro"/>
              </a:rPr>
              <a:t> 50 </a:t>
            </a:r>
            <a:r>
              <a:rPr lang="en-US" sz="2133" dirty="0">
                <a:solidFill>
                  <a:srgbClr val="FF0000"/>
                </a:solidFill>
                <a:latin typeface="Source Sans Pro"/>
                <a:ea typeface="Source Sans Pro"/>
                <a:sym typeface="Symbol" pitchFamily="2" charset="2"/>
              </a:rPr>
              <a:t>n</a:t>
            </a:r>
            <a:r>
              <a:rPr lang="en-US" sz="2133" dirty="0">
                <a:solidFill>
                  <a:srgbClr val="FF0000"/>
                </a:solidFill>
                <a:latin typeface="Source Sans Pro"/>
                <a:ea typeface="Source Sans Pro"/>
              </a:rPr>
              <a:t>s for </a:t>
            </a:r>
            <a:r>
              <a:rPr lang="en-US" sz="2133" i="1" dirty="0">
                <a:solidFill>
                  <a:srgbClr val="FF0000"/>
                </a:solidFill>
                <a:latin typeface="Source Sans Pro"/>
                <a:ea typeface="Source Sans Pro"/>
              </a:rPr>
              <a:t>k</a:t>
            </a:r>
            <a:r>
              <a:rPr lang="en-US" sz="2133" dirty="0">
                <a:solidFill>
                  <a:srgbClr val="FF0000"/>
                </a:solidFill>
                <a:latin typeface="Source Sans Pro"/>
                <a:ea typeface="Source Sans Pro"/>
              </a:rPr>
              <a:t> </a:t>
            </a:r>
            <a:r>
              <a:rPr lang="en-US" sz="2133" dirty="0">
                <a:solidFill>
                  <a:srgbClr val="FF0000"/>
                </a:solidFill>
                <a:latin typeface="Source Sans Pro"/>
                <a:ea typeface="Source Sans Pro"/>
                <a:sym typeface="Symbol" pitchFamily="2" charset="2"/>
              </a:rPr>
              <a:t></a:t>
            </a:r>
            <a:r>
              <a:rPr lang="en-US" sz="2133" dirty="0">
                <a:solidFill>
                  <a:srgbClr val="FF0000"/>
                </a:solidFill>
                <a:latin typeface="Source Sans Pro"/>
                <a:ea typeface="Source Sans Pro"/>
              </a:rPr>
              <a:t> </a:t>
            </a:r>
            <a:r>
              <a:rPr lang="en-US" sz="2133" i="1" dirty="0">
                <a:solidFill>
                  <a:srgbClr val="FF0000"/>
                </a:solidFill>
                <a:latin typeface="Source Sans Pro"/>
                <a:ea typeface="Source Sans Pro"/>
              </a:rPr>
              <a:t>j</a:t>
            </a:r>
          </a:p>
        </p:txBody>
      </p:sp>
      <p:sp>
        <p:nvSpPr>
          <p:cNvPr id="92" name="Google Shape;54;p13">
            <a:extLst>
              <a:ext uri="{FF2B5EF4-FFF2-40B4-BE49-F238E27FC236}">
                <a16:creationId xmlns:a16="http://schemas.microsoft.com/office/drawing/2014/main" id="{702C7FE2-8B96-5C4F-B58D-5517CB2609BB}"/>
              </a:ext>
            </a:extLst>
          </p:cNvPr>
          <p:cNvSpPr txBox="1"/>
          <p:nvPr/>
        </p:nvSpPr>
        <p:spPr>
          <a:xfrm>
            <a:off x="19747" y="3725812"/>
            <a:ext cx="3688455" cy="685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2" tIns="22851" rIns="45712" bIns="22851" anchor="t" anchorCtr="0">
            <a:noAutofit/>
          </a:bodyPr>
          <a:lstStyle/>
          <a:p>
            <a:pPr>
              <a:buClr>
                <a:srgbClr val="5F6061"/>
              </a:buClr>
              <a:buSzPts val="3600"/>
            </a:pPr>
            <a:r>
              <a:rPr lang="en-US" sz="1600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|</a:t>
            </a:r>
            <a:r>
              <a:rPr lang="en-US" sz="1600" dirty="0" err="1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</a:t>
            </a:r>
            <a:r>
              <a:rPr lang="en-US" sz="1600" baseline="-25000" dirty="0" err="1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OTS,i</a:t>
            </a:r>
            <a:r>
              <a:rPr lang="en-US" sz="1600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– </a:t>
            </a:r>
            <a:r>
              <a:rPr lang="en-US" sz="1600" dirty="0" err="1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</a:t>
            </a:r>
            <a:r>
              <a:rPr lang="en-US" sz="1600" baseline="-25000" dirty="0" err="1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OC,k</a:t>
            </a:r>
            <a:r>
              <a:rPr lang="en-US" sz="1600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| </a:t>
            </a:r>
            <a:r>
              <a:rPr lang="en-US" sz="1600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Symbol" pitchFamily="2" charset="2"/>
              </a:rPr>
              <a:t></a:t>
            </a:r>
            <a:r>
              <a:rPr lang="en-US" sz="1600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50 </a:t>
            </a:r>
            <a:r>
              <a:rPr lang="en-US" sz="1600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Symbol" pitchFamily="2" charset="2"/>
              </a:rPr>
              <a:t>n</a:t>
            </a:r>
            <a:r>
              <a:rPr lang="en-US" sz="1600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 for </a:t>
            </a:r>
            <a:r>
              <a:rPr lang="en-US" sz="1600" i="1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</a:t>
            </a:r>
            <a:r>
              <a:rPr lang="en-US" sz="1600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Symbol" pitchFamily="2" charset="2"/>
              </a:rPr>
              <a:t></a:t>
            </a:r>
            <a:r>
              <a:rPr lang="en-US" sz="1600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i="1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j</a:t>
            </a:r>
            <a:endParaRPr lang="en-US" sz="1600" dirty="0">
              <a:solidFill>
                <a:srgbClr val="5F606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3" name="Google Shape;54;p13">
            <a:extLst>
              <a:ext uri="{FF2B5EF4-FFF2-40B4-BE49-F238E27FC236}">
                <a16:creationId xmlns:a16="http://schemas.microsoft.com/office/drawing/2014/main" id="{0CA4D46E-B0C5-A84C-8755-0A6316A20590}"/>
              </a:ext>
            </a:extLst>
          </p:cNvPr>
          <p:cNvSpPr txBox="1"/>
          <p:nvPr/>
        </p:nvSpPr>
        <p:spPr>
          <a:xfrm>
            <a:off x="8739112" y="2014016"/>
            <a:ext cx="3349447" cy="572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2" tIns="22851" rIns="45712" bIns="22851" anchor="t" anchorCtr="0">
            <a:noAutofit/>
          </a:bodyPr>
          <a:lstStyle/>
          <a:p>
            <a:pPr>
              <a:buClr>
                <a:srgbClr val="5F6061"/>
              </a:buClr>
              <a:buSzPts val="3600"/>
            </a:pPr>
            <a:r>
              <a:rPr lang="en-US" sz="160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|T</a:t>
            </a:r>
            <a:r>
              <a:rPr lang="en-US" sz="1600" baseline="-2500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GM,j</a:t>
            </a:r>
            <a:r>
              <a:rPr lang="en-US" sz="160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– T</a:t>
            </a:r>
            <a:r>
              <a:rPr lang="en-US" sz="1600" baseline="-2500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GM,k</a:t>
            </a:r>
            <a:r>
              <a:rPr lang="en-US" sz="160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| </a:t>
            </a:r>
            <a:r>
              <a:rPr lang="en-US" sz="160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Symbol" pitchFamily="2" charset="2"/>
              </a:rPr>
              <a:t></a:t>
            </a:r>
            <a:r>
              <a:rPr lang="en-US" sz="160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200 ns for </a:t>
            </a:r>
            <a:r>
              <a:rPr lang="en-US" sz="1600" i="1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</a:t>
            </a:r>
            <a:r>
              <a:rPr lang="en-US" sz="160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Symbol" pitchFamily="2" charset="2"/>
              </a:rPr>
              <a:t></a:t>
            </a:r>
            <a:r>
              <a:rPr lang="en-US" sz="160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i="1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j</a:t>
            </a:r>
          </a:p>
        </p:txBody>
      </p:sp>
      <p:sp>
        <p:nvSpPr>
          <p:cNvPr id="94" name="Google Shape;54;p13">
            <a:extLst>
              <a:ext uri="{FF2B5EF4-FFF2-40B4-BE49-F238E27FC236}">
                <a16:creationId xmlns:a16="http://schemas.microsoft.com/office/drawing/2014/main" id="{8E866540-FFC3-F84D-8FF8-CA191833E3DE}"/>
              </a:ext>
            </a:extLst>
          </p:cNvPr>
          <p:cNvSpPr txBox="1"/>
          <p:nvPr/>
        </p:nvSpPr>
        <p:spPr>
          <a:xfrm>
            <a:off x="9146894" y="3529566"/>
            <a:ext cx="2038253" cy="619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2" tIns="22851" rIns="45712" bIns="22851" anchor="t" anchorCtr="0">
            <a:noAutofit/>
          </a:bodyPr>
          <a:lstStyle/>
          <a:p>
            <a:pPr>
              <a:buClr>
                <a:srgbClr val="5F6061"/>
              </a:buClr>
              <a:buSzPts val="3600"/>
            </a:pPr>
            <a:r>
              <a:rPr lang="en-US" sz="1600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|</a:t>
            </a:r>
            <a:r>
              <a:rPr lang="en-US" sz="1600" dirty="0" err="1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</a:t>
            </a:r>
            <a:r>
              <a:rPr lang="en-US" sz="1600" baseline="-25000" dirty="0" err="1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TCj,k</a:t>
            </a:r>
            <a:r>
              <a:rPr lang="en-US" sz="1600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| </a:t>
            </a:r>
            <a:r>
              <a:rPr lang="en-US" sz="1600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Symbol" pitchFamily="2" charset="2"/>
              </a:rPr>
              <a:t> 200 ns</a:t>
            </a:r>
            <a:endParaRPr lang="en-US" sz="1600" dirty="0">
              <a:solidFill>
                <a:srgbClr val="5F606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85F6E76-230B-214D-B616-22196808E7A1}"/>
              </a:ext>
            </a:extLst>
          </p:cNvPr>
          <p:cNvCxnSpPr>
            <a:cxnSpLocks/>
          </p:cNvCxnSpPr>
          <p:nvPr/>
        </p:nvCxnSpPr>
        <p:spPr>
          <a:xfrm>
            <a:off x="2487254" y="2662744"/>
            <a:ext cx="1" cy="1072384"/>
          </a:xfrm>
          <a:prstGeom prst="line">
            <a:avLst/>
          </a:prstGeom>
          <a:ln>
            <a:solidFill>
              <a:srgbClr val="5F606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1339F7B3-A866-B34E-8B83-4BD91D7E8DE8}"/>
              </a:ext>
            </a:extLst>
          </p:cNvPr>
          <p:cNvCxnSpPr>
            <a:cxnSpLocks/>
          </p:cNvCxnSpPr>
          <p:nvPr/>
        </p:nvCxnSpPr>
        <p:spPr>
          <a:xfrm>
            <a:off x="2487254" y="4148653"/>
            <a:ext cx="6819" cy="741413"/>
          </a:xfrm>
          <a:prstGeom prst="line">
            <a:avLst/>
          </a:prstGeom>
          <a:ln>
            <a:solidFill>
              <a:srgbClr val="5F606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4B066C47-9B05-5343-A1CA-2812D757D27E}"/>
              </a:ext>
            </a:extLst>
          </p:cNvPr>
          <p:cNvCxnSpPr>
            <a:cxnSpLocks/>
          </p:cNvCxnSpPr>
          <p:nvPr/>
        </p:nvCxnSpPr>
        <p:spPr>
          <a:xfrm>
            <a:off x="8713342" y="1799011"/>
            <a:ext cx="366591" cy="0"/>
          </a:xfrm>
          <a:prstGeom prst="line">
            <a:avLst/>
          </a:prstGeom>
          <a:ln>
            <a:solidFill>
              <a:srgbClr val="5F606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A32C13BA-925A-FD46-8941-BDB20F7C2680}"/>
              </a:ext>
            </a:extLst>
          </p:cNvPr>
          <p:cNvCxnSpPr>
            <a:cxnSpLocks/>
          </p:cNvCxnSpPr>
          <p:nvPr/>
        </p:nvCxnSpPr>
        <p:spPr>
          <a:xfrm>
            <a:off x="8761199" y="3758676"/>
            <a:ext cx="317872" cy="0"/>
          </a:xfrm>
          <a:prstGeom prst="line">
            <a:avLst/>
          </a:prstGeom>
          <a:ln>
            <a:solidFill>
              <a:srgbClr val="5F606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0C5603EB-4092-2B42-BDD3-796469974583}"/>
              </a:ext>
            </a:extLst>
          </p:cNvPr>
          <p:cNvCxnSpPr>
            <a:cxnSpLocks/>
          </p:cNvCxnSpPr>
          <p:nvPr/>
        </p:nvCxnSpPr>
        <p:spPr>
          <a:xfrm flipV="1">
            <a:off x="8660025" y="5614040"/>
            <a:ext cx="145253" cy="12568"/>
          </a:xfrm>
          <a:prstGeom prst="line">
            <a:avLst/>
          </a:prstGeom>
          <a:ln>
            <a:solidFill>
              <a:srgbClr val="5F606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319F7C1F-F065-134E-B82A-61F8BB1818DF}"/>
              </a:ext>
            </a:extLst>
          </p:cNvPr>
          <p:cNvSpPr txBox="1"/>
          <p:nvPr/>
        </p:nvSpPr>
        <p:spPr>
          <a:xfrm>
            <a:off x="9146894" y="1176640"/>
            <a:ext cx="2595582" cy="9128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 = Time Error</a:t>
            </a:r>
          </a:p>
          <a:p>
            <a:r>
              <a:rPr lang="en-US" sz="1333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OTS = Open Time Server</a:t>
            </a:r>
          </a:p>
          <a:p>
            <a:r>
              <a:rPr lang="en-US" sz="1333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TC = Transparent Clock (switches)</a:t>
            </a:r>
          </a:p>
          <a:p>
            <a:r>
              <a:rPr lang="en-US" sz="1333" dirty="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OC = Ordinary Clock (end node)</a:t>
            </a:r>
          </a:p>
        </p:txBody>
      </p:sp>
      <p:sp>
        <p:nvSpPr>
          <p:cNvPr id="100" name="Google Shape;54;p13">
            <a:extLst>
              <a:ext uri="{FF2B5EF4-FFF2-40B4-BE49-F238E27FC236}">
                <a16:creationId xmlns:a16="http://schemas.microsoft.com/office/drawing/2014/main" id="{4A159036-A773-944A-94FF-AD3911D4C65C}"/>
              </a:ext>
            </a:extLst>
          </p:cNvPr>
          <p:cNvSpPr txBox="1"/>
          <p:nvPr/>
        </p:nvSpPr>
        <p:spPr>
          <a:xfrm>
            <a:off x="134417" y="1747563"/>
            <a:ext cx="2549276" cy="572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2" tIns="22851" rIns="45712" bIns="22851" anchor="t" anchorCtr="0">
            <a:noAutofit/>
          </a:bodyPr>
          <a:lstStyle/>
          <a:p>
            <a:pPr>
              <a:buClr>
                <a:srgbClr val="5F6061"/>
              </a:buClr>
              <a:buSzPts val="3600"/>
            </a:pPr>
            <a:r>
              <a:rPr lang="en-US" sz="160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|</a:t>
            </a:r>
            <a:r>
              <a:rPr lang="en-US" sz="1600" err="1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</a:t>
            </a:r>
            <a:r>
              <a:rPr lang="en-US" sz="1600" baseline="-25000" err="1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OTS,j</a:t>
            </a:r>
            <a:r>
              <a:rPr lang="en-US" sz="160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– TAI| </a:t>
            </a:r>
            <a:r>
              <a:rPr lang="en-US" sz="160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Symbol" pitchFamily="2" charset="2"/>
              </a:rPr>
              <a:t></a:t>
            </a:r>
            <a:r>
              <a:rPr lang="en-US" sz="1600">
                <a:solidFill>
                  <a:srgbClr val="5F606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100 ns</a:t>
            </a:r>
            <a:endParaRPr lang="en-US" sz="1600" i="1">
              <a:solidFill>
                <a:srgbClr val="5F606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1" name="Google Shape;54;p13">
            <a:extLst>
              <a:ext uri="{FF2B5EF4-FFF2-40B4-BE49-F238E27FC236}">
                <a16:creationId xmlns:a16="http://schemas.microsoft.com/office/drawing/2014/main" id="{EBB72DF1-E1F7-E84E-8BBE-D306E551A4B4}"/>
              </a:ext>
            </a:extLst>
          </p:cNvPr>
          <p:cNvSpPr txBox="1"/>
          <p:nvPr/>
        </p:nvSpPr>
        <p:spPr>
          <a:xfrm>
            <a:off x="19747" y="5266950"/>
            <a:ext cx="2390384" cy="572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2" tIns="22851" rIns="45712" bIns="22851" anchor="t" anchorCtr="0">
            <a:noAutofit/>
          </a:bodyPr>
          <a:lstStyle/>
          <a:p>
            <a:pPr>
              <a:buClr>
                <a:srgbClr val="5F6061"/>
              </a:buClr>
              <a:buSzPts val="3600"/>
            </a:pPr>
            <a:r>
              <a:rPr lang="en-US" sz="2133" dirty="0">
                <a:solidFill>
                  <a:srgbClr val="FF0000"/>
                </a:solidFill>
                <a:latin typeface="Source Sans Pro"/>
                <a:ea typeface="Source Sans Pro"/>
              </a:rPr>
              <a:t>|</a:t>
            </a:r>
            <a:r>
              <a:rPr lang="en-US" sz="2133" dirty="0" err="1">
                <a:solidFill>
                  <a:srgbClr val="FF0000"/>
                </a:solidFill>
                <a:latin typeface="Source Sans Pro"/>
                <a:ea typeface="Source Sans Pro"/>
              </a:rPr>
              <a:t>T</a:t>
            </a:r>
            <a:r>
              <a:rPr lang="en-US" sz="2133" baseline="-25000" dirty="0" err="1">
                <a:solidFill>
                  <a:srgbClr val="FF0000"/>
                </a:solidFill>
                <a:latin typeface="Source Sans Pro"/>
                <a:ea typeface="Source Sans Pro"/>
              </a:rPr>
              <a:t>OC,j</a:t>
            </a:r>
            <a:r>
              <a:rPr lang="en-US" sz="2133" dirty="0">
                <a:solidFill>
                  <a:srgbClr val="FF0000"/>
                </a:solidFill>
                <a:latin typeface="Source Sans Pro"/>
                <a:ea typeface="Source Sans Pro"/>
              </a:rPr>
              <a:t> – TAI| </a:t>
            </a:r>
            <a:r>
              <a:rPr lang="en-US" sz="2133" dirty="0">
                <a:solidFill>
                  <a:srgbClr val="FF0000"/>
                </a:solidFill>
                <a:latin typeface="Source Sans Pro"/>
                <a:ea typeface="Source Sans Pro"/>
                <a:sym typeface="Symbol" pitchFamily="2" charset="2"/>
              </a:rPr>
              <a:t></a:t>
            </a:r>
            <a:r>
              <a:rPr lang="en-US" sz="2133" dirty="0">
                <a:solidFill>
                  <a:srgbClr val="FF0000"/>
                </a:solidFill>
                <a:latin typeface="Source Sans Pro"/>
                <a:ea typeface="Source Sans Pro"/>
              </a:rPr>
              <a:t> 100 </a:t>
            </a:r>
            <a:r>
              <a:rPr lang="en-US" sz="2133" dirty="0">
                <a:solidFill>
                  <a:srgbClr val="FF0000"/>
                </a:solidFill>
                <a:latin typeface="Source Sans Pro"/>
                <a:ea typeface="Source Sans Pro"/>
                <a:sym typeface="Symbol" pitchFamily="2" charset="2"/>
              </a:rPr>
              <a:t>ns</a:t>
            </a:r>
            <a:endParaRPr lang="en-US" sz="2133" i="1" dirty="0">
              <a:solidFill>
                <a:srgbClr val="FF0000"/>
              </a:solidFill>
              <a:latin typeface="Source Sans Pro"/>
              <a:ea typeface="Source Sans Pro"/>
            </a:endParaRP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EFF17B2C-3E51-3343-B925-5E160D024407}"/>
              </a:ext>
            </a:extLst>
          </p:cNvPr>
          <p:cNvCxnSpPr>
            <a:cxnSpLocks/>
          </p:cNvCxnSpPr>
          <p:nvPr/>
        </p:nvCxnSpPr>
        <p:spPr>
          <a:xfrm flipH="1" flipV="1">
            <a:off x="2023393" y="1858963"/>
            <a:ext cx="463861" cy="0"/>
          </a:xfrm>
          <a:prstGeom prst="line">
            <a:avLst/>
          </a:prstGeom>
          <a:ln>
            <a:solidFill>
              <a:srgbClr val="5F606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5E6EDE4A-9731-FD48-9A96-EE38D097AE5B}"/>
              </a:ext>
            </a:extLst>
          </p:cNvPr>
          <p:cNvCxnSpPr>
            <a:cxnSpLocks/>
          </p:cNvCxnSpPr>
          <p:nvPr/>
        </p:nvCxnSpPr>
        <p:spPr>
          <a:xfrm flipH="1">
            <a:off x="2255323" y="5510847"/>
            <a:ext cx="303043" cy="0"/>
          </a:xfrm>
          <a:prstGeom prst="line">
            <a:avLst/>
          </a:prstGeom>
          <a:ln>
            <a:solidFill>
              <a:srgbClr val="5F606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5482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EFEF8-CB37-45FC-46F8-0B21C7DF2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Time Server</a:t>
            </a:r>
            <a:br>
              <a:rPr lang="en-US" dirty="0"/>
            </a:b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How to sync a Datacenter?</a:t>
            </a:r>
            <a:endParaRPr lang="en-US" sz="3200" dirty="0"/>
          </a:p>
        </p:txBody>
      </p:sp>
      <p:cxnSp>
        <p:nvCxnSpPr>
          <p:cNvPr id="4" name="Google Shape;61;p14">
            <a:extLst>
              <a:ext uri="{FF2B5EF4-FFF2-40B4-BE49-F238E27FC236}">
                <a16:creationId xmlns:a16="http://schemas.microsoft.com/office/drawing/2014/main" id="{3EC360BB-6F3D-3BEF-C290-7FA2198DFBEC}"/>
              </a:ext>
            </a:extLst>
          </p:cNvPr>
          <p:cNvCxnSpPr/>
          <p:nvPr/>
        </p:nvCxnSpPr>
        <p:spPr>
          <a:xfrm>
            <a:off x="6280416" y="2358930"/>
            <a:ext cx="0" cy="2348100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5" name="Google Shape;62;p14">
            <a:extLst>
              <a:ext uri="{FF2B5EF4-FFF2-40B4-BE49-F238E27FC236}">
                <a16:creationId xmlns:a16="http://schemas.microsoft.com/office/drawing/2014/main" id="{1165C607-2F18-A9C5-1F79-16E0990B2FC6}"/>
              </a:ext>
            </a:extLst>
          </p:cNvPr>
          <p:cNvSpPr/>
          <p:nvPr/>
        </p:nvSpPr>
        <p:spPr>
          <a:xfrm>
            <a:off x="5763826" y="3139130"/>
            <a:ext cx="938700" cy="777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4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6" name="Google Shape;72;p14">
            <a:extLst>
              <a:ext uri="{FF2B5EF4-FFF2-40B4-BE49-F238E27FC236}">
                <a16:creationId xmlns:a16="http://schemas.microsoft.com/office/drawing/2014/main" id="{F8E95462-34B3-2426-B28A-CDD61E7A73C2}"/>
              </a:ext>
            </a:extLst>
          </p:cNvPr>
          <p:cNvSpPr/>
          <p:nvPr/>
        </p:nvSpPr>
        <p:spPr>
          <a:xfrm>
            <a:off x="6626290" y="2358932"/>
            <a:ext cx="3090225" cy="2390317"/>
          </a:xfrm>
          <a:custGeom>
            <a:avLst/>
            <a:gdLst>
              <a:gd name="connsiteX0" fmla="*/ 0 w 3090225"/>
              <a:gd name="connsiteY0" fmla="*/ 0 h 2390317"/>
              <a:gd name="connsiteX1" fmla="*/ 679850 w 3090225"/>
              <a:gd name="connsiteY1" fmla="*/ 0 h 2390317"/>
              <a:gd name="connsiteX2" fmla="*/ 1205188 w 3090225"/>
              <a:gd name="connsiteY2" fmla="*/ 0 h 2390317"/>
              <a:gd name="connsiteX3" fmla="*/ 1730526 w 3090225"/>
              <a:gd name="connsiteY3" fmla="*/ 0 h 2390317"/>
              <a:gd name="connsiteX4" fmla="*/ 2286767 w 3090225"/>
              <a:gd name="connsiteY4" fmla="*/ 0 h 2390317"/>
              <a:gd name="connsiteX5" fmla="*/ 3090225 w 3090225"/>
              <a:gd name="connsiteY5" fmla="*/ 0 h 2390317"/>
              <a:gd name="connsiteX6" fmla="*/ 3090225 w 3090225"/>
              <a:gd name="connsiteY6" fmla="*/ 645386 h 2390317"/>
              <a:gd name="connsiteX7" fmla="*/ 3090225 w 3090225"/>
              <a:gd name="connsiteY7" fmla="*/ 1195159 h 2390317"/>
              <a:gd name="connsiteX8" fmla="*/ 3090225 w 3090225"/>
              <a:gd name="connsiteY8" fmla="*/ 1816641 h 2390317"/>
              <a:gd name="connsiteX9" fmla="*/ 3090225 w 3090225"/>
              <a:gd name="connsiteY9" fmla="*/ 2390317 h 2390317"/>
              <a:gd name="connsiteX10" fmla="*/ 2441278 w 3090225"/>
              <a:gd name="connsiteY10" fmla="*/ 2390317 h 2390317"/>
              <a:gd name="connsiteX11" fmla="*/ 1761428 w 3090225"/>
              <a:gd name="connsiteY11" fmla="*/ 2390317 h 2390317"/>
              <a:gd name="connsiteX12" fmla="*/ 1081579 w 3090225"/>
              <a:gd name="connsiteY12" fmla="*/ 2390317 h 2390317"/>
              <a:gd name="connsiteX13" fmla="*/ 556240 w 3090225"/>
              <a:gd name="connsiteY13" fmla="*/ 2390317 h 2390317"/>
              <a:gd name="connsiteX14" fmla="*/ 0 w 3090225"/>
              <a:gd name="connsiteY14" fmla="*/ 2390317 h 2390317"/>
              <a:gd name="connsiteX15" fmla="*/ 0 w 3090225"/>
              <a:gd name="connsiteY15" fmla="*/ 1768835 h 2390317"/>
              <a:gd name="connsiteX16" fmla="*/ 0 w 3090225"/>
              <a:gd name="connsiteY16" fmla="*/ 1219062 h 2390317"/>
              <a:gd name="connsiteX17" fmla="*/ 0 w 3090225"/>
              <a:gd name="connsiteY17" fmla="*/ 597579 h 2390317"/>
              <a:gd name="connsiteX18" fmla="*/ 0 w 3090225"/>
              <a:gd name="connsiteY18" fmla="*/ 0 h 2390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090225" h="2390317" fill="none" extrusionOk="0">
                <a:moveTo>
                  <a:pt x="0" y="0"/>
                </a:moveTo>
                <a:cubicBezTo>
                  <a:pt x="143838" y="-19818"/>
                  <a:pt x="378534" y="-1555"/>
                  <a:pt x="679850" y="0"/>
                </a:cubicBezTo>
                <a:cubicBezTo>
                  <a:pt x="981166" y="1555"/>
                  <a:pt x="980369" y="-14898"/>
                  <a:pt x="1205188" y="0"/>
                </a:cubicBezTo>
                <a:cubicBezTo>
                  <a:pt x="1430007" y="14898"/>
                  <a:pt x="1493343" y="-5471"/>
                  <a:pt x="1730526" y="0"/>
                </a:cubicBezTo>
                <a:cubicBezTo>
                  <a:pt x="1967709" y="5471"/>
                  <a:pt x="2171532" y="-12159"/>
                  <a:pt x="2286767" y="0"/>
                </a:cubicBezTo>
                <a:cubicBezTo>
                  <a:pt x="2402002" y="12159"/>
                  <a:pt x="2806090" y="22933"/>
                  <a:pt x="3090225" y="0"/>
                </a:cubicBezTo>
                <a:cubicBezTo>
                  <a:pt x="3084257" y="294283"/>
                  <a:pt x="3120656" y="389080"/>
                  <a:pt x="3090225" y="645386"/>
                </a:cubicBezTo>
                <a:cubicBezTo>
                  <a:pt x="3059794" y="901692"/>
                  <a:pt x="3064677" y="1013287"/>
                  <a:pt x="3090225" y="1195159"/>
                </a:cubicBezTo>
                <a:cubicBezTo>
                  <a:pt x="3115773" y="1377031"/>
                  <a:pt x="3109029" y="1669766"/>
                  <a:pt x="3090225" y="1816641"/>
                </a:cubicBezTo>
                <a:cubicBezTo>
                  <a:pt x="3071421" y="1963516"/>
                  <a:pt x="3091341" y="2108800"/>
                  <a:pt x="3090225" y="2390317"/>
                </a:cubicBezTo>
                <a:cubicBezTo>
                  <a:pt x="2922719" y="2398591"/>
                  <a:pt x="2690441" y="2400712"/>
                  <a:pt x="2441278" y="2390317"/>
                </a:cubicBezTo>
                <a:cubicBezTo>
                  <a:pt x="2192115" y="2379922"/>
                  <a:pt x="2010621" y="2373768"/>
                  <a:pt x="1761428" y="2390317"/>
                </a:cubicBezTo>
                <a:cubicBezTo>
                  <a:pt x="1512235" y="2406867"/>
                  <a:pt x="1319979" y="2401170"/>
                  <a:pt x="1081579" y="2390317"/>
                </a:cubicBezTo>
                <a:cubicBezTo>
                  <a:pt x="843179" y="2379464"/>
                  <a:pt x="713895" y="2396412"/>
                  <a:pt x="556240" y="2390317"/>
                </a:cubicBezTo>
                <a:cubicBezTo>
                  <a:pt x="398585" y="2384222"/>
                  <a:pt x="192070" y="2378881"/>
                  <a:pt x="0" y="2390317"/>
                </a:cubicBezTo>
                <a:cubicBezTo>
                  <a:pt x="28576" y="2119668"/>
                  <a:pt x="10418" y="2044001"/>
                  <a:pt x="0" y="1768835"/>
                </a:cubicBezTo>
                <a:cubicBezTo>
                  <a:pt x="-10418" y="1493669"/>
                  <a:pt x="4353" y="1457758"/>
                  <a:pt x="0" y="1219062"/>
                </a:cubicBezTo>
                <a:cubicBezTo>
                  <a:pt x="-4353" y="980366"/>
                  <a:pt x="16417" y="781309"/>
                  <a:pt x="0" y="597579"/>
                </a:cubicBezTo>
                <a:cubicBezTo>
                  <a:pt x="-16417" y="413849"/>
                  <a:pt x="18391" y="128214"/>
                  <a:pt x="0" y="0"/>
                </a:cubicBezTo>
                <a:close/>
              </a:path>
              <a:path w="3090225" h="2390317" stroke="0" extrusionOk="0">
                <a:moveTo>
                  <a:pt x="0" y="0"/>
                </a:moveTo>
                <a:cubicBezTo>
                  <a:pt x="214703" y="19837"/>
                  <a:pt x="356581" y="10929"/>
                  <a:pt x="556241" y="0"/>
                </a:cubicBezTo>
                <a:cubicBezTo>
                  <a:pt x="755901" y="-10929"/>
                  <a:pt x="991445" y="8635"/>
                  <a:pt x="1236090" y="0"/>
                </a:cubicBezTo>
                <a:cubicBezTo>
                  <a:pt x="1480735" y="-8635"/>
                  <a:pt x="1712657" y="-16210"/>
                  <a:pt x="1885037" y="0"/>
                </a:cubicBezTo>
                <a:cubicBezTo>
                  <a:pt x="2057417" y="16210"/>
                  <a:pt x="2212442" y="-16573"/>
                  <a:pt x="2533985" y="0"/>
                </a:cubicBezTo>
                <a:cubicBezTo>
                  <a:pt x="2855528" y="16573"/>
                  <a:pt x="2860072" y="9504"/>
                  <a:pt x="3090225" y="0"/>
                </a:cubicBezTo>
                <a:cubicBezTo>
                  <a:pt x="3113032" y="151101"/>
                  <a:pt x="3089531" y="335447"/>
                  <a:pt x="3090225" y="645386"/>
                </a:cubicBezTo>
                <a:cubicBezTo>
                  <a:pt x="3090919" y="955325"/>
                  <a:pt x="3088909" y="1140567"/>
                  <a:pt x="3090225" y="1290771"/>
                </a:cubicBezTo>
                <a:cubicBezTo>
                  <a:pt x="3091541" y="1440975"/>
                  <a:pt x="3104735" y="1958569"/>
                  <a:pt x="3090225" y="2390317"/>
                </a:cubicBezTo>
                <a:cubicBezTo>
                  <a:pt x="2823055" y="2422428"/>
                  <a:pt x="2714886" y="2420060"/>
                  <a:pt x="2441278" y="2390317"/>
                </a:cubicBezTo>
                <a:cubicBezTo>
                  <a:pt x="2167670" y="2360574"/>
                  <a:pt x="2075758" y="2393173"/>
                  <a:pt x="1915940" y="2390317"/>
                </a:cubicBezTo>
                <a:cubicBezTo>
                  <a:pt x="1756122" y="2387461"/>
                  <a:pt x="1619208" y="2408139"/>
                  <a:pt x="1390601" y="2390317"/>
                </a:cubicBezTo>
                <a:cubicBezTo>
                  <a:pt x="1161994" y="2372495"/>
                  <a:pt x="1014311" y="2410230"/>
                  <a:pt x="865263" y="2390317"/>
                </a:cubicBezTo>
                <a:cubicBezTo>
                  <a:pt x="716215" y="2370404"/>
                  <a:pt x="196750" y="2384730"/>
                  <a:pt x="0" y="2390317"/>
                </a:cubicBezTo>
                <a:cubicBezTo>
                  <a:pt x="22033" y="2199464"/>
                  <a:pt x="13381" y="2033102"/>
                  <a:pt x="0" y="1840544"/>
                </a:cubicBezTo>
                <a:cubicBezTo>
                  <a:pt x="-13381" y="1647986"/>
                  <a:pt x="-25564" y="1474646"/>
                  <a:pt x="0" y="1266868"/>
                </a:cubicBezTo>
                <a:cubicBezTo>
                  <a:pt x="25564" y="1059090"/>
                  <a:pt x="-9768" y="920786"/>
                  <a:pt x="0" y="740998"/>
                </a:cubicBezTo>
                <a:cubicBezTo>
                  <a:pt x="9768" y="561210"/>
                  <a:pt x="-5258" y="248093"/>
                  <a:pt x="0" y="0"/>
                </a:cubicBezTo>
                <a:close/>
              </a:path>
            </a:pathLst>
          </a:custGeom>
          <a:solidFill>
            <a:srgbClr val="6AA84F"/>
          </a:solidFill>
          <a:ln w="571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1373016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rtl="1"/>
            <a:endParaRPr sz="1600" b="1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" name="Google Shape;75;p14">
            <a:extLst>
              <a:ext uri="{FF2B5EF4-FFF2-40B4-BE49-F238E27FC236}">
                <a16:creationId xmlns:a16="http://schemas.microsoft.com/office/drawing/2014/main" id="{9BCAC894-9D7F-DECE-D36E-BCECD9BB00C7}"/>
              </a:ext>
            </a:extLst>
          </p:cNvPr>
          <p:cNvSpPr/>
          <p:nvPr/>
        </p:nvSpPr>
        <p:spPr>
          <a:xfrm>
            <a:off x="6788523" y="2486042"/>
            <a:ext cx="2743200" cy="1005840"/>
          </a:xfrm>
          <a:prstGeom prst="rect">
            <a:avLst/>
          </a:prstGeom>
          <a:solidFill>
            <a:srgbClr val="3C78D8"/>
          </a:solidFill>
          <a:ln w="1905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0" anchor="b" anchorCtr="0">
            <a:noAutofit/>
          </a:bodyPr>
          <a:lstStyle/>
          <a:p>
            <a:pPr algn="ctr" rtl="1"/>
            <a:r>
              <a:rPr lang="en" b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Software</a:t>
            </a:r>
            <a:endParaRPr b="1">
              <a:solidFill>
                <a:srgbClr val="FFFFFF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" name="Google Shape;63;p14">
            <a:extLst>
              <a:ext uri="{FF2B5EF4-FFF2-40B4-BE49-F238E27FC236}">
                <a16:creationId xmlns:a16="http://schemas.microsoft.com/office/drawing/2014/main" id="{6B043A53-2352-1718-DCF1-EAB47B91428D}"/>
              </a:ext>
            </a:extLst>
          </p:cNvPr>
          <p:cNvSpPr/>
          <p:nvPr/>
        </p:nvSpPr>
        <p:spPr>
          <a:xfrm>
            <a:off x="2895600" y="3051680"/>
            <a:ext cx="2171700" cy="1028100"/>
          </a:xfrm>
          <a:prstGeom prst="rect">
            <a:avLst/>
          </a:prstGeom>
          <a:solidFill>
            <a:schemeClr val="lt1"/>
          </a:solidFill>
          <a:ln w="571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Time </a:t>
            </a:r>
            <a:br>
              <a:rPr lang="en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Appliance</a:t>
            </a:r>
            <a:endParaRPr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" name="Google Shape;64;p14">
            <a:extLst>
              <a:ext uri="{FF2B5EF4-FFF2-40B4-BE49-F238E27FC236}">
                <a16:creationId xmlns:a16="http://schemas.microsoft.com/office/drawing/2014/main" id="{9544A32A-DCFD-7D6D-5E27-C027F953C96E}"/>
              </a:ext>
            </a:extLst>
          </p:cNvPr>
          <p:cNvSpPr/>
          <p:nvPr/>
        </p:nvSpPr>
        <p:spPr>
          <a:xfrm>
            <a:off x="2523800" y="3146368"/>
            <a:ext cx="777000" cy="777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4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0" name="Google Shape;67;p14">
            <a:extLst>
              <a:ext uri="{FF2B5EF4-FFF2-40B4-BE49-F238E27FC236}">
                <a16:creationId xmlns:a16="http://schemas.microsoft.com/office/drawing/2014/main" id="{7386DD7F-63EF-F61C-84C1-E85599E39D6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56383" r="-4219"/>
          <a:stretch/>
        </p:blipFill>
        <p:spPr>
          <a:xfrm>
            <a:off x="2579807" y="3213218"/>
            <a:ext cx="635250" cy="6574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68;p14">
            <a:extLst>
              <a:ext uri="{FF2B5EF4-FFF2-40B4-BE49-F238E27FC236}">
                <a16:creationId xmlns:a16="http://schemas.microsoft.com/office/drawing/2014/main" id="{778D280E-2AD9-C34D-B4F6-69926B2AC8BA}"/>
              </a:ext>
            </a:extLst>
          </p:cNvPr>
          <p:cNvSpPr txBox="1"/>
          <p:nvPr/>
        </p:nvSpPr>
        <p:spPr>
          <a:xfrm>
            <a:off x="6660063" y="4793246"/>
            <a:ext cx="3000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" sz="2400" b="1">
                <a:solidFill>
                  <a:srgbClr val="6AA84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Open Time Server</a:t>
            </a:r>
            <a:endParaRPr sz="2400" b="1">
              <a:solidFill>
                <a:srgbClr val="6AA84F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2" name="Google Shape;70;p14">
            <a:extLst>
              <a:ext uri="{FF2B5EF4-FFF2-40B4-BE49-F238E27FC236}">
                <a16:creationId xmlns:a16="http://schemas.microsoft.com/office/drawing/2014/main" id="{B1188F56-C4B6-FDF8-BF90-73FEF379A311}"/>
              </a:ext>
            </a:extLst>
          </p:cNvPr>
          <p:cNvSpPr/>
          <p:nvPr/>
        </p:nvSpPr>
        <p:spPr>
          <a:xfrm>
            <a:off x="5894515" y="3139130"/>
            <a:ext cx="10800" cy="777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4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3" name="Google Shape;71;p14">
            <a:extLst>
              <a:ext uri="{FF2B5EF4-FFF2-40B4-BE49-F238E27FC236}">
                <a16:creationId xmlns:a16="http://schemas.microsoft.com/office/drawing/2014/main" id="{59F51341-FA1F-8FAD-B8A7-F9A1A1B4B20F}"/>
              </a:ext>
            </a:extLst>
          </p:cNvPr>
          <p:cNvSpPr txBox="1"/>
          <p:nvPr/>
        </p:nvSpPr>
        <p:spPr>
          <a:xfrm>
            <a:off x="2895600" y="4793246"/>
            <a:ext cx="21717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" sz="2400" b="1" dirty="0">
                <a:solidFill>
                  <a:schemeClr val="dk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Traditional</a:t>
            </a:r>
            <a:endParaRPr sz="2400" b="1" dirty="0">
              <a:solidFill>
                <a:schemeClr val="dk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4" name="Google Shape;73;p14">
            <a:extLst>
              <a:ext uri="{FF2B5EF4-FFF2-40B4-BE49-F238E27FC236}">
                <a16:creationId xmlns:a16="http://schemas.microsoft.com/office/drawing/2014/main" id="{85A8F5DD-03D4-E4F6-C6D5-F444A8064C2B}"/>
              </a:ext>
            </a:extLst>
          </p:cNvPr>
          <p:cNvSpPr/>
          <p:nvPr/>
        </p:nvSpPr>
        <p:spPr>
          <a:xfrm>
            <a:off x="6788526" y="4179855"/>
            <a:ext cx="2743200" cy="457200"/>
          </a:xfrm>
          <a:prstGeom prst="rect">
            <a:avLst/>
          </a:prstGeom>
          <a:solidFill>
            <a:srgbClr val="666666"/>
          </a:solidFill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rtl="1"/>
            <a:r>
              <a:rPr lang="en" b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COTS Server</a:t>
            </a:r>
            <a:endParaRPr b="1">
              <a:solidFill>
                <a:srgbClr val="FFFFFF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Google Shape;74;p14">
            <a:extLst>
              <a:ext uri="{FF2B5EF4-FFF2-40B4-BE49-F238E27FC236}">
                <a16:creationId xmlns:a16="http://schemas.microsoft.com/office/drawing/2014/main" id="{BA1E3B38-39C1-E038-9CA4-CBE1B6F391C0}"/>
              </a:ext>
            </a:extLst>
          </p:cNvPr>
          <p:cNvSpPr/>
          <p:nvPr/>
        </p:nvSpPr>
        <p:spPr>
          <a:xfrm>
            <a:off x="8392850" y="2641763"/>
            <a:ext cx="989130" cy="228600"/>
          </a:xfrm>
          <a:prstGeom prst="rect">
            <a:avLst/>
          </a:prstGeom>
          <a:solidFill>
            <a:schemeClr val="bg1"/>
          </a:solidFill>
          <a:ln w="1905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algn="ctr" rtl="1"/>
            <a:r>
              <a:rPr lang="en" sz="1200">
                <a:solidFill>
                  <a:srgbClr val="3C78D8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Monitoring</a:t>
            </a:r>
            <a:endParaRPr sz="1200">
              <a:solidFill>
                <a:srgbClr val="3C78D8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6" name="Google Shape;75;p14">
            <a:extLst>
              <a:ext uri="{FF2B5EF4-FFF2-40B4-BE49-F238E27FC236}">
                <a16:creationId xmlns:a16="http://schemas.microsoft.com/office/drawing/2014/main" id="{C4B3598E-CBB3-E469-C75A-7946B4BEDD58}"/>
              </a:ext>
            </a:extLst>
          </p:cNvPr>
          <p:cNvSpPr/>
          <p:nvPr/>
        </p:nvSpPr>
        <p:spPr>
          <a:xfrm>
            <a:off x="6915952" y="2927206"/>
            <a:ext cx="2466028" cy="228600"/>
          </a:xfrm>
          <a:prstGeom prst="rect">
            <a:avLst/>
          </a:prstGeom>
          <a:solidFill>
            <a:schemeClr val="bg1"/>
          </a:solidFill>
          <a:ln w="1905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algn="ctr" rtl="1"/>
            <a:r>
              <a:rPr lang="en" sz="1200">
                <a:solidFill>
                  <a:srgbClr val="3C78D8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Drivers</a:t>
            </a:r>
            <a:endParaRPr sz="1200">
              <a:solidFill>
                <a:srgbClr val="3C78D8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7" name="Google Shape;76;p14">
            <a:extLst>
              <a:ext uri="{FF2B5EF4-FFF2-40B4-BE49-F238E27FC236}">
                <a16:creationId xmlns:a16="http://schemas.microsoft.com/office/drawing/2014/main" id="{9D4EC371-D22F-8CBA-2523-4EAA9C5FEDA8}"/>
              </a:ext>
            </a:extLst>
          </p:cNvPr>
          <p:cNvSpPr/>
          <p:nvPr/>
        </p:nvSpPr>
        <p:spPr>
          <a:xfrm>
            <a:off x="6788526" y="3607268"/>
            <a:ext cx="1280100" cy="457200"/>
          </a:xfrm>
          <a:prstGeom prst="rect">
            <a:avLst/>
          </a:prstGeom>
          <a:solidFill>
            <a:srgbClr val="9900FF"/>
          </a:solidFill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algn="ctr" rtl="1"/>
            <a:r>
              <a:rPr lang="en" b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Time Card</a:t>
            </a:r>
            <a:endParaRPr b="1">
              <a:solidFill>
                <a:srgbClr val="FFFFFF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Google Shape;77;p14">
            <a:extLst>
              <a:ext uri="{FF2B5EF4-FFF2-40B4-BE49-F238E27FC236}">
                <a16:creationId xmlns:a16="http://schemas.microsoft.com/office/drawing/2014/main" id="{4BEBD576-2D22-1A10-7B29-AB38691C3750}"/>
              </a:ext>
            </a:extLst>
          </p:cNvPr>
          <p:cNvSpPr/>
          <p:nvPr/>
        </p:nvSpPr>
        <p:spPr>
          <a:xfrm>
            <a:off x="8230876" y="3607268"/>
            <a:ext cx="1280100" cy="457200"/>
          </a:xfrm>
          <a:prstGeom prst="rect">
            <a:avLst/>
          </a:prstGeom>
          <a:solidFill>
            <a:srgbClr val="E69138"/>
          </a:solidFill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algn="ctr" rtl="1"/>
            <a:r>
              <a:rPr lang="en" b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NIC</a:t>
            </a:r>
            <a:endParaRPr b="1">
              <a:solidFill>
                <a:srgbClr val="FFFFFF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Google Shape;74;p14">
            <a:extLst>
              <a:ext uri="{FF2B5EF4-FFF2-40B4-BE49-F238E27FC236}">
                <a16:creationId xmlns:a16="http://schemas.microsoft.com/office/drawing/2014/main" id="{F7337D94-AF0D-79CC-41DD-F97310658F0D}"/>
              </a:ext>
            </a:extLst>
          </p:cNvPr>
          <p:cNvSpPr/>
          <p:nvPr/>
        </p:nvSpPr>
        <p:spPr>
          <a:xfrm>
            <a:off x="6915950" y="2641763"/>
            <a:ext cx="698182" cy="228600"/>
          </a:xfrm>
          <a:prstGeom prst="rect">
            <a:avLst/>
          </a:prstGeom>
          <a:solidFill>
            <a:schemeClr val="bg1"/>
          </a:solidFill>
          <a:ln w="1905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algn="ctr" rtl="1"/>
            <a:r>
              <a:rPr lang="en" sz="1200">
                <a:solidFill>
                  <a:srgbClr val="3C78D8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Mgmt.</a:t>
            </a:r>
            <a:endParaRPr sz="1200">
              <a:solidFill>
                <a:srgbClr val="3C78D8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Google Shape;74;p14">
            <a:extLst>
              <a:ext uri="{FF2B5EF4-FFF2-40B4-BE49-F238E27FC236}">
                <a16:creationId xmlns:a16="http://schemas.microsoft.com/office/drawing/2014/main" id="{4891B73C-6617-8232-2DCC-E51C743C6669}"/>
              </a:ext>
            </a:extLst>
          </p:cNvPr>
          <p:cNvSpPr/>
          <p:nvPr/>
        </p:nvSpPr>
        <p:spPr>
          <a:xfrm>
            <a:off x="7685260" y="2636651"/>
            <a:ext cx="636462" cy="228600"/>
          </a:xfrm>
          <a:prstGeom prst="rect">
            <a:avLst/>
          </a:prstGeom>
          <a:solidFill>
            <a:schemeClr val="bg1"/>
          </a:solidFill>
          <a:ln w="1905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algn="ctr" rtl="1"/>
            <a:r>
              <a:rPr lang="en" sz="1200">
                <a:solidFill>
                  <a:srgbClr val="3C78D8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Tools</a:t>
            </a:r>
            <a:endParaRPr sz="1200">
              <a:solidFill>
                <a:srgbClr val="3C78D8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21" name="Google Shape;69;p14">
            <a:extLst>
              <a:ext uri="{FF2B5EF4-FFF2-40B4-BE49-F238E27FC236}">
                <a16:creationId xmlns:a16="http://schemas.microsoft.com/office/drawing/2014/main" id="{2726DFC1-A816-9389-9E25-EAC9833D98E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46751"/>
          <a:stretch/>
        </p:blipFill>
        <p:spPr>
          <a:xfrm>
            <a:off x="5859693" y="3213218"/>
            <a:ext cx="707125" cy="657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93936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BDE4D-3642-77E2-FBD3-4EFB1FD90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Card Family</a:t>
            </a:r>
          </a:p>
        </p:txBody>
      </p:sp>
      <p:pic>
        <p:nvPicPr>
          <p:cNvPr id="4" name="Picture 3" descr="A close-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C05FB4D2-3844-0F8F-95FA-91E0647688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584" y="1804318"/>
            <a:ext cx="2891924" cy="1927949"/>
          </a:xfrm>
          <a:prstGeom prst="rect">
            <a:avLst/>
          </a:prstGeom>
        </p:spPr>
      </p:pic>
      <p:pic>
        <p:nvPicPr>
          <p:cNvPr id="5" name="Picture 4" descr="A picture containing text, indoor, electronics&#10;&#10;Description automatically generated">
            <a:extLst>
              <a:ext uri="{FF2B5EF4-FFF2-40B4-BE49-F238E27FC236}">
                <a16:creationId xmlns:a16="http://schemas.microsoft.com/office/drawing/2014/main" id="{E0C8C32E-E471-A85C-7B5F-7211F40B25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47" y="3999428"/>
            <a:ext cx="2801448" cy="1927949"/>
          </a:xfrm>
          <a:prstGeom prst="rect">
            <a:avLst/>
          </a:prstGeom>
        </p:spPr>
      </p:pic>
      <p:pic>
        <p:nvPicPr>
          <p:cNvPr id="6" name="Picture 5" descr="A hand holding a computer chip&#10;&#10;Description automatically generated with low confidence">
            <a:extLst>
              <a:ext uri="{FF2B5EF4-FFF2-40B4-BE49-F238E27FC236}">
                <a16:creationId xmlns:a16="http://schemas.microsoft.com/office/drawing/2014/main" id="{41F7A6DE-0B5A-B923-21FC-4D3762B8AE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03" y="1817456"/>
            <a:ext cx="2871194" cy="1845504"/>
          </a:xfrm>
          <a:prstGeom prst="rect">
            <a:avLst/>
          </a:prstGeom>
        </p:spPr>
      </p:pic>
      <p:pic>
        <p:nvPicPr>
          <p:cNvPr id="7" name="Picture 6" descr="A close-up of a computer&#10;&#10;Description automatically generated with low confidence">
            <a:extLst>
              <a:ext uri="{FF2B5EF4-FFF2-40B4-BE49-F238E27FC236}">
                <a16:creationId xmlns:a16="http://schemas.microsoft.com/office/drawing/2014/main" id="{BBABC779-B687-EAB4-0737-E7E76550F8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684" y="3999428"/>
            <a:ext cx="2801448" cy="1927949"/>
          </a:xfrm>
          <a:prstGeom prst="rect">
            <a:avLst/>
          </a:prstGeom>
        </p:spPr>
      </p:pic>
      <p:pic>
        <p:nvPicPr>
          <p:cNvPr id="8" name="Picture 7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E7FE60FB-87A2-C1B4-F341-9AD02A82AE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866" y="3999428"/>
            <a:ext cx="2926599" cy="19279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F6906F-982A-2BCA-CE07-CDB252F295FD}"/>
              </a:ext>
            </a:extLst>
          </p:cNvPr>
          <p:cNvSpPr txBox="1"/>
          <p:nvPr/>
        </p:nvSpPr>
        <p:spPr>
          <a:xfrm>
            <a:off x="5832974" y="5644946"/>
            <a:ext cx="160747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/>
              <a:t>Broadcom’s Time Card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1AB941-01CC-BC41-4E03-C7F1994A57D4}"/>
              </a:ext>
            </a:extLst>
          </p:cNvPr>
          <p:cNvSpPr txBox="1"/>
          <p:nvPr/>
        </p:nvSpPr>
        <p:spPr>
          <a:xfrm>
            <a:off x="6063696" y="3388307"/>
            <a:ext cx="1377046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/>
              <a:t>ADVA’s Time Card</a:t>
            </a:r>
          </a:p>
        </p:txBody>
      </p:sp>
      <p:pic>
        <p:nvPicPr>
          <p:cNvPr id="11" name="Picture 10" descr="A picture containing text, electronics, wooden&#10;&#10;Description automatically generated">
            <a:extLst>
              <a:ext uri="{FF2B5EF4-FFF2-40B4-BE49-F238E27FC236}">
                <a16:creationId xmlns:a16="http://schemas.microsoft.com/office/drawing/2014/main" id="{FAD62924-7F6E-04A3-6778-29245156EE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191" y="1817456"/>
            <a:ext cx="2827744" cy="18455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970D99D-B443-5943-9ECD-C771030B32D9}"/>
              </a:ext>
            </a:extLst>
          </p:cNvPr>
          <p:cNvSpPr txBox="1"/>
          <p:nvPr/>
        </p:nvSpPr>
        <p:spPr>
          <a:xfrm>
            <a:off x="8841508" y="3416868"/>
            <a:ext cx="160747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/>
              <a:t>Celestica’s Time Card</a:t>
            </a:r>
          </a:p>
        </p:txBody>
      </p:sp>
    </p:spTree>
    <p:extLst>
      <p:ext uri="{BB962C8B-B14F-4D97-AF65-F5344CB8AC3E}">
        <p14:creationId xmlns:p14="http://schemas.microsoft.com/office/powerpoint/2010/main" val="2314447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8BC4D1-8F97-0345-8C3E-61CE7703613E}"/>
              </a:ext>
            </a:extLst>
          </p:cNvPr>
          <p:cNvSpPr txBox="1"/>
          <p:nvPr/>
        </p:nvSpPr>
        <p:spPr>
          <a:xfrm>
            <a:off x="2216150" y="2637135"/>
            <a:ext cx="77597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Precision Time Sync Toward the End-User: Why and How?</a:t>
            </a:r>
          </a:p>
        </p:txBody>
      </p:sp>
    </p:spTree>
    <p:extLst>
      <p:ext uri="{BB962C8B-B14F-4D97-AF65-F5344CB8AC3E}">
        <p14:creationId xmlns:p14="http://schemas.microsoft.com/office/powerpoint/2010/main" val="34583657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4CCF0-12D9-21D4-EDD9-B71CCA559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Card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207096FE-5591-F0A3-C625-D6EF9670A891}"/>
              </a:ext>
            </a:extLst>
          </p:cNvPr>
          <p:cNvSpPr txBox="1">
            <a:spLocks/>
          </p:cNvSpPr>
          <p:nvPr/>
        </p:nvSpPr>
        <p:spPr>
          <a:xfrm>
            <a:off x="575277" y="1690688"/>
            <a:ext cx="3690980" cy="1122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Char char="-"/>
              <a:defRPr sz="2400" b="0" kern="1200">
                <a:solidFill>
                  <a:srgbClr val="1B2A55"/>
                </a:solidFill>
                <a:latin typeface="Gotham Medium" panose="02000603030000020004" pitchFamily="2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1B2A55"/>
                </a:solidFill>
                <a:latin typeface="Gotham Light" panose="0200060303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B2A55"/>
                </a:solidFill>
                <a:latin typeface="Gotham Light" panose="02000603030000020004" pitchFamily="2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B2A55"/>
                </a:solidFill>
                <a:latin typeface="Gotham Light" panose="02000603030000020004" pitchFamily="2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B2A55"/>
                </a:solidFill>
                <a:latin typeface="Gotham Light" panose="0200060303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Dual GNSS</a:t>
            </a:r>
          </a:p>
          <a:p>
            <a:r>
              <a:rPr lang="en-US" dirty="0"/>
              <a:t>m.2 form factor</a:t>
            </a:r>
          </a:p>
        </p:txBody>
      </p:sp>
      <p:pic>
        <p:nvPicPr>
          <p:cNvPr id="3" name="Picture 2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E789717C-58E8-2C1F-253D-60AE57CBC3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22" y="3383425"/>
            <a:ext cx="4437275" cy="2782417"/>
          </a:xfrm>
          <a:prstGeom prst="rect">
            <a:avLst/>
          </a:prstGeom>
        </p:spPr>
      </p:pic>
      <p:pic>
        <p:nvPicPr>
          <p:cNvPr id="8" name="Picture 7" descr="A person holding a small electronic device&#10;&#10;Description automatically generated with low confidence">
            <a:extLst>
              <a:ext uri="{FF2B5EF4-FFF2-40B4-BE49-F238E27FC236}">
                <a16:creationId xmlns:a16="http://schemas.microsoft.com/office/drawing/2014/main" id="{A3B57F17-7032-C3A0-B7C9-299E2B4A5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737" y="1478286"/>
            <a:ext cx="3440466" cy="46875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53FA9E-7B81-B2EF-C7EB-A4ECF9A53539}"/>
              </a:ext>
            </a:extLst>
          </p:cNvPr>
          <p:cNvSpPr txBox="1"/>
          <p:nvPr/>
        </p:nvSpPr>
        <p:spPr>
          <a:xfrm>
            <a:off x="685799" y="6361742"/>
            <a:ext cx="7305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more details on how, please join my colleague, Oleg’s talk tomorrow </a:t>
            </a:r>
          </a:p>
        </p:txBody>
      </p:sp>
    </p:spTree>
    <p:extLst>
      <p:ext uri="{BB962C8B-B14F-4D97-AF65-F5344CB8AC3E}">
        <p14:creationId xmlns:p14="http://schemas.microsoft.com/office/powerpoint/2010/main" val="1841017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95BBF-AE82-E42C-B75E-BCE5336B8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FEBA2-A8D7-F964-8D57-3D7A7A149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is possible to get precision time sync to end users.</a:t>
            </a:r>
          </a:p>
          <a:p>
            <a:r>
              <a:rPr lang="en-US" dirty="0"/>
              <a:t>With milestones precision time sync can be enhanced.</a:t>
            </a:r>
          </a:p>
          <a:p>
            <a:r>
              <a:rPr lang="en-US" dirty="0"/>
              <a:t>Gaming and security can benefit immediately from the outcome</a:t>
            </a:r>
          </a:p>
          <a:p>
            <a:r>
              <a:rPr lang="en-US" dirty="0"/>
              <a:t>More advanced applications can emerge as the technology is proven</a:t>
            </a:r>
          </a:p>
          <a:p>
            <a:r>
              <a:rPr lang="en-US" dirty="0"/>
              <a:t>Open Source is a strong way to influence the industry</a:t>
            </a:r>
          </a:p>
          <a:p>
            <a:pPr lvl="1"/>
            <a:r>
              <a:rPr lang="en-US" dirty="0"/>
              <a:t>Together we are stronger</a:t>
            </a:r>
          </a:p>
        </p:txBody>
      </p:sp>
    </p:spTree>
    <p:extLst>
      <p:ext uri="{BB962C8B-B14F-4D97-AF65-F5344CB8AC3E}">
        <p14:creationId xmlns:p14="http://schemas.microsoft.com/office/powerpoint/2010/main" val="3981842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927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B853E-A2A3-5FFA-D57D-D073F2AE1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Latency Challenges and End-Users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0870136-AC97-4CAC-D7D9-756E9DAB00F8}"/>
              </a:ext>
            </a:extLst>
          </p:cNvPr>
          <p:cNvGrpSpPr/>
          <p:nvPr/>
        </p:nvGrpSpPr>
        <p:grpSpPr>
          <a:xfrm>
            <a:off x="1841595" y="2453064"/>
            <a:ext cx="395416" cy="932111"/>
            <a:chOff x="4732638" y="3737919"/>
            <a:chExt cx="395416" cy="932111"/>
          </a:xfrm>
        </p:grpSpPr>
        <p:sp>
          <p:nvSpPr>
            <p:cNvPr id="4" name="Smiley Face 3">
              <a:extLst>
                <a:ext uri="{FF2B5EF4-FFF2-40B4-BE49-F238E27FC236}">
                  <a16:creationId xmlns:a16="http://schemas.microsoft.com/office/drawing/2014/main" id="{348C653E-D06F-4FB8-F4F9-64D581DCAF29}"/>
                </a:ext>
              </a:extLst>
            </p:cNvPr>
            <p:cNvSpPr/>
            <p:nvPr/>
          </p:nvSpPr>
          <p:spPr>
            <a:xfrm>
              <a:off x="4732638" y="3737919"/>
              <a:ext cx="395416" cy="407773"/>
            </a:xfrm>
            <a:prstGeom prst="smileyFace">
              <a:avLst/>
            </a:prstGeom>
            <a:ln w="28575"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C368557-00FE-5C04-E6B7-AAD8E5071689}"/>
                </a:ext>
              </a:extLst>
            </p:cNvPr>
            <p:cNvCxnSpPr>
              <a:cxnSpLocks/>
              <a:stCxn id="4" idx="4"/>
            </p:cNvCxnSpPr>
            <p:nvPr/>
          </p:nvCxnSpPr>
          <p:spPr>
            <a:xfrm>
              <a:off x="4930346" y="4145692"/>
              <a:ext cx="0" cy="37193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0447D43-BCD6-D211-1628-0C769A0F7729}"/>
                </a:ext>
              </a:extLst>
            </p:cNvPr>
            <p:cNvCxnSpPr>
              <a:cxnSpLocks/>
            </p:cNvCxnSpPr>
            <p:nvPr/>
          </p:nvCxnSpPr>
          <p:spPr>
            <a:xfrm>
              <a:off x="4930346" y="4517630"/>
              <a:ext cx="152400" cy="1524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3E0F06D-2F27-42F1-4BD2-B366C6488C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77947" y="4517630"/>
              <a:ext cx="152398" cy="1524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3064D44-38FF-2AC5-D95B-56FDDA59F4DB}"/>
                </a:ext>
              </a:extLst>
            </p:cNvPr>
            <p:cNvCxnSpPr>
              <a:cxnSpLocks/>
            </p:cNvCxnSpPr>
            <p:nvPr/>
          </p:nvCxnSpPr>
          <p:spPr>
            <a:xfrm>
              <a:off x="4930345" y="4255461"/>
              <a:ext cx="152400" cy="1524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1FE243D-FAEB-A2A3-31AD-A001A95C3C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77947" y="4255461"/>
              <a:ext cx="152398" cy="1524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0388D8F4-27F2-144D-4FFC-97FB6DF912BF}"/>
              </a:ext>
            </a:extLst>
          </p:cNvPr>
          <p:cNvSpPr/>
          <p:nvPr/>
        </p:nvSpPr>
        <p:spPr>
          <a:xfrm>
            <a:off x="5181600" y="3035037"/>
            <a:ext cx="1828800" cy="182972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Internet (Global)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98935E5-BC1D-37D3-6361-4FB5E50B6765}"/>
              </a:ext>
            </a:extLst>
          </p:cNvPr>
          <p:cNvGrpSpPr/>
          <p:nvPr/>
        </p:nvGrpSpPr>
        <p:grpSpPr>
          <a:xfrm>
            <a:off x="9822916" y="2334919"/>
            <a:ext cx="395416" cy="932111"/>
            <a:chOff x="4732638" y="3737919"/>
            <a:chExt cx="395416" cy="932111"/>
          </a:xfrm>
        </p:grpSpPr>
        <p:sp>
          <p:nvSpPr>
            <p:cNvPr id="19" name="Smiley Face 18">
              <a:extLst>
                <a:ext uri="{FF2B5EF4-FFF2-40B4-BE49-F238E27FC236}">
                  <a16:creationId xmlns:a16="http://schemas.microsoft.com/office/drawing/2014/main" id="{86562360-E1B6-69FA-697A-11AA933B8663}"/>
                </a:ext>
              </a:extLst>
            </p:cNvPr>
            <p:cNvSpPr/>
            <p:nvPr/>
          </p:nvSpPr>
          <p:spPr>
            <a:xfrm>
              <a:off x="4732638" y="3737919"/>
              <a:ext cx="395416" cy="407773"/>
            </a:xfrm>
            <a:prstGeom prst="smileyFac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1E6D53D-9CAB-A3CF-FBC4-5E0D211C3075}"/>
                </a:ext>
              </a:extLst>
            </p:cNvPr>
            <p:cNvCxnSpPr>
              <a:cxnSpLocks/>
              <a:stCxn id="19" idx="4"/>
            </p:cNvCxnSpPr>
            <p:nvPr/>
          </p:nvCxnSpPr>
          <p:spPr>
            <a:xfrm>
              <a:off x="4930346" y="4145692"/>
              <a:ext cx="0" cy="37193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684EAD4-60C8-63BE-FE72-85A40A7B7472}"/>
                </a:ext>
              </a:extLst>
            </p:cNvPr>
            <p:cNvCxnSpPr>
              <a:cxnSpLocks/>
            </p:cNvCxnSpPr>
            <p:nvPr/>
          </p:nvCxnSpPr>
          <p:spPr>
            <a:xfrm>
              <a:off x="4930346" y="4517630"/>
              <a:ext cx="152400" cy="152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C2D2CF6-4646-DAE6-08B3-871D486141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77947" y="4517630"/>
              <a:ext cx="152398" cy="152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A511FB0-7E20-32B9-5F6D-49DD913D03DE}"/>
                </a:ext>
              </a:extLst>
            </p:cNvPr>
            <p:cNvCxnSpPr>
              <a:cxnSpLocks/>
            </p:cNvCxnSpPr>
            <p:nvPr/>
          </p:nvCxnSpPr>
          <p:spPr>
            <a:xfrm>
              <a:off x="4930345" y="4255461"/>
              <a:ext cx="152400" cy="152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9F8BDD-CCEF-DCE5-CB5C-0B82A6D201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77947" y="4255461"/>
              <a:ext cx="152398" cy="152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Freeform 10">
            <a:extLst>
              <a:ext uri="{FF2B5EF4-FFF2-40B4-BE49-F238E27FC236}">
                <a16:creationId xmlns:a16="http://schemas.microsoft.com/office/drawing/2014/main" id="{A1E53E3D-8381-7E94-64CE-3F5B15378604}"/>
              </a:ext>
            </a:extLst>
          </p:cNvPr>
          <p:cNvSpPr/>
          <p:nvPr/>
        </p:nvSpPr>
        <p:spPr>
          <a:xfrm>
            <a:off x="3872566" y="2829850"/>
            <a:ext cx="1291772" cy="1045028"/>
          </a:xfrm>
          <a:custGeom>
            <a:avLst/>
            <a:gdLst>
              <a:gd name="connsiteX0" fmla="*/ 0 w 1291772"/>
              <a:gd name="connsiteY0" fmla="*/ 0 h 1045028"/>
              <a:gd name="connsiteX1" fmla="*/ 595086 w 1291772"/>
              <a:gd name="connsiteY1" fmla="*/ 275771 h 1045028"/>
              <a:gd name="connsiteX2" fmla="*/ 740229 w 1291772"/>
              <a:gd name="connsiteY2" fmla="*/ 798285 h 1045028"/>
              <a:gd name="connsiteX3" fmla="*/ 1291772 w 1291772"/>
              <a:gd name="connsiteY3" fmla="*/ 1045028 h 104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1772" h="1045028">
                <a:moveTo>
                  <a:pt x="0" y="0"/>
                </a:moveTo>
                <a:cubicBezTo>
                  <a:pt x="235857" y="71362"/>
                  <a:pt x="471715" y="142724"/>
                  <a:pt x="595086" y="275771"/>
                </a:cubicBezTo>
                <a:cubicBezTo>
                  <a:pt x="718457" y="408818"/>
                  <a:pt x="624115" y="670075"/>
                  <a:pt x="740229" y="798285"/>
                </a:cubicBezTo>
                <a:cubicBezTo>
                  <a:pt x="856343" y="926495"/>
                  <a:pt x="1185334" y="1008742"/>
                  <a:pt x="1291772" y="1045028"/>
                </a:cubicBezTo>
              </a:path>
            </a:pathLst>
          </a:custGeom>
          <a:noFill/>
          <a:ln w="19050"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28D96778-4564-90D0-30B6-E15206AF1788}"/>
              </a:ext>
            </a:extLst>
          </p:cNvPr>
          <p:cNvSpPr/>
          <p:nvPr/>
        </p:nvSpPr>
        <p:spPr>
          <a:xfrm flipH="1">
            <a:off x="7010400" y="2829850"/>
            <a:ext cx="1200123" cy="1045028"/>
          </a:xfrm>
          <a:custGeom>
            <a:avLst/>
            <a:gdLst>
              <a:gd name="connsiteX0" fmla="*/ 0 w 1291772"/>
              <a:gd name="connsiteY0" fmla="*/ 0 h 1045028"/>
              <a:gd name="connsiteX1" fmla="*/ 595086 w 1291772"/>
              <a:gd name="connsiteY1" fmla="*/ 275771 h 1045028"/>
              <a:gd name="connsiteX2" fmla="*/ 740229 w 1291772"/>
              <a:gd name="connsiteY2" fmla="*/ 798285 h 1045028"/>
              <a:gd name="connsiteX3" fmla="*/ 1291772 w 1291772"/>
              <a:gd name="connsiteY3" fmla="*/ 1045028 h 104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1772" h="1045028">
                <a:moveTo>
                  <a:pt x="0" y="0"/>
                </a:moveTo>
                <a:cubicBezTo>
                  <a:pt x="235857" y="71362"/>
                  <a:pt x="471715" y="142724"/>
                  <a:pt x="595086" y="275771"/>
                </a:cubicBezTo>
                <a:cubicBezTo>
                  <a:pt x="718457" y="408818"/>
                  <a:pt x="624115" y="670075"/>
                  <a:pt x="740229" y="798285"/>
                </a:cubicBezTo>
                <a:cubicBezTo>
                  <a:pt x="856343" y="926495"/>
                  <a:pt x="1185334" y="1008742"/>
                  <a:pt x="1291772" y="1045028"/>
                </a:cubicBezTo>
              </a:path>
            </a:pathLst>
          </a:custGeom>
          <a:noFill/>
          <a:ln w="19050"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Up-Down Arrow 26">
            <a:extLst>
              <a:ext uri="{FF2B5EF4-FFF2-40B4-BE49-F238E27FC236}">
                <a16:creationId xmlns:a16="http://schemas.microsoft.com/office/drawing/2014/main" id="{BBBA3100-34AB-C412-BAEC-D66D92456BD0}"/>
              </a:ext>
            </a:extLst>
          </p:cNvPr>
          <p:cNvSpPr/>
          <p:nvPr/>
        </p:nvSpPr>
        <p:spPr>
          <a:xfrm rot="1192134">
            <a:off x="8011364" y="3298050"/>
            <a:ext cx="281510" cy="1945543"/>
          </a:xfrm>
          <a:prstGeom prst="upDown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Up-Down Arrow 27">
            <a:extLst>
              <a:ext uri="{FF2B5EF4-FFF2-40B4-BE49-F238E27FC236}">
                <a16:creationId xmlns:a16="http://schemas.microsoft.com/office/drawing/2014/main" id="{1E7E7CAC-C607-E80E-4E7E-4100D75A44CC}"/>
              </a:ext>
            </a:extLst>
          </p:cNvPr>
          <p:cNvSpPr/>
          <p:nvPr/>
        </p:nvSpPr>
        <p:spPr>
          <a:xfrm rot="18526324">
            <a:off x="5187954" y="2764121"/>
            <a:ext cx="243905" cy="3858812"/>
          </a:xfrm>
          <a:prstGeom prst="upDown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Up-Down Arrow 28">
            <a:extLst>
              <a:ext uri="{FF2B5EF4-FFF2-40B4-BE49-F238E27FC236}">
                <a16:creationId xmlns:a16="http://schemas.microsoft.com/office/drawing/2014/main" id="{5E8C8EBC-C63A-ADCF-9ADC-9B1EDF1C5452}"/>
              </a:ext>
            </a:extLst>
          </p:cNvPr>
          <p:cNvSpPr/>
          <p:nvPr/>
        </p:nvSpPr>
        <p:spPr>
          <a:xfrm rot="5400000">
            <a:off x="5881882" y="304969"/>
            <a:ext cx="277790" cy="4379495"/>
          </a:xfrm>
          <a:prstGeom prst="upDown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B2EF43D7-D473-3AD4-3CE2-FFC8E0C0F386}"/>
              </a:ext>
            </a:extLst>
          </p:cNvPr>
          <p:cNvSpPr/>
          <p:nvPr/>
        </p:nvSpPr>
        <p:spPr>
          <a:xfrm>
            <a:off x="6051541" y="4499428"/>
            <a:ext cx="1569580" cy="2254013"/>
          </a:xfrm>
          <a:prstGeom prst="arc">
            <a:avLst>
              <a:gd name="adj1" fmla="val 16200000"/>
              <a:gd name="adj2" fmla="val 20335698"/>
            </a:avLst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361C08C-4DB9-A090-C770-70066BC277A4}"/>
              </a:ext>
            </a:extLst>
          </p:cNvPr>
          <p:cNvSpPr txBox="1"/>
          <p:nvPr/>
        </p:nvSpPr>
        <p:spPr>
          <a:xfrm rot="2297648">
            <a:off x="4428968" y="4446806"/>
            <a:ext cx="1045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Latency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1FA24C-AD85-1B9E-418F-714D1B83F687}"/>
              </a:ext>
            </a:extLst>
          </p:cNvPr>
          <p:cNvSpPr txBox="1"/>
          <p:nvPr/>
        </p:nvSpPr>
        <p:spPr>
          <a:xfrm>
            <a:off x="5529944" y="2091809"/>
            <a:ext cx="1045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Latency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0C2C36-88E9-F3FC-1030-1E6AF8F30E91}"/>
              </a:ext>
            </a:extLst>
          </p:cNvPr>
          <p:cNvSpPr txBox="1"/>
          <p:nvPr/>
        </p:nvSpPr>
        <p:spPr>
          <a:xfrm rot="17370151">
            <a:off x="7848301" y="4031229"/>
            <a:ext cx="1045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Latency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AD59739-3E59-6106-9158-ADE303479061}"/>
              </a:ext>
            </a:extLst>
          </p:cNvPr>
          <p:cNvSpPr/>
          <p:nvPr/>
        </p:nvSpPr>
        <p:spPr>
          <a:xfrm>
            <a:off x="2699657" y="2439994"/>
            <a:ext cx="1045029" cy="9434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End User Device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E85E2C3-E74C-F3F0-C2B9-191F4DDCEB75}"/>
              </a:ext>
            </a:extLst>
          </p:cNvPr>
          <p:cNvSpPr/>
          <p:nvPr/>
        </p:nvSpPr>
        <p:spPr>
          <a:xfrm>
            <a:off x="8296866" y="2323236"/>
            <a:ext cx="1045029" cy="9434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End User Device</a:t>
            </a:r>
          </a:p>
        </p:txBody>
      </p:sp>
      <p:sp>
        <p:nvSpPr>
          <p:cNvPr id="38" name="Bevel 37">
            <a:extLst>
              <a:ext uri="{FF2B5EF4-FFF2-40B4-BE49-F238E27FC236}">
                <a16:creationId xmlns:a16="http://schemas.microsoft.com/office/drawing/2014/main" id="{2F5CF9FE-CAF9-971E-B653-681A192DB9C2}"/>
              </a:ext>
            </a:extLst>
          </p:cNvPr>
          <p:cNvSpPr/>
          <p:nvPr/>
        </p:nvSpPr>
        <p:spPr>
          <a:xfrm>
            <a:off x="706688" y="4280468"/>
            <a:ext cx="3034366" cy="1971448"/>
          </a:xfrm>
          <a:prstGeom prst="bevel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65ECBCD-0DF7-7A0D-328C-AE56BC4E9930}"/>
              </a:ext>
            </a:extLst>
          </p:cNvPr>
          <p:cNvCxnSpPr/>
          <p:nvPr/>
        </p:nvCxnSpPr>
        <p:spPr>
          <a:xfrm flipH="1">
            <a:off x="2338611" y="2617903"/>
            <a:ext cx="36104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5BB2C22-86E2-6A75-BDEC-2B916FBEEB93}"/>
              </a:ext>
            </a:extLst>
          </p:cNvPr>
          <p:cNvCxnSpPr/>
          <p:nvPr/>
        </p:nvCxnSpPr>
        <p:spPr>
          <a:xfrm flipH="1">
            <a:off x="9341895" y="2911708"/>
            <a:ext cx="36104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2B74B79-C030-A91E-A55B-93481EBE0762}"/>
              </a:ext>
            </a:extLst>
          </p:cNvPr>
          <p:cNvCxnSpPr>
            <a:cxnSpLocks/>
          </p:cNvCxnSpPr>
          <p:nvPr/>
        </p:nvCxnSpPr>
        <p:spPr>
          <a:xfrm>
            <a:off x="2373112" y="3075291"/>
            <a:ext cx="32654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AB013A4-B357-CE08-91C5-0CA37A45B932}"/>
              </a:ext>
            </a:extLst>
          </p:cNvPr>
          <p:cNvCxnSpPr>
            <a:cxnSpLocks/>
          </p:cNvCxnSpPr>
          <p:nvPr/>
        </p:nvCxnSpPr>
        <p:spPr>
          <a:xfrm>
            <a:off x="9341895" y="2538805"/>
            <a:ext cx="32654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Bevel 45">
            <a:extLst>
              <a:ext uri="{FF2B5EF4-FFF2-40B4-BE49-F238E27FC236}">
                <a16:creationId xmlns:a16="http://schemas.microsoft.com/office/drawing/2014/main" id="{FAEB6B82-52A1-3939-089B-284714B25EE9}"/>
              </a:ext>
            </a:extLst>
          </p:cNvPr>
          <p:cNvSpPr/>
          <p:nvPr/>
        </p:nvSpPr>
        <p:spPr>
          <a:xfrm>
            <a:off x="8948286" y="4247801"/>
            <a:ext cx="3034366" cy="1971448"/>
          </a:xfrm>
          <a:prstGeom prst="bevel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3E178AC-7989-1224-BB4C-16145DF24CAE}"/>
              </a:ext>
            </a:extLst>
          </p:cNvPr>
          <p:cNvGrpSpPr/>
          <p:nvPr/>
        </p:nvGrpSpPr>
        <p:grpSpPr>
          <a:xfrm>
            <a:off x="1446179" y="4754428"/>
            <a:ext cx="395416" cy="932111"/>
            <a:chOff x="4732638" y="3737919"/>
            <a:chExt cx="395416" cy="932111"/>
          </a:xfrm>
        </p:grpSpPr>
        <p:sp>
          <p:nvSpPr>
            <p:cNvPr id="48" name="Smiley Face 47">
              <a:extLst>
                <a:ext uri="{FF2B5EF4-FFF2-40B4-BE49-F238E27FC236}">
                  <a16:creationId xmlns:a16="http://schemas.microsoft.com/office/drawing/2014/main" id="{B7FDA0F2-D4EE-DB61-A314-A0C9FE4BC821}"/>
                </a:ext>
              </a:extLst>
            </p:cNvPr>
            <p:cNvSpPr/>
            <p:nvPr/>
          </p:nvSpPr>
          <p:spPr>
            <a:xfrm>
              <a:off x="4732638" y="3737919"/>
              <a:ext cx="395416" cy="407773"/>
            </a:xfrm>
            <a:prstGeom prst="smileyFace">
              <a:avLst/>
            </a:prstGeom>
            <a:ln w="28575"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872BC0A-47E2-C1F9-6020-FEF7265D2DF3}"/>
                </a:ext>
              </a:extLst>
            </p:cNvPr>
            <p:cNvCxnSpPr>
              <a:cxnSpLocks/>
              <a:stCxn id="48" idx="4"/>
            </p:cNvCxnSpPr>
            <p:nvPr/>
          </p:nvCxnSpPr>
          <p:spPr>
            <a:xfrm>
              <a:off x="4930346" y="4145692"/>
              <a:ext cx="0" cy="37193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9D44292-0F53-75AF-244D-87D750327B62}"/>
                </a:ext>
              </a:extLst>
            </p:cNvPr>
            <p:cNvCxnSpPr>
              <a:cxnSpLocks/>
            </p:cNvCxnSpPr>
            <p:nvPr/>
          </p:nvCxnSpPr>
          <p:spPr>
            <a:xfrm>
              <a:off x="4930346" y="4517630"/>
              <a:ext cx="152400" cy="1524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6148193-9418-FB75-B1AE-D889D56D08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77947" y="4517630"/>
              <a:ext cx="152398" cy="1524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B8BCFD5-574E-3025-FFD5-37093F1B88A6}"/>
                </a:ext>
              </a:extLst>
            </p:cNvPr>
            <p:cNvCxnSpPr>
              <a:cxnSpLocks/>
            </p:cNvCxnSpPr>
            <p:nvPr/>
          </p:nvCxnSpPr>
          <p:spPr>
            <a:xfrm>
              <a:off x="4930345" y="4255461"/>
              <a:ext cx="152400" cy="1524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1633E11-197F-550A-4A50-AF270651E1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77947" y="4255461"/>
              <a:ext cx="152398" cy="1524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4802B60-67BC-951E-8FCF-A297B5130A94}"/>
              </a:ext>
            </a:extLst>
          </p:cNvPr>
          <p:cNvGrpSpPr/>
          <p:nvPr/>
        </p:nvGrpSpPr>
        <p:grpSpPr>
          <a:xfrm>
            <a:off x="2603276" y="4753233"/>
            <a:ext cx="395416" cy="932111"/>
            <a:chOff x="4732638" y="3737919"/>
            <a:chExt cx="395416" cy="932111"/>
          </a:xfrm>
        </p:grpSpPr>
        <p:sp>
          <p:nvSpPr>
            <p:cNvPr id="55" name="Smiley Face 54">
              <a:extLst>
                <a:ext uri="{FF2B5EF4-FFF2-40B4-BE49-F238E27FC236}">
                  <a16:creationId xmlns:a16="http://schemas.microsoft.com/office/drawing/2014/main" id="{E41FFA86-37AB-D962-2E72-BF3278E49B87}"/>
                </a:ext>
              </a:extLst>
            </p:cNvPr>
            <p:cNvSpPr/>
            <p:nvPr/>
          </p:nvSpPr>
          <p:spPr>
            <a:xfrm>
              <a:off x="4732638" y="3737919"/>
              <a:ext cx="395416" cy="407773"/>
            </a:xfrm>
            <a:prstGeom prst="smileyFac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7ED8A27E-3B4F-7E19-3308-EE1EFD5C866A}"/>
                </a:ext>
              </a:extLst>
            </p:cNvPr>
            <p:cNvCxnSpPr>
              <a:cxnSpLocks/>
              <a:stCxn id="55" idx="4"/>
            </p:cNvCxnSpPr>
            <p:nvPr/>
          </p:nvCxnSpPr>
          <p:spPr>
            <a:xfrm>
              <a:off x="4930346" y="4145692"/>
              <a:ext cx="0" cy="37193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E381C52-0529-A5E5-C57D-20152F255E15}"/>
                </a:ext>
              </a:extLst>
            </p:cNvPr>
            <p:cNvCxnSpPr>
              <a:cxnSpLocks/>
            </p:cNvCxnSpPr>
            <p:nvPr/>
          </p:nvCxnSpPr>
          <p:spPr>
            <a:xfrm>
              <a:off x="4930346" y="4517630"/>
              <a:ext cx="152400" cy="152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4EF7D5B-3DEC-433E-CA67-E862949960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77947" y="4517630"/>
              <a:ext cx="152398" cy="152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833B0E0-1358-324E-DDB3-93BF7F86B2C4}"/>
                </a:ext>
              </a:extLst>
            </p:cNvPr>
            <p:cNvCxnSpPr>
              <a:cxnSpLocks/>
            </p:cNvCxnSpPr>
            <p:nvPr/>
          </p:nvCxnSpPr>
          <p:spPr>
            <a:xfrm>
              <a:off x="4930345" y="4255461"/>
              <a:ext cx="152400" cy="152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BB43BF0-7196-9746-7B7E-D658547DF7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77947" y="4255461"/>
              <a:ext cx="152398" cy="152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B941BB8-8F84-AE75-133E-D9A83A9565CE}"/>
              </a:ext>
            </a:extLst>
          </p:cNvPr>
          <p:cNvGrpSpPr/>
          <p:nvPr/>
        </p:nvGrpSpPr>
        <p:grpSpPr>
          <a:xfrm>
            <a:off x="9697777" y="4694950"/>
            <a:ext cx="395416" cy="932111"/>
            <a:chOff x="4732638" y="3737919"/>
            <a:chExt cx="395416" cy="932111"/>
          </a:xfrm>
        </p:grpSpPr>
        <p:sp>
          <p:nvSpPr>
            <p:cNvPr id="62" name="Smiley Face 61">
              <a:extLst>
                <a:ext uri="{FF2B5EF4-FFF2-40B4-BE49-F238E27FC236}">
                  <a16:creationId xmlns:a16="http://schemas.microsoft.com/office/drawing/2014/main" id="{59D582A3-2C27-0126-A3EC-21F5E31519E6}"/>
                </a:ext>
              </a:extLst>
            </p:cNvPr>
            <p:cNvSpPr/>
            <p:nvPr/>
          </p:nvSpPr>
          <p:spPr>
            <a:xfrm>
              <a:off x="4732638" y="3737919"/>
              <a:ext cx="395416" cy="407773"/>
            </a:xfrm>
            <a:prstGeom prst="smileyFace">
              <a:avLst/>
            </a:prstGeom>
            <a:ln w="28575"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5803D8F-F792-6AE2-B0CB-4851A3B6436A}"/>
                </a:ext>
              </a:extLst>
            </p:cNvPr>
            <p:cNvCxnSpPr>
              <a:cxnSpLocks/>
              <a:stCxn id="62" idx="4"/>
            </p:cNvCxnSpPr>
            <p:nvPr/>
          </p:nvCxnSpPr>
          <p:spPr>
            <a:xfrm>
              <a:off x="4930346" y="4145692"/>
              <a:ext cx="0" cy="37193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4C1CC1F-F1DD-09EB-6263-7AA329627EE9}"/>
                </a:ext>
              </a:extLst>
            </p:cNvPr>
            <p:cNvCxnSpPr>
              <a:cxnSpLocks/>
            </p:cNvCxnSpPr>
            <p:nvPr/>
          </p:nvCxnSpPr>
          <p:spPr>
            <a:xfrm>
              <a:off x="4930346" y="4517630"/>
              <a:ext cx="152400" cy="1524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9A6C5E3-4413-11D8-9BCB-7B9E3BB01B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77947" y="4517630"/>
              <a:ext cx="152398" cy="1524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BC75D97-F26D-ECC2-C6A0-16B86709940F}"/>
                </a:ext>
              </a:extLst>
            </p:cNvPr>
            <p:cNvCxnSpPr>
              <a:cxnSpLocks/>
            </p:cNvCxnSpPr>
            <p:nvPr/>
          </p:nvCxnSpPr>
          <p:spPr>
            <a:xfrm>
              <a:off x="4930345" y="4255461"/>
              <a:ext cx="152400" cy="1524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07F9385-94FA-F59B-A970-9761F878BB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77947" y="4255461"/>
              <a:ext cx="152398" cy="1524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20DB397-312D-4727-6C0B-11B00B363FE0}"/>
              </a:ext>
            </a:extLst>
          </p:cNvPr>
          <p:cNvGrpSpPr/>
          <p:nvPr/>
        </p:nvGrpSpPr>
        <p:grpSpPr>
          <a:xfrm>
            <a:off x="10854874" y="4693755"/>
            <a:ext cx="395416" cy="932111"/>
            <a:chOff x="4732638" y="3737919"/>
            <a:chExt cx="395416" cy="932111"/>
          </a:xfrm>
        </p:grpSpPr>
        <p:sp>
          <p:nvSpPr>
            <p:cNvPr id="69" name="Smiley Face 68">
              <a:extLst>
                <a:ext uri="{FF2B5EF4-FFF2-40B4-BE49-F238E27FC236}">
                  <a16:creationId xmlns:a16="http://schemas.microsoft.com/office/drawing/2014/main" id="{3E5B929E-6740-3FCF-A9CD-DF4BE12A2B54}"/>
                </a:ext>
              </a:extLst>
            </p:cNvPr>
            <p:cNvSpPr/>
            <p:nvPr/>
          </p:nvSpPr>
          <p:spPr>
            <a:xfrm>
              <a:off x="4732638" y="3737919"/>
              <a:ext cx="395416" cy="407773"/>
            </a:xfrm>
            <a:prstGeom prst="smileyFac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3BFCECA-6543-EECE-CFA0-33BF47F65EDE}"/>
                </a:ext>
              </a:extLst>
            </p:cNvPr>
            <p:cNvCxnSpPr>
              <a:cxnSpLocks/>
              <a:stCxn id="69" idx="4"/>
            </p:cNvCxnSpPr>
            <p:nvPr/>
          </p:nvCxnSpPr>
          <p:spPr>
            <a:xfrm>
              <a:off x="4930346" y="4145692"/>
              <a:ext cx="0" cy="37193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D913E85-63AD-6F12-A2EF-7D4F3EB247D6}"/>
                </a:ext>
              </a:extLst>
            </p:cNvPr>
            <p:cNvCxnSpPr>
              <a:cxnSpLocks/>
            </p:cNvCxnSpPr>
            <p:nvPr/>
          </p:nvCxnSpPr>
          <p:spPr>
            <a:xfrm>
              <a:off x="4930346" y="4517630"/>
              <a:ext cx="152400" cy="152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9E9E5FA5-6F0A-ED07-F168-71EE592EE3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77947" y="4517630"/>
              <a:ext cx="152398" cy="152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3F60C20-DC1A-49B2-F3D5-E2D6377E1833}"/>
                </a:ext>
              </a:extLst>
            </p:cNvPr>
            <p:cNvCxnSpPr>
              <a:cxnSpLocks/>
            </p:cNvCxnSpPr>
            <p:nvPr/>
          </p:nvCxnSpPr>
          <p:spPr>
            <a:xfrm>
              <a:off x="4930345" y="4255461"/>
              <a:ext cx="152400" cy="152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58AD3022-7E5B-FC7C-6557-77B279E692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77947" y="4255461"/>
              <a:ext cx="152398" cy="152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9F55AD62-050E-74F0-276E-9C2581C7FEC6}"/>
              </a:ext>
            </a:extLst>
          </p:cNvPr>
          <p:cNvGrpSpPr/>
          <p:nvPr/>
        </p:nvGrpSpPr>
        <p:grpSpPr>
          <a:xfrm>
            <a:off x="2250709" y="4759844"/>
            <a:ext cx="395416" cy="932111"/>
            <a:chOff x="4732638" y="3737919"/>
            <a:chExt cx="395416" cy="932111"/>
          </a:xfrm>
        </p:grpSpPr>
        <p:sp>
          <p:nvSpPr>
            <p:cNvPr id="76" name="Smiley Face 75">
              <a:extLst>
                <a:ext uri="{FF2B5EF4-FFF2-40B4-BE49-F238E27FC236}">
                  <a16:creationId xmlns:a16="http://schemas.microsoft.com/office/drawing/2014/main" id="{FE5CA92E-3DEE-7355-20F6-AF41D72B6059}"/>
                </a:ext>
              </a:extLst>
            </p:cNvPr>
            <p:cNvSpPr/>
            <p:nvPr/>
          </p:nvSpPr>
          <p:spPr>
            <a:xfrm>
              <a:off x="4732638" y="3737919"/>
              <a:ext cx="395416" cy="407773"/>
            </a:xfrm>
            <a:prstGeom prst="smileyFac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88A5AC26-0C5F-2EE8-DEAC-7E5E5747C83D}"/>
                </a:ext>
              </a:extLst>
            </p:cNvPr>
            <p:cNvCxnSpPr>
              <a:cxnSpLocks/>
              <a:stCxn id="76" idx="4"/>
            </p:cNvCxnSpPr>
            <p:nvPr/>
          </p:nvCxnSpPr>
          <p:spPr>
            <a:xfrm>
              <a:off x="4930346" y="4145692"/>
              <a:ext cx="0" cy="371938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8F5A4CD-528D-C39C-8717-C1B5CD30A4BB}"/>
                </a:ext>
              </a:extLst>
            </p:cNvPr>
            <p:cNvCxnSpPr>
              <a:cxnSpLocks/>
            </p:cNvCxnSpPr>
            <p:nvPr/>
          </p:nvCxnSpPr>
          <p:spPr>
            <a:xfrm>
              <a:off x="4930346" y="4517630"/>
              <a:ext cx="152400" cy="152400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F5145AB1-1EBA-B00E-A5D7-CA383328DF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77947" y="4517630"/>
              <a:ext cx="152398" cy="152400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A5822E2-5369-AB76-61CA-03FE89639B99}"/>
                </a:ext>
              </a:extLst>
            </p:cNvPr>
            <p:cNvCxnSpPr>
              <a:cxnSpLocks/>
            </p:cNvCxnSpPr>
            <p:nvPr/>
          </p:nvCxnSpPr>
          <p:spPr>
            <a:xfrm>
              <a:off x="4930345" y="4255461"/>
              <a:ext cx="152400" cy="152400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E848913-2865-0EC5-B75C-508B70B03A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77947" y="4255461"/>
              <a:ext cx="152398" cy="152400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F7C21D5-F47E-A8E4-8E66-F97BC4C7EA35}"/>
              </a:ext>
            </a:extLst>
          </p:cNvPr>
          <p:cNvGrpSpPr/>
          <p:nvPr/>
        </p:nvGrpSpPr>
        <p:grpSpPr>
          <a:xfrm>
            <a:off x="10041303" y="4701561"/>
            <a:ext cx="395416" cy="932111"/>
            <a:chOff x="4732638" y="3737919"/>
            <a:chExt cx="395416" cy="932111"/>
          </a:xfrm>
        </p:grpSpPr>
        <p:sp>
          <p:nvSpPr>
            <p:cNvPr id="83" name="Smiley Face 82">
              <a:extLst>
                <a:ext uri="{FF2B5EF4-FFF2-40B4-BE49-F238E27FC236}">
                  <a16:creationId xmlns:a16="http://schemas.microsoft.com/office/drawing/2014/main" id="{43D8F5FE-8E6E-F0BD-C260-C5072FE8779C}"/>
                </a:ext>
              </a:extLst>
            </p:cNvPr>
            <p:cNvSpPr/>
            <p:nvPr/>
          </p:nvSpPr>
          <p:spPr>
            <a:xfrm>
              <a:off x="4732638" y="3737919"/>
              <a:ext cx="395416" cy="407773"/>
            </a:xfrm>
            <a:prstGeom prst="smileyFace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712B5159-4EFC-73C9-EE09-2186CB86F39D}"/>
                </a:ext>
              </a:extLst>
            </p:cNvPr>
            <p:cNvCxnSpPr>
              <a:cxnSpLocks/>
              <a:stCxn id="83" idx="4"/>
            </p:cNvCxnSpPr>
            <p:nvPr/>
          </p:nvCxnSpPr>
          <p:spPr>
            <a:xfrm>
              <a:off x="4930346" y="4145692"/>
              <a:ext cx="0" cy="371938"/>
            </a:xfrm>
            <a:prstGeom prst="line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93B3C426-9C02-2695-3101-A8E3FB9FCD64}"/>
                </a:ext>
              </a:extLst>
            </p:cNvPr>
            <p:cNvCxnSpPr>
              <a:cxnSpLocks/>
            </p:cNvCxnSpPr>
            <p:nvPr/>
          </p:nvCxnSpPr>
          <p:spPr>
            <a:xfrm>
              <a:off x="4930346" y="4517630"/>
              <a:ext cx="152400" cy="152400"/>
            </a:xfrm>
            <a:prstGeom prst="line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DB2B2CBD-DB11-F1C9-2D39-45434B9898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77947" y="4517630"/>
              <a:ext cx="152398" cy="152400"/>
            </a:xfrm>
            <a:prstGeom prst="line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258D2631-6697-D07C-E067-7545D45E7D05}"/>
                </a:ext>
              </a:extLst>
            </p:cNvPr>
            <p:cNvCxnSpPr>
              <a:cxnSpLocks/>
            </p:cNvCxnSpPr>
            <p:nvPr/>
          </p:nvCxnSpPr>
          <p:spPr>
            <a:xfrm>
              <a:off x="4930345" y="4255461"/>
              <a:ext cx="152400" cy="152400"/>
            </a:xfrm>
            <a:prstGeom prst="line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DC79485-26D8-1B45-715C-17373336C1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77947" y="4255461"/>
              <a:ext cx="152398" cy="152400"/>
            </a:xfrm>
            <a:prstGeom prst="line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Freeform 92">
            <a:extLst>
              <a:ext uri="{FF2B5EF4-FFF2-40B4-BE49-F238E27FC236}">
                <a16:creationId xmlns:a16="http://schemas.microsoft.com/office/drawing/2014/main" id="{65E2CAB0-23A6-9A78-DF2D-964485C62A53}"/>
              </a:ext>
            </a:extLst>
          </p:cNvPr>
          <p:cNvSpPr/>
          <p:nvPr/>
        </p:nvSpPr>
        <p:spPr>
          <a:xfrm>
            <a:off x="638302" y="2096229"/>
            <a:ext cx="1553355" cy="2170971"/>
          </a:xfrm>
          <a:custGeom>
            <a:avLst/>
            <a:gdLst>
              <a:gd name="connsiteX0" fmla="*/ 1553355 w 1553355"/>
              <a:gd name="connsiteY0" fmla="*/ 2170971 h 2170971"/>
              <a:gd name="connsiteX1" fmla="*/ 43869 w 1553355"/>
              <a:gd name="connsiteY1" fmla="*/ 1067885 h 2170971"/>
              <a:gd name="connsiteX2" fmla="*/ 479298 w 1553355"/>
              <a:gd name="connsiteY2" fmla="*/ 22857 h 2170971"/>
              <a:gd name="connsiteX3" fmla="*/ 1248555 w 1553355"/>
              <a:gd name="connsiteY3" fmla="*/ 356685 h 2170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3355" h="2170971">
                <a:moveTo>
                  <a:pt x="1553355" y="2170971"/>
                </a:moveTo>
                <a:cubicBezTo>
                  <a:pt x="888116" y="1798437"/>
                  <a:pt x="222878" y="1425904"/>
                  <a:pt x="43869" y="1067885"/>
                </a:cubicBezTo>
                <a:cubicBezTo>
                  <a:pt x="-135140" y="709866"/>
                  <a:pt x="278517" y="141390"/>
                  <a:pt x="479298" y="22857"/>
                </a:cubicBezTo>
                <a:cubicBezTo>
                  <a:pt x="680079" y="-95676"/>
                  <a:pt x="1159050" y="281695"/>
                  <a:pt x="1248555" y="356685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Freeform 94">
            <a:extLst>
              <a:ext uri="{FF2B5EF4-FFF2-40B4-BE49-F238E27FC236}">
                <a16:creationId xmlns:a16="http://schemas.microsoft.com/office/drawing/2014/main" id="{B3023B90-D18A-4C1B-64B6-D447023A6C1E}"/>
              </a:ext>
            </a:extLst>
          </p:cNvPr>
          <p:cNvSpPr/>
          <p:nvPr/>
        </p:nvSpPr>
        <p:spPr>
          <a:xfrm>
            <a:off x="10189029" y="1812855"/>
            <a:ext cx="1299782" cy="2439831"/>
          </a:xfrm>
          <a:custGeom>
            <a:avLst/>
            <a:gdLst>
              <a:gd name="connsiteX0" fmla="*/ 275771 w 1299782"/>
              <a:gd name="connsiteY0" fmla="*/ 2439831 h 2439831"/>
              <a:gd name="connsiteX1" fmla="*/ 1161142 w 1299782"/>
              <a:gd name="connsiteY1" fmla="*/ 1481888 h 2439831"/>
              <a:gd name="connsiteX2" fmla="*/ 1248228 w 1299782"/>
              <a:gd name="connsiteY2" fmla="*/ 407831 h 2439831"/>
              <a:gd name="connsiteX3" fmla="*/ 667657 w 1299782"/>
              <a:gd name="connsiteY3" fmla="*/ 1431 h 2439831"/>
              <a:gd name="connsiteX4" fmla="*/ 0 w 1299782"/>
              <a:gd name="connsiteY4" fmla="*/ 523945 h 2439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9782" h="2439831">
                <a:moveTo>
                  <a:pt x="275771" y="2439831"/>
                </a:moveTo>
                <a:cubicBezTo>
                  <a:pt x="637418" y="2130193"/>
                  <a:pt x="999066" y="1820555"/>
                  <a:pt x="1161142" y="1481888"/>
                </a:cubicBezTo>
                <a:cubicBezTo>
                  <a:pt x="1323218" y="1143221"/>
                  <a:pt x="1330475" y="654574"/>
                  <a:pt x="1248228" y="407831"/>
                </a:cubicBezTo>
                <a:cubicBezTo>
                  <a:pt x="1165981" y="161088"/>
                  <a:pt x="875695" y="-17921"/>
                  <a:pt x="667657" y="1431"/>
                </a:cubicBezTo>
                <a:cubicBezTo>
                  <a:pt x="459619" y="20783"/>
                  <a:pt x="31448" y="456212"/>
                  <a:pt x="0" y="523945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Up-Down Arrow 95">
            <a:extLst>
              <a:ext uri="{FF2B5EF4-FFF2-40B4-BE49-F238E27FC236}">
                <a16:creationId xmlns:a16="http://schemas.microsoft.com/office/drawing/2014/main" id="{E8B6042D-0DA9-6557-5E31-B5828CE31B25}"/>
              </a:ext>
            </a:extLst>
          </p:cNvPr>
          <p:cNvSpPr/>
          <p:nvPr/>
        </p:nvSpPr>
        <p:spPr>
          <a:xfrm rot="16200000">
            <a:off x="2763162" y="1107406"/>
            <a:ext cx="234177" cy="1986692"/>
          </a:xfrm>
          <a:prstGeom prst="upDown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Up-Down Arrow 96">
            <a:extLst>
              <a:ext uri="{FF2B5EF4-FFF2-40B4-BE49-F238E27FC236}">
                <a16:creationId xmlns:a16="http://schemas.microsoft.com/office/drawing/2014/main" id="{7C8195D2-E53C-D429-481D-1C2A5DD26CA9}"/>
              </a:ext>
            </a:extLst>
          </p:cNvPr>
          <p:cNvSpPr/>
          <p:nvPr/>
        </p:nvSpPr>
        <p:spPr>
          <a:xfrm rot="16200000">
            <a:off x="9052377" y="1101058"/>
            <a:ext cx="234177" cy="1986692"/>
          </a:xfrm>
          <a:prstGeom prst="upDown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E45C242-902B-5201-68BE-5ED12455234A}"/>
              </a:ext>
            </a:extLst>
          </p:cNvPr>
          <p:cNvSpPr txBox="1"/>
          <p:nvPr/>
        </p:nvSpPr>
        <p:spPr>
          <a:xfrm>
            <a:off x="2039302" y="1706793"/>
            <a:ext cx="1045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Latency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9A7722A-E837-CAE8-3B33-6F90B39888C2}"/>
              </a:ext>
            </a:extLst>
          </p:cNvPr>
          <p:cNvSpPr txBox="1"/>
          <p:nvPr/>
        </p:nvSpPr>
        <p:spPr>
          <a:xfrm>
            <a:off x="8321058" y="1707360"/>
            <a:ext cx="1045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Latency</a:t>
            </a: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819CACD9-F294-CEEC-59EB-90B62986DC22}"/>
              </a:ext>
            </a:extLst>
          </p:cNvPr>
          <p:cNvCxnSpPr/>
          <p:nvPr/>
        </p:nvCxnSpPr>
        <p:spPr>
          <a:xfrm flipH="1">
            <a:off x="1889663" y="5281136"/>
            <a:ext cx="36104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84D2A271-E8B5-32BD-50BD-07A09F4AC3B8}"/>
              </a:ext>
            </a:extLst>
          </p:cNvPr>
          <p:cNvCxnSpPr>
            <a:cxnSpLocks/>
          </p:cNvCxnSpPr>
          <p:nvPr/>
        </p:nvCxnSpPr>
        <p:spPr>
          <a:xfrm>
            <a:off x="1924166" y="5445126"/>
            <a:ext cx="32654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993E4025-DAFC-A9A5-306D-73F1FF929A18}"/>
              </a:ext>
            </a:extLst>
          </p:cNvPr>
          <p:cNvCxnSpPr/>
          <p:nvPr/>
        </p:nvCxnSpPr>
        <p:spPr>
          <a:xfrm flipH="1">
            <a:off x="10436719" y="5219533"/>
            <a:ext cx="36104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69A3AC30-9E71-D8ED-3058-7DAB37CBF84B}"/>
              </a:ext>
            </a:extLst>
          </p:cNvPr>
          <p:cNvCxnSpPr>
            <a:cxnSpLocks/>
          </p:cNvCxnSpPr>
          <p:nvPr/>
        </p:nvCxnSpPr>
        <p:spPr>
          <a:xfrm>
            <a:off x="10471222" y="5383523"/>
            <a:ext cx="32654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BF7090F4-D7C4-F2C9-909B-8AFF68DD858A}"/>
              </a:ext>
            </a:extLst>
          </p:cNvPr>
          <p:cNvSpPr txBox="1"/>
          <p:nvPr/>
        </p:nvSpPr>
        <p:spPr>
          <a:xfrm>
            <a:off x="7213240" y="6387179"/>
            <a:ext cx="154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Cloud Server</a:t>
            </a:r>
          </a:p>
        </p:txBody>
      </p:sp>
      <p:pic>
        <p:nvPicPr>
          <p:cNvPr id="9" name="Content Placeholder 8" descr="Cloud outline">
            <a:extLst>
              <a:ext uri="{FF2B5EF4-FFF2-40B4-BE49-F238E27FC236}">
                <a16:creationId xmlns:a16="http://schemas.microsoft.com/office/drawing/2014/main" id="{1DC8B5E8-1BDA-7D26-8C94-44329DFE3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89450" y="4854043"/>
            <a:ext cx="2721261" cy="2602289"/>
          </a:xfr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912B922-FAAB-3F93-46D5-3C7CD37D43C0}"/>
              </a:ext>
            </a:extLst>
          </p:cNvPr>
          <p:cNvCxnSpPr/>
          <p:nvPr/>
        </p:nvCxnSpPr>
        <p:spPr>
          <a:xfrm>
            <a:off x="2448416" y="5122301"/>
            <a:ext cx="0" cy="13643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F3601FD4-616A-D7F7-B7A3-B7934214AFAB}"/>
              </a:ext>
            </a:extLst>
          </p:cNvPr>
          <p:cNvCxnSpPr/>
          <p:nvPr/>
        </p:nvCxnSpPr>
        <p:spPr>
          <a:xfrm>
            <a:off x="2800983" y="5122301"/>
            <a:ext cx="0" cy="13643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FE0F2C0C-58D6-4227-FB6C-6AE4ED1CFAB7}"/>
              </a:ext>
            </a:extLst>
          </p:cNvPr>
          <p:cNvCxnSpPr/>
          <p:nvPr/>
        </p:nvCxnSpPr>
        <p:spPr>
          <a:xfrm>
            <a:off x="1993993" y="6370530"/>
            <a:ext cx="45442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E342EAAE-AA8B-7D5F-4871-4FDEEE4AFB2E}"/>
              </a:ext>
            </a:extLst>
          </p:cNvPr>
          <p:cNvCxnSpPr>
            <a:cxnSpLocks/>
          </p:cNvCxnSpPr>
          <p:nvPr/>
        </p:nvCxnSpPr>
        <p:spPr>
          <a:xfrm flipH="1">
            <a:off x="2778072" y="6370530"/>
            <a:ext cx="4412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C7CF919C-2E8D-80E4-9B9C-752111D1EF18}"/>
              </a:ext>
            </a:extLst>
          </p:cNvPr>
          <p:cNvSpPr txBox="1"/>
          <p:nvPr/>
        </p:nvSpPr>
        <p:spPr>
          <a:xfrm>
            <a:off x="2144826" y="6470644"/>
            <a:ext cx="1002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Latency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F1EE3C4A-4FD8-E6BC-8219-110FEEE57EFE}"/>
              </a:ext>
            </a:extLst>
          </p:cNvPr>
          <p:cNvCxnSpPr/>
          <p:nvPr/>
        </p:nvCxnSpPr>
        <p:spPr>
          <a:xfrm>
            <a:off x="9888903" y="5082857"/>
            <a:ext cx="0" cy="13643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1C3AEDF4-8A7D-4DEF-37A0-9F6E1AF5D422}"/>
              </a:ext>
            </a:extLst>
          </p:cNvPr>
          <p:cNvCxnSpPr/>
          <p:nvPr/>
        </p:nvCxnSpPr>
        <p:spPr>
          <a:xfrm>
            <a:off x="10241470" y="5082857"/>
            <a:ext cx="0" cy="13643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B131C12B-9AAE-0773-17A0-9AC45D838B78}"/>
              </a:ext>
            </a:extLst>
          </p:cNvPr>
          <p:cNvCxnSpPr/>
          <p:nvPr/>
        </p:nvCxnSpPr>
        <p:spPr>
          <a:xfrm>
            <a:off x="9434480" y="6331086"/>
            <a:ext cx="45442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C674AB13-E381-F88F-2FB0-6C87962BE7AC}"/>
              </a:ext>
            </a:extLst>
          </p:cNvPr>
          <p:cNvCxnSpPr>
            <a:cxnSpLocks/>
          </p:cNvCxnSpPr>
          <p:nvPr/>
        </p:nvCxnSpPr>
        <p:spPr>
          <a:xfrm flipH="1">
            <a:off x="10218559" y="6331086"/>
            <a:ext cx="4412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2ECFDCD7-DBE5-C76C-80E7-E5D565B11FDC}"/>
              </a:ext>
            </a:extLst>
          </p:cNvPr>
          <p:cNvSpPr txBox="1"/>
          <p:nvPr/>
        </p:nvSpPr>
        <p:spPr>
          <a:xfrm>
            <a:off x="9585313" y="6431200"/>
            <a:ext cx="1002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Latency</a:t>
            </a:r>
          </a:p>
        </p:txBody>
      </p:sp>
    </p:spTree>
    <p:extLst>
      <p:ext uri="{BB962C8B-B14F-4D97-AF65-F5344CB8AC3E}">
        <p14:creationId xmlns:p14="http://schemas.microsoft.com/office/powerpoint/2010/main" val="219500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005C4-1F52-C6C2-7F4F-88CC35AA2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5C36A2-BA5F-E931-8D68-DF5DB3EB9E6D}"/>
              </a:ext>
            </a:extLst>
          </p:cNvPr>
          <p:cNvSpPr/>
          <p:nvPr/>
        </p:nvSpPr>
        <p:spPr>
          <a:xfrm>
            <a:off x="8764997" y="1848879"/>
            <a:ext cx="2057400" cy="795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Defying Distance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B08CF28-C6D1-2F87-8FAE-B56FDDBCE12D}"/>
              </a:ext>
            </a:extLst>
          </p:cNvPr>
          <p:cNvCxnSpPr>
            <a:stCxn id="4" idx="2"/>
          </p:cNvCxnSpPr>
          <p:nvPr/>
        </p:nvCxnSpPr>
        <p:spPr>
          <a:xfrm>
            <a:off x="9793697" y="2644009"/>
            <a:ext cx="0" cy="3635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262399B-210E-B415-8AC3-DB58E81E471F}"/>
              </a:ext>
            </a:extLst>
          </p:cNvPr>
          <p:cNvSpPr/>
          <p:nvPr/>
        </p:nvSpPr>
        <p:spPr>
          <a:xfrm>
            <a:off x="8764997" y="3007581"/>
            <a:ext cx="2057400" cy="795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Illusion of Presence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0F706F7-459F-5BE0-122C-204DA70F28D0}"/>
              </a:ext>
            </a:extLst>
          </p:cNvPr>
          <p:cNvCxnSpPr>
            <a:stCxn id="7" idx="2"/>
          </p:cNvCxnSpPr>
          <p:nvPr/>
        </p:nvCxnSpPr>
        <p:spPr>
          <a:xfrm>
            <a:off x="9793697" y="3802711"/>
            <a:ext cx="0" cy="3635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2ACB5A28-1E84-C398-C3BD-F8624A298B0C}"/>
              </a:ext>
            </a:extLst>
          </p:cNvPr>
          <p:cNvSpPr/>
          <p:nvPr/>
        </p:nvSpPr>
        <p:spPr>
          <a:xfrm>
            <a:off x="8869772" y="4166283"/>
            <a:ext cx="1847850" cy="1067664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Implementation of Virtual Reality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E2F6DE-2878-F4FA-B57F-54B7B2AF3AC6}"/>
              </a:ext>
            </a:extLst>
          </p:cNvPr>
          <p:cNvSpPr/>
          <p:nvPr/>
        </p:nvSpPr>
        <p:spPr>
          <a:xfrm>
            <a:off x="1099751" y="5233947"/>
            <a:ext cx="2330726" cy="795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Finite Speed of Light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961A89A-FD6D-CFAD-A33C-867404A08DB6}"/>
              </a:ext>
            </a:extLst>
          </p:cNvPr>
          <p:cNvCxnSpPr>
            <a:cxnSpLocks/>
            <a:stCxn id="10" idx="3"/>
            <a:endCxn id="45" idx="3"/>
          </p:cNvCxnSpPr>
          <p:nvPr/>
        </p:nvCxnSpPr>
        <p:spPr>
          <a:xfrm flipV="1">
            <a:off x="3430477" y="4986653"/>
            <a:ext cx="1112421" cy="6448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8C3AA5E8-E934-94E2-3B0D-9CDB3CE26F7D}"/>
              </a:ext>
            </a:extLst>
          </p:cNvPr>
          <p:cNvSpPr/>
          <p:nvPr/>
        </p:nvSpPr>
        <p:spPr>
          <a:xfrm>
            <a:off x="1115577" y="4245070"/>
            <a:ext cx="2330727" cy="795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Queuing and Buffering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FA48058-AFF6-ED79-9475-586A7FE66F0C}"/>
              </a:ext>
            </a:extLst>
          </p:cNvPr>
          <p:cNvCxnSpPr>
            <a:cxnSpLocks/>
            <a:stCxn id="16" idx="3"/>
            <a:endCxn id="45" idx="2"/>
          </p:cNvCxnSpPr>
          <p:nvPr/>
        </p:nvCxnSpPr>
        <p:spPr>
          <a:xfrm>
            <a:off x="3446304" y="4642635"/>
            <a:ext cx="990316" cy="628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21EF080-834A-0637-64B7-B41233F233B0}"/>
              </a:ext>
            </a:extLst>
          </p:cNvPr>
          <p:cNvSpPr txBox="1"/>
          <p:nvPr/>
        </p:nvSpPr>
        <p:spPr>
          <a:xfrm>
            <a:off x="1357183" y="6211669"/>
            <a:ext cx="9477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Advancement in cloud-based services in virtual reality are on the horizon and latency is an issue</a:t>
            </a:r>
          </a:p>
          <a:p>
            <a:endParaRPr lang="en-US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6DA69106-CDCE-0F07-2031-480E5F1AB73D}"/>
              </a:ext>
            </a:extLst>
          </p:cNvPr>
          <p:cNvSpPr/>
          <p:nvPr/>
        </p:nvSpPr>
        <p:spPr>
          <a:xfrm>
            <a:off x="779664" y="1889879"/>
            <a:ext cx="2955905" cy="2238747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A32EF0-C571-4B13-9A42-3775C2B5B28A}"/>
              </a:ext>
            </a:extLst>
          </p:cNvPr>
          <p:cNvSpPr txBox="1"/>
          <p:nvPr/>
        </p:nvSpPr>
        <p:spPr>
          <a:xfrm>
            <a:off x="5150052" y="4334137"/>
            <a:ext cx="1002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Latency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1B6DF2-C0C9-2171-0D01-E672E7880885}"/>
              </a:ext>
            </a:extLst>
          </p:cNvPr>
          <p:cNvSpPr/>
          <p:nvPr/>
        </p:nvSpPr>
        <p:spPr>
          <a:xfrm>
            <a:off x="1115577" y="3251158"/>
            <a:ext cx="2330727" cy="795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 Layers of OSI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49DEF97-C9D4-9AD0-7406-B52A3AB5421A}"/>
              </a:ext>
            </a:extLst>
          </p:cNvPr>
          <p:cNvCxnSpPr>
            <a:cxnSpLocks/>
            <a:stCxn id="31" idx="3"/>
            <a:endCxn id="45" idx="1"/>
          </p:cNvCxnSpPr>
          <p:nvPr/>
        </p:nvCxnSpPr>
        <p:spPr>
          <a:xfrm>
            <a:off x="3446304" y="3648723"/>
            <a:ext cx="1096594" cy="7756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FB9A5769-3732-FEB6-17F5-A58236ACD3B9}"/>
              </a:ext>
            </a:extLst>
          </p:cNvPr>
          <p:cNvSpPr/>
          <p:nvPr/>
        </p:nvSpPr>
        <p:spPr>
          <a:xfrm>
            <a:off x="6191032" y="4307967"/>
            <a:ext cx="2057400" cy="795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Degradation of UX 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7AA8B57-CD3D-CFCD-5A2E-B0EE9E115D64}"/>
              </a:ext>
            </a:extLst>
          </p:cNvPr>
          <p:cNvCxnSpPr>
            <a:cxnSpLocks/>
            <a:stCxn id="38" idx="3"/>
            <a:endCxn id="9" idx="2"/>
          </p:cNvCxnSpPr>
          <p:nvPr/>
        </p:nvCxnSpPr>
        <p:spPr>
          <a:xfrm flipV="1">
            <a:off x="8248432" y="4700115"/>
            <a:ext cx="621340" cy="54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7C163929-210D-72F7-593F-32030CD0F61B}"/>
                  </a:ext>
                </a:extLst>
              </p:cNvPr>
              <p:cNvSpPr/>
              <p:nvPr/>
            </p:nvSpPr>
            <p:spPr>
              <a:xfrm>
                <a:off x="4436620" y="4307967"/>
                <a:ext cx="725713" cy="79513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7C163929-210D-72F7-593F-32030CD0F6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6620" y="4307967"/>
                <a:ext cx="725713" cy="795130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78F6E18-56FE-B97D-3EAD-116C1E821F4D}"/>
              </a:ext>
            </a:extLst>
          </p:cNvPr>
          <p:cNvCxnSpPr>
            <a:cxnSpLocks/>
            <a:stCxn id="45" idx="6"/>
            <a:endCxn id="38" idx="1"/>
          </p:cNvCxnSpPr>
          <p:nvPr/>
        </p:nvCxnSpPr>
        <p:spPr>
          <a:xfrm>
            <a:off x="5162333" y="4705532"/>
            <a:ext cx="102869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3AEDE1F5-2BA8-7FF3-3A04-999C916C3010}"/>
              </a:ext>
            </a:extLst>
          </p:cNvPr>
          <p:cNvSpPr txBox="1"/>
          <p:nvPr/>
        </p:nvSpPr>
        <p:spPr>
          <a:xfrm>
            <a:off x="1115577" y="1526633"/>
            <a:ext cx="1002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Latency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1ECF5DD-136C-0289-D081-3F2442A8C570}"/>
              </a:ext>
            </a:extLst>
          </p:cNvPr>
          <p:cNvSpPr/>
          <p:nvPr/>
        </p:nvSpPr>
        <p:spPr>
          <a:xfrm>
            <a:off x="1099751" y="2265585"/>
            <a:ext cx="2330727" cy="795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Peripherals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66EEF891-A645-9F84-76C4-674769D275AA}"/>
              </a:ext>
            </a:extLst>
          </p:cNvPr>
          <p:cNvCxnSpPr>
            <a:cxnSpLocks/>
            <a:stCxn id="65" idx="3"/>
            <a:endCxn id="45" idx="0"/>
          </p:cNvCxnSpPr>
          <p:nvPr/>
        </p:nvCxnSpPr>
        <p:spPr>
          <a:xfrm>
            <a:off x="3430478" y="2663150"/>
            <a:ext cx="1368999" cy="16448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8D46E65-2790-B8FF-1EE8-443448948B25}"/>
              </a:ext>
            </a:extLst>
          </p:cNvPr>
          <p:cNvSpPr/>
          <p:nvPr/>
        </p:nvSpPr>
        <p:spPr>
          <a:xfrm>
            <a:off x="779664" y="4179388"/>
            <a:ext cx="2955905" cy="2032281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2C5141-726C-DF28-4E74-48814BB87A71}"/>
              </a:ext>
            </a:extLst>
          </p:cNvPr>
          <p:cNvSpPr txBox="1"/>
          <p:nvPr/>
        </p:nvSpPr>
        <p:spPr>
          <a:xfrm>
            <a:off x="3705603" y="2600705"/>
            <a:ext cx="1789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End-User Device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720C85-7658-3C20-7CA1-165CD9BC20A6}"/>
              </a:ext>
            </a:extLst>
          </p:cNvPr>
          <p:cNvSpPr txBox="1"/>
          <p:nvPr/>
        </p:nvSpPr>
        <p:spPr>
          <a:xfrm>
            <a:off x="3705603" y="5590524"/>
            <a:ext cx="1002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Network</a:t>
            </a:r>
          </a:p>
        </p:txBody>
      </p:sp>
    </p:spTree>
    <p:extLst>
      <p:ext uri="{BB962C8B-B14F-4D97-AF65-F5344CB8AC3E}">
        <p14:creationId xmlns:p14="http://schemas.microsoft.com/office/powerpoint/2010/main" val="296308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8AA69-1235-1B23-7367-8FA8A8843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Latency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F00442-E7FF-1473-B327-6AC761489BDD}"/>
              </a:ext>
            </a:extLst>
          </p:cNvPr>
          <p:cNvSpPr/>
          <p:nvPr/>
        </p:nvSpPr>
        <p:spPr>
          <a:xfrm>
            <a:off x="838200" y="3031435"/>
            <a:ext cx="2057400" cy="795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Managing Latency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7B5F4F8-CC1E-F17E-B67B-A3F66F59498D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2895600" y="3429000"/>
            <a:ext cx="73728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2F40F55-5082-16BC-EF1A-541D9E8A9FF3}"/>
              </a:ext>
            </a:extLst>
          </p:cNvPr>
          <p:cNvSpPr/>
          <p:nvPr/>
        </p:nvSpPr>
        <p:spPr>
          <a:xfrm>
            <a:off x="3632886" y="3031435"/>
            <a:ext cx="2057400" cy="795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Precision Measurement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B6A1563-45C9-0DCB-EA90-DC898EE217AE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5690286" y="3429000"/>
            <a:ext cx="73728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4A898D21-F66C-CA6D-9E4A-FE9912885747}"/>
              </a:ext>
            </a:extLst>
          </p:cNvPr>
          <p:cNvSpPr/>
          <p:nvPr/>
        </p:nvSpPr>
        <p:spPr>
          <a:xfrm>
            <a:off x="6427572" y="3031435"/>
            <a:ext cx="2057400" cy="795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Estimation and Projection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E3566C6-90FA-13DE-1924-764005282E6E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8484972" y="3429000"/>
            <a:ext cx="73728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9809B88-51DA-2D6D-0A0F-9339A188B052}"/>
              </a:ext>
            </a:extLst>
          </p:cNvPr>
          <p:cNvSpPr/>
          <p:nvPr/>
        </p:nvSpPr>
        <p:spPr>
          <a:xfrm>
            <a:off x="9222258" y="3031435"/>
            <a:ext cx="2057400" cy="795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Prediction and Compensation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C0EB0E-9F00-AB20-0F09-E2C01CA4A199}"/>
              </a:ext>
            </a:extLst>
          </p:cNvPr>
          <p:cNvSpPr txBox="1"/>
          <p:nvPr/>
        </p:nvSpPr>
        <p:spPr>
          <a:xfrm>
            <a:off x="3506527" y="5904579"/>
            <a:ext cx="5842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challenge is to enable end-to-end latency measurement</a:t>
            </a:r>
          </a:p>
        </p:txBody>
      </p:sp>
    </p:spTree>
    <p:extLst>
      <p:ext uri="{BB962C8B-B14F-4D97-AF65-F5344CB8AC3E}">
        <p14:creationId xmlns:p14="http://schemas.microsoft.com/office/powerpoint/2010/main" val="1262304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500E9-34F4-7789-7620-2827F9E20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Latency: From Cloud to the End-User</a:t>
            </a:r>
          </a:p>
        </p:txBody>
      </p:sp>
      <p:sp>
        <p:nvSpPr>
          <p:cNvPr id="31" name="Pentagon 30">
            <a:extLst>
              <a:ext uri="{FF2B5EF4-FFF2-40B4-BE49-F238E27FC236}">
                <a16:creationId xmlns:a16="http://schemas.microsoft.com/office/drawing/2014/main" id="{2EA44270-E72C-1583-6670-A91C8B81713F}"/>
              </a:ext>
            </a:extLst>
          </p:cNvPr>
          <p:cNvSpPr/>
          <p:nvPr/>
        </p:nvSpPr>
        <p:spPr>
          <a:xfrm>
            <a:off x="297873" y="5266460"/>
            <a:ext cx="2833254" cy="72933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Cloud Servers</a:t>
            </a:r>
          </a:p>
        </p:txBody>
      </p:sp>
      <p:sp>
        <p:nvSpPr>
          <p:cNvPr id="32" name="Chevron 31">
            <a:extLst>
              <a:ext uri="{FF2B5EF4-FFF2-40B4-BE49-F238E27FC236}">
                <a16:creationId xmlns:a16="http://schemas.microsoft.com/office/drawing/2014/main" id="{90B25832-3E59-128F-6EEB-C701F000907C}"/>
              </a:ext>
            </a:extLst>
          </p:cNvPr>
          <p:cNvSpPr/>
          <p:nvPr/>
        </p:nvSpPr>
        <p:spPr>
          <a:xfrm>
            <a:off x="2985932" y="5266460"/>
            <a:ext cx="2569742" cy="72933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Internet</a:t>
            </a:r>
          </a:p>
        </p:txBody>
      </p:sp>
      <p:sp>
        <p:nvSpPr>
          <p:cNvPr id="33" name="Chevron 32">
            <a:extLst>
              <a:ext uri="{FF2B5EF4-FFF2-40B4-BE49-F238E27FC236}">
                <a16:creationId xmlns:a16="http://schemas.microsoft.com/office/drawing/2014/main" id="{FF344774-8932-839F-2883-3A00BE0ED072}"/>
              </a:ext>
            </a:extLst>
          </p:cNvPr>
          <p:cNvSpPr/>
          <p:nvPr/>
        </p:nvSpPr>
        <p:spPr>
          <a:xfrm>
            <a:off x="5414498" y="5266460"/>
            <a:ext cx="2569742" cy="72933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Cable Modem to ISP</a:t>
            </a:r>
          </a:p>
        </p:txBody>
      </p:sp>
      <p:sp>
        <p:nvSpPr>
          <p:cNvPr id="34" name="Chevron 33">
            <a:extLst>
              <a:ext uri="{FF2B5EF4-FFF2-40B4-BE49-F238E27FC236}">
                <a16:creationId xmlns:a16="http://schemas.microsoft.com/office/drawing/2014/main" id="{32D94D8C-3466-3ADB-FDFB-83CDC6A3347F}"/>
              </a:ext>
            </a:extLst>
          </p:cNvPr>
          <p:cNvSpPr/>
          <p:nvPr/>
        </p:nvSpPr>
        <p:spPr>
          <a:xfrm>
            <a:off x="7838071" y="5266460"/>
            <a:ext cx="2569742" cy="72933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WIFI and Router</a:t>
            </a:r>
          </a:p>
        </p:txBody>
      </p:sp>
      <p:sp>
        <p:nvSpPr>
          <p:cNvPr id="35" name="Chevron 34">
            <a:extLst>
              <a:ext uri="{FF2B5EF4-FFF2-40B4-BE49-F238E27FC236}">
                <a16:creationId xmlns:a16="http://schemas.microsoft.com/office/drawing/2014/main" id="{FC2C4139-D34B-E5CD-12C0-8A3BF9BD1B85}"/>
              </a:ext>
            </a:extLst>
          </p:cNvPr>
          <p:cNvSpPr/>
          <p:nvPr/>
        </p:nvSpPr>
        <p:spPr>
          <a:xfrm>
            <a:off x="10266637" y="5266460"/>
            <a:ext cx="1544364" cy="72933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End-User</a:t>
            </a:r>
          </a:p>
        </p:txBody>
      </p:sp>
      <p:sp>
        <p:nvSpPr>
          <p:cNvPr id="4" name="Up-Down Arrow 3">
            <a:extLst>
              <a:ext uri="{FF2B5EF4-FFF2-40B4-BE49-F238E27FC236}">
                <a16:creationId xmlns:a16="http://schemas.microsoft.com/office/drawing/2014/main" id="{2CE1BD87-6253-46BE-64F6-D55D6978D93F}"/>
              </a:ext>
            </a:extLst>
          </p:cNvPr>
          <p:cNvSpPr/>
          <p:nvPr/>
        </p:nvSpPr>
        <p:spPr>
          <a:xfrm rot="16200000">
            <a:off x="8309661" y="2982736"/>
            <a:ext cx="243503" cy="417194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-Down Arrow 5">
            <a:extLst>
              <a:ext uri="{FF2B5EF4-FFF2-40B4-BE49-F238E27FC236}">
                <a16:creationId xmlns:a16="http://schemas.microsoft.com/office/drawing/2014/main" id="{60099147-2B98-D409-885A-090D7F2DB2F6}"/>
              </a:ext>
            </a:extLst>
          </p:cNvPr>
          <p:cNvSpPr/>
          <p:nvPr/>
        </p:nvSpPr>
        <p:spPr>
          <a:xfrm rot="16200000">
            <a:off x="7330402" y="3721087"/>
            <a:ext cx="243504" cy="221342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 descr="Cloud shaped hard drive with cables">
            <a:extLst>
              <a:ext uri="{FF2B5EF4-FFF2-40B4-BE49-F238E27FC236}">
                <a16:creationId xmlns:a16="http://schemas.microsoft.com/office/drawing/2014/main" id="{C251B307-A622-AC18-9CAE-F97B19D56E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27" y="2631989"/>
            <a:ext cx="2486563" cy="1420468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C8B28E-13AF-816B-6645-A0CE04D60E0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127" y="2628311"/>
            <a:ext cx="2130700" cy="14204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76CB6AE-FFFA-23EF-559B-798195A6A2FB}"/>
              </a:ext>
            </a:extLst>
          </p:cNvPr>
          <p:cNvSpPr txBox="1"/>
          <p:nvPr/>
        </p:nvSpPr>
        <p:spPr>
          <a:xfrm>
            <a:off x="5435711" y="4429218"/>
            <a:ext cx="1180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5G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E966814-8C5D-50B2-292E-6CB1BB3D727B}"/>
              </a:ext>
            </a:extLst>
          </p:cNvPr>
          <p:cNvGrpSpPr/>
          <p:nvPr/>
        </p:nvGrpSpPr>
        <p:grpSpPr>
          <a:xfrm>
            <a:off x="7404186" y="2746608"/>
            <a:ext cx="1902940" cy="1294320"/>
            <a:chOff x="7161488" y="2157361"/>
            <a:chExt cx="1902940" cy="1294320"/>
          </a:xfrm>
        </p:grpSpPr>
        <p:sp>
          <p:nvSpPr>
            <p:cNvPr id="24" name="Triangle 23">
              <a:extLst>
                <a:ext uri="{FF2B5EF4-FFF2-40B4-BE49-F238E27FC236}">
                  <a16:creationId xmlns:a16="http://schemas.microsoft.com/office/drawing/2014/main" id="{DF569D7F-79BB-5D0B-82E9-48700548868D}"/>
                </a:ext>
              </a:extLst>
            </p:cNvPr>
            <p:cNvSpPr/>
            <p:nvPr/>
          </p:nvSpPr>
          <p:spPr>
            <a:xfrm rot="1780321">
              <a:off x="8924594" y="2157362"/>
              <a:ext cx="121833" cy="86979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riangle 20">
              <a:extLst>
                <a:ext uri="{FF2B5EF4-FFF2-40B4-BE49-F238E27FC236}">
                  <a16:creationId xmlns:a16="http://schemas.microsoft.com/office/drawing/2014/main" id="{982055BB-BA7F-F8B0-8AB8-B4F85E8275F4}"/>
                </a:ext>
              </a:extLst>
            </p:cNvPr>
            <p:cNvSpPr/>
            <p:nvPr/>
          </p:nvSpPr>
          <p:spPr>
            <a:xfrm rot="19819679" flipH="1">
              <a:off x="7182077" y="2157361"/>
              <a:ext cx="121833" cy="86979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775E3C1E-8DAC-2080-32D2-EAD345363FDC}"/>
                </a:ext>
              </a:extLst>
            </p:cNvPr>
            <p:cNvSpPr/>
            <p:nvPr/>
          </p:nvSpPr>
          <p:spPr>
            <a:xfrm>
              <a:off x="7161488" y="2945054"/>
              <a:ext cx="1902940" cy="50662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8BA413D-901F-BA9F-2707-B3D61EC7EB82}"/>
                </a:ext>
              </a:extLst>
            </p:cNvPr>
            <p:cNvSpPr/>
            <p:nvPr/>
          </p:nvSpPr>
          <p:spPr>
            <a:xfrm>
              <a:off x="7975666" y="3060749"/>
              <a:ext cx="271849" cy="2752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5D4CF39-469D-8970-BCF6-70C395F21CD4}"/>
                </a:ext>
              </a:extLst>
            </p:cNvPr>
            <p:cNvSpPr/>
            <p:nvPr/>
          </p:nvSpPr>
          <p:spPr>
            <a:xfrm>
              <a:off x="8342002" y="3060749"/>
              <a:ext cx="271849" cy="2752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CA85FA9-8C9C-3912-71F4-E2F65E87883A}"/>
                </a:ext>
              </a:extLst>
            </p:cNvPr>
            <p:cNvSpPr/>
            <p:nvPr/>
          </p:nvSpPr>
          <p:spPr>
            <a:xfrm>
              <a:off x="7242994" y="3060749"/>
              <a:ext cx="271849" cy="2752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0BE975A-247D-44C2-1A18-5BF4290F7FD3}"/>
                </a:ext>
              </a:extLst>
            </p:cNvPr>
            <p:cNvSpPr/>
            <p:nvPr/>
          </p:nvSpPr>
          <p:spPr>
            <a:xfrm>
              <a:off x="7609330" y="3060749"/>
              <a:ext cx="271849" cy="2752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AF32F2E-81D9-CC4E-17F0-83B368C1FD0D}"/>
                </a:ext>
              </a:extLst>
            </p:cNvPr>
            <p:cNvSpPr/>
            <p:nvPr/>
          </p:nvSpPr>
          <p:spPr>
            <a:xfrm>
              <a:off x="8713661" y="3060749"/>
              <a:ext cx="271849" cy="2752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7" descr="A person wearing headphones and sitting at a desk&#10;&#10;Description automatically generated with low confidence">
            <a:extLst>
              <a:ext uri="{FF2B5EF4-FFF2-40B4-BE49-F238E27FC236}">
                <a16:creationId xmlns:a16="http://schemas.microsoft.com/office/drawing/2014/main" id="{BCEA2B2B-F485-4FFD-4E72-D9634DDF486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6798" y="2628311"/>
            <a:ext cx="2354055" cy="1417837"/>
          </a:xfrm>
          <a:prstGeom prst="rect">
            <a:avLst/>
          </a:prstGeom>
        </p:spPr>
      </p:pic>
      <p:pic>
        <p:nvPicPr>
          <p:cNvPr id="36" name="Picture 35" descr="Diagram&#10;&#10;Description automatically generated">
            <a:extLst>
              <a:ext uri="{FF2B5EF4-FFF2-40B4-BE49-F238E27FC236}">
                <a16:creationId xmlns:a16="http://schemas.microsoft.com/office/drawing/2014/main" id="{067B8ADA-CFA1-5171-0219-F5669C8920B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1767" y="2623986"/>
            <a:ext cx="1445113" cy="143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40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500E9-34F4-7789-7620-2827F9E20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Latency: The Journey of Data Packets</a:t>
            </a:r>
          </a:p>
        </p:txBody>
      </p:sp>
      <p:sp>
        <p:nvSpPr>
          <p:cNvPr id="31" name="Pentagon 30">
            <a:extLst>
              <a:ext uri="{FF2B5EF4-FFF2-40B4-BE49-F238E27FC236}">
                <a16:creationId xmlns:a16="http://schemas.microsoft.com/office/drawing/2014/main" id="{2EA44270-E72C-1583-6670-A91C8B81713F}"/>
              </a:ext>
            </a:extLst>
          </p:cNvPr>
          <p:cNvSpPr/>
          <p:nvPr/>
        </p:nvSpPr>
        <p:spPr>
          <a:xfrm>
            <a:off x="339436" y="4909470"/>
            <a:ext cx="2833254" cy="44334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Cloud Servers</a:t>
            </a:r>
          </a:p>
        </p:txBody>
      </p:sp>
      <p:sp>
        <p:nvSpPr>
          <p:cNvPr id="32" name="Chevron 31">
            <a:extLst>
              <a:ext uri="{FF2B5EF4-FFF2-40B4-BE49-F238E27FC236}">
                <a16:creationId xmlns:a16="http://schemas.microsoft.com/office/drawing/2014/main" id="{90B25832-3E59-128F-6EEB-C701F000907C}"/>
              </a:ext>
            </a:extLst>
          </p:cNvPr>
          <p:cNvSpPr/>
          <p:nvPr/>
        </p:nvSpPr>
        <p:spPr>
          <a:xfrm>
            <a:off x="3027495" y="4909470"/>
            <a:ext cx="2569742" cy="44334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Internet</a:t>
            </a:r>
          </a:p>
        </p:txBody>
      </p:sp>
      <p:sp>
        <p:nvSpPr>
          <p:cNvPr id="33" name="Chevron 32">
            <a:extLst>
              <a:ext uri="{FF2B5EF4-FFF2-40B4-BE49-F238E27FC236}">
                <a16:creationId xmlns:a16="http://schemas.microsoft.com/office/drawing/2014/main" id="{FF344774-8932-839F-2883-3A00BE0ED072}"/>
              </a:ext>
            </a:extLst>
          </p:cNvPr>
          <p:cNvSpPr/>
          <p:nvPr/>
        </p:nvSpPr>
        <p:spPr>
          <a:xfrm>
            <a:off x="5456061" y="4909470"/>
            <a:ext cx="2569742" cy="44334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Cable Modem to ISP</a:t>
            </a:r>
          </a:p>
        </p:txBody>
      </p:sp>
      <p:sp>
        <p:nvSpPr>
          <p:cNvPr id="34" name="Chevron 33">
            <a:extLst>
              <a:ext uri="{FF2B5EF4-FFF2-40B4-BE49-F238E27FC236}">
                <a16:creationId xmlns:a16="http://schemas.microsoft.com/office/drawing/2014/main" id="{32D94D8C-3466-3ADB-FDFB-83CDC6A3347F}"/>
              </a:ext>
            </a:extLst>
          </p:cNvPr>
          <p:cNvSpPr/>
          <p:nvPr/>
        </p:nvSpPr>
        <p:spPr>
          <a:xfrm>
            <a:off x="7879634" y="4909470"/>
            <a:ext cx="2569742" cy="44334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WIFI and Router</a:t>
            </a:r>
          </a:p>
        </p:txBody>
      </p:sp>
      <p:sp>
        <p:nvSpPr>
          <p:cNvPr id="35" name="Chevron 34">
            <a:extLst>
              <a:ext uri="{FF2B5EF4-FFF2-40B4-BE49-F238E27FC236}">
                <a16:creationId xmlns:a16="http://schemas.microsoft.com/office/drawing/2014/main" id="{FC2C4139-D34B-E5CD-12C0-8A3BF9BD1B85}"/>
              </a:ext>
            </a:extLst>
          </p:cNvPr>
          <p:cNvSpPr/>
          <p:nvPr/>
        </p:nvSpPr>
        <p:spPr>
          <a:xfrm>
            <a:off x="10308200" y="4909470"/>
            <a:ext cx="1544364" cy="44334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End-User</a:t>
            </a:r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D9842B47-CD1A-A44F-8927-CF1C30268ECC}"/>
              </a:ext>
            </a:extLst>
          </p:cNvPr>
          <p:cNvSpPr/>
          <p:nvPr/>
        </p:nvSpPr>
        <p:spPr>
          <a:xfrm>
            <a:off x="524975" y="6209829"/>
            <a:ext cx="2184720" cy="443346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NIC</a:t>
            </a:r>
          </a:p>
        </p:txBody>
      </p:sp>
      <p:sp>
        <p:nvSpPr>
          <p:cNvPr id="4" name="Chevron 3">
            <a:extLst>
              <a:ext uri="{FF2B5EF4-FFF2-40B4-BE49-F238E27FC236}">
                <a16:creationId xmlns:a16="http://schemas.microsoft.com/office/drawing/2014/main" id="{FD97E082-3CB7-6A62-026C-118C1D26E4C8}"/>
              </a:ext>
            </a:extLst>
          </p:cNvPr>
          <p:cNvSpPr/>
          <p:nvPr/>
        </p:nvSpPr>
        <p:spPr>
          <a:xfrm>
            <a:off x="2580503" y="6209829"/>
            <a:ext cx="1925227" cy="443346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PCIe</a:t>
            </a:r>
          </a:p>
        </p:txBody>
      </p:sp>
      <p:sp>
        <p:nvSpPr>
          <p:cNvPr id="6" name="Chevron 5">
            <a:extLst>
              <a:ext uri="{FF2B5EF4-FFF2-40B4-BE49-F238E27FC236}">
                <a16:creationId xmlns:a16="http://schemas.microsoft.com/office/drawing/2014/main" id="{45294522-F23F-8837-0E14-0BDB0CA1DDF7}"/>
              </a:ext>
            </a:extLst>
          </p:cNvPr>
          <p:cNvSpPr/>
          <p:nvPr/>
        </p:nvSpPr>
        <p:spPr>
          <a:xfrm>
            <a:off x="4412768" y="6209829"/>
            <a:ext cx="2011538" cy="443346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OS</a:t>
            </a:r>
          </a:p>
        </p:txBody>
      </p:sp>
      <p:sp>
        <p:nvSpPr>
          <p:cNvPr id="7" name="Chevron 6">
            <a:extLst>
              <a:ext uri="{FF2B5EF4-FFF2-40B4-BE49-F238E27FC236}">
                <a16:creationId xmlns:a16="http://schemas.microsoft.com/office/drawing/2014/main" id="{866B5CE3-36E0-52DF-1F7E-530DDE1A488F}"/>
              </a:ext>
            </a:extLst>
          </p:cNvPr>
          <p:cNvSpPr/>
          <p:nvPr/>
        </p:nvSpPr>
        <p:spPr>
          <a:xfrm>
            <a:off x="6339105" y="6199307"/>
            <a:ext cx="2022763" cy="443346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CPU</a:t>
            </a: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C60415B7-133D-965D-CC4C-66F5B40EBD2B}"/>
              </a:ext>
            </a:extLst>
          </p:cNvPr>
          <p:cNvSpPr/>
          <p:nvPr/>
        </p:nvSpPr>
        <p:spPr>
          <a:xfrm>
            <a:off x="10031343" y="6209829"/>
            <a:ext cx="2022763" cy="443346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Peripherals</a:t>
            </a:r>
          </a:p>
        </p:txBody>
      </p:sp>
      <p:sp>
        <p:nvSpPr>
          <p:cNvPr id="9" name="Chevron 8">
            <a:extLst>
              <a:ext uri="{FF2B5EF4-FFF2-40B4-BE49-F238E27FC236}">
                <a16:creationId xmlns:a16="http://schemas.microsoft.com/office/drawing/2014/main" id="{7C1EF81D-368C-F12D-02E0-12A18A1AB53D}"/>
              </a:ext>
            </a:extLst>
          </p:cNvPr>
          <p:cNvSpPr/>
          <p:nvPr/>
        </p:nvSpPr>
        <p:spPr>
          <a:xfrm>
            <a:off x="8257681" y="6199307"/>
            <a:ext cx="1840026" cy="443346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USB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64771FF-4B65-DACE-9905-90804715725A}"/>
              </a:ext>
            </a:extLst>
          </p:cNvPr>
          <p:cNvCxnSpPr>
            <a:cxnSpLocks/>
            <a:stCxn id="35" idx="2"/>
          </p:cNvCxnSpPr>
          <p:nvPr/>
        </p:nvCxnSpPr>
        <p:spPr>
          <a:xfrm flipH="1">
            <a:off x="678873" y="5352816"/>
            <a:ext cx="10290673" cy="7431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660D7D4-60EE-1EF0-5C76-A880B2FE3E80}"/>
              </a:ext>
            </a:extLst>
          </p:cNvPr>
          <p:cNvCxnSpPr>
            <a:cxnSpLocks/>
            <a:stCxn id="35" idx="2"/>
          </p:cNvCxnSpPr>
          <p:nvPr/>
        </p:nvCxnSpPr>
        <p:spPr>
          <a:xfrm>
            <a:off x="10969546" y="5352816"/>
            <a:ext cx="883018" cy="7431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Up-Down Arrow 12">
            <a:extLst>
              <a:ext uri="{FF2B5EF4-FFF2-40B4-BE49-F238E27FC236}">
                <a16:creationId xmlns:a16="http://schemas.microsoft.com/office/drawing/2014/main" id="{3FB5E529-CBF0-F9D6-49BA-7D83EFB4ACFD}"/>
              </a:ext>
            </a:extLst>
          </p:cNvPr>
          <p:cNvSpPr/>
          <p:nvPr/>
        </p:nvSpPr>
        <p:spPr>
          <a:xfrm rot="16200000">
            <a:off x="8241651" y="2620098"/>
            <a:ext cx="243503" cy="417194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-Down Arrow 15">
            <a:extLst>
              <a:ext uri="{FF2B5EF4-FFF2-40B4-BE49-F238E27FC236}">
                <a16:creationId xmlns:a16="http://schemas.microsoft.com/office/drawing/2014/main" id="{BAB9644F-E545-E03B-90B6-C405C25F065E}"/>
              </a:ext>
            </a:extLst>
          </p:cNvPr>
          <p:cNvSpPr/>
          <p:nvPr/>
        </p:nvSpPr>
        <p:spPr>
          <a:xfrm rot="16200000">
            <a:off x="7262392" y="3358449"/>
            <a:ext cx="243504" cy="221342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Content Placeholder 9" descr="Cloud shaped hard drive with cables">
            <a:extLst>
              <a:ext uri="{FF2B5EF4-FFF2-40B4-BE49-F238E27FC236}">
                <a16:creationId xmlns:a16="http://schemas.microsoft.com/office/drawing/2014/main" id="{186CB315-7625-D019-ED52-A979AAFBB0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27" y="2631989"/>
            <a:ext cx="2486563" cy="1420468"/>
          </a:xfr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234838E-894E-892A-570B-3E8C0433F3B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127" y="2628311"/>
            <a:ext cx="2130700" cy="142046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30160C4-6303-A018-A7BD-003FB3390ECB}"/>
              </a:ext>
            </a:extLst>
          </p:cNvPr>
          <p:cNvSpPr txBox="1"/>
          <p:nvPr/>
        </p:nvSpPr>
        <p:spPr>
          <a:xfrm>
            <a:off x="5324414" y="4163374"/>
            <a:ext cx="1180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5G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8499382-ADD7-5737-896C-B46B73360EC7}"/>
              </a:ext>
            </a:extLst>
          </p:cNvPr>
          <p:cNvGrpSpPr/>
          <p:nvPr/>
        </p:nvGrpSpPr>
        <p:grpSpPr>
          <a:xfrm>
            <a:off x="7404186" y="2746608"/>
            <a:ext cx="1902940" cy="1294320"/>
            <a:chOff x="7161488" y="2157361"/>
            <a:chExt cx="1902940" cy="1294320"/>
          </a:xfrm>
        </p:grpSpPr>
        <p:sp>
          <p:nvSpPr>
            <p:cNvPr id="24" name="Triangle 23">
              <a:extLst>
                <a:ext uri="{FF2B5EF4-FFF2-40B4-BE49-F238E27FC236}">
                  <a16:creationId xmlns:a16="http://schemas.microsoft.com/office/drawing/2014/main" id="{E564962D-4B75-5714-3D0D-8E40A78F5B7A}"/>
                </a:ext>
              </a:extLst>
            </p:cNvPr>
            <p:cNvSpPr/>
            <p:nvPr/>
          </p:nvSpPr>
          <p:spPr>
            <a:xfrm rot="1780321">
              <a:off x="8924594" y="2157362"/>
              <a:ext cx="121833" cy="86979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riangle 24">
              <a:extLst>
                <a:ext uri="{FF2B5EF4-FFF2-40B4-BE49-F238E27FC236}">
                  <a16:creationId xmlns:a16="http://schemas.microsoft.com/office/drawing/2014/main" id="{3596760F-22F0-1A42-AF92-12F101B65939}"/>
                </a:ext>
              </a:extLst>
            </p:cNvPr>
            <p:cNvSpPr/>
            <p:nvPr/>
          </p:nvSpPr>
          <p:spPr>
            <a:xfrm rot="19819679" flipH="1">
              <a:off x="7182077" y="2157361"/>
              <a:ext cx="121833" cy="86979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59F1725A-662F-44B8-8C23-64AE5BBC1FE4}"/>
                </a:ext>
              </a:extLst>
            </p:cNvPr>
            <p:cNvSpPr/>
            <p:nvPr/>
          </p:nvSpPr>
          <p:spPr>
            <a:xfrm>
              <a:off x="7161488" y="2945054"/>
              <a:ext cx="1902940" cy="50662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11FC6BF-BA3A-E635-D872-8CDC5CD3B2F0}"/>
                </a:ext>
              </a:extLst>
            </p:cNvPr>
            <p:cNvSpPr/>
            <p:nvPr/>
          </p:nvSpPr>
          <p:spPr>
            <a:xfrm>
              <a:off x="7975666" y="3060749"/>
              <a:ext cx="271849" cy="2752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B5F39E0-5D27-7A9A-07E7-0CFBFE3B35C7}"/>
                </a:ext>
              </a:extLst>
            </p:cNvPr>
            <p:cNvSpPr/>
            <p:nvPr/>
          </p:nvSpPr>
          <p:spPr>
            <a:xfrm>
              <a:off x="8342002" y="3060749"/>
              <a:ext cx="271849" cy="2752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6D2C089-0C20-FE6D-D609-6FF5B017A327}"/>
                </a:ext>
              </a:extLst>
            </p:cNvPr>
            <p:cNvSpPr/>
            <p:nvPr/>
          </p:nvSpPr>
          <p:spPr>
            <a:xfrm>
              <a:off x="7242994" y="3060749"/>
              <a:ext cx="271849" cy="2752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F82D98E-6542-6A9D-4DDF-8A7C6D101AC5}"/>
                </a:ext>
              </a:extLst>
            </p:cNvPr>
            <p:cNvSpPr/>
            <p:nvPr/>
          </p:nvSpPr>
          <p:spPr>
            <a:xfrm>
              <a:off x="7609330" y="3060749"/>
              <a:ext cx="271849" cy="2752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B15C9B0-A093-A591-D879-C601EBA87535}"/>
                </a:ext>
              </a:extLst>
            </p:cNvPr>
            <p:cNvSpPr/>
            <p:nvPr/>
          </p:nvSpPr>
          <p:spPr>
            <a:xfrm>
              <a:off x="8713661" y="3060749"/>
              <a:ext cx="271849" cy="27523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8" name="Picture 37" descr="A person wearing headphones and sitting at a desk&#10;&#10;Description automatically generated with low confidence">
            <a:extLst>
              <a:ext uri="{FF2B5EF4-FFF2-40B4-BE49-F238E27FC236}">
                <a16:creationId xmlns:a16="http://schemas.microsoft.com/office/drawing/2014/main" id="{CB7F71E3-DABD-72B5-1D42-8DE54E3585F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6798" y="2628311"/>
            <a:ext cx="2354055" cy="1417837"/>
          </a:xfrm>
          <a:prstGeom prst="rect">
            <a:avLst/>
          </a:prstGeom>
        </p:spPr>
      </p:pic>
      <p:pic>
        <p:nvPicPr>
          <p:cNvPr id="39" name="Picture 38" descr="Diagram&#10;&#10;Description automatically generated">
            <a:extLst>
              <a:ext uri="{FF2B5EF4-FFF2-40B4-BE49-F238E27FC236}">
                <a16:creationId xmlns:a16="http://schemas.microsoft.com/office/drawing/2014/main" id="{DF329083-DC7B-AD06-A904-C5F77C96E59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1767" y="2623986"/>
            <a:ext cx="1445113" cy="143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7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76589-EDDE-0981-A0A0-9AAA34F90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 Layers of the OSI Model</a:t>
            </a:r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325A20F3-9107-8B7F-33D3-A13AD7D99B40}"/>
              </a:ext>
            </a:extLst>
          </p:cNvPr>
          <p:cNvSpPr/>
          <p:nvPr/>
        </p:nvSpPr>
        <p:spPr>
          <a:xfrm>
            <a:off x="524975" y="6209829"/>
            <a:ext cx="2184720" cy="443346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NIC</a:t>
            </a:r>
          </a:p>
        </p:txBody>
      </p:sp>
      <p:sp>
        <p:nvSpPr>
          <p:cNvPr id="5" name="Chevron 4">
            <a:extLst>
              <a:ext uri="{FF2B5EF4-FFF2-40B4-BE49-F238E27FC236}">
                <a16:creationId xmlns:a16="http://schemas.microsoft.com/office/drawing/2014/main" id="{86163BE8-2952-5A51-6556-5326252AE5E7}"/>
              </a:ext>
            </a:extLst>
          </p:cNvPr>
          <p:cNvSpPr/>
          <p:nvPr/>
        </p:nvSpPr>
        <p:spPr>
          <a:xfrm>
            <a:off x="2580503" y="6209829"/>
            <a:ext cx="1925227" cy="443346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PCIe</a:t>
            </a:r>
          </a:p>
        </p:txBody>
      </p:sp>
      <p:sp>
        <p:nvSpPr>
          <p:cNvPr id="6" name="Chevron 5">
            <a:extLst>
              <a:ext uri="{FF2B5EF4-FFF2-40B4-BE49-F238E27FC236}">
                <a16:creationId xmlns:a16="http://schemas.microsoft.com/office/drawing/2014/main" id="{A47002B1-9C8C-157B-3BCE-E5E7287C0843}"/>
              </a:ext>
            </a:extLst>
          </p:cNvPr>
          <p:cNvSpPr/>
          <p:nvPr/>
        </p:nvSpPr>
        <p:spPr>
          <a:xfrm>
            <a:off x="4412768" y="6209829"/>
            <a:ext cx="2011538" cy="443346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OS</a:t>
            </a:r>
          </a:p>
        </p:txBody>
      </p:sp>
      <p:sp>
        <p:nvSpPr>
          <p:cNvPr id="7" name="Chevron 6">
            <a:extLst>
              <a:ext uri="{FF2B5EF4-FFF2-40B4-BE49-F238E27FC236}">
                <a16:creationId xmlns:a16="http://schemas.microsoft.com/office/drawing/2014/main" id="{A907A488-9EA2-8F02-8630-4DB20D00DBBD}"/>
              </a:ext>
            </a:extLst>
          </p:cNvPr>
          <p:cNvSpPr/>
          <p:nvPr/>
        </p:nvSpPr>
        <p:spPr>
          <a:xfrm>
            <a:off x="6339105" y="6199307"/>
            <a:ext cx="2022763" cy="443346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CPU</a:t>
            </a: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71E95003-DFDB-B1B8-B4C9-AEA2B9DBE681}"/>
              </a:ext>
            </a:extLst>
          </p:cNvPr>
          <p:cNvSpPr/>
          <p:nvPr/>
        </p:nvSpPr>
        <p:spPr>
          <a:xfrm>
            <a:off x="10031343" y="6209829"/>
            <a:ext cx="2022763" cy="443346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Peripherals</a:t>
            </a:r>
          </a:p>
        </p:txBody>
      </p:sp>
      <p:sp>
        <p:nvSpPr>
          <p:cNvPr id="9" name="Chevron 8">
            <a:extLst>
              <a:ext uri="{FF2B5EF4-FFF2-40B4-BE49-F238E27FC236}">
                <a16:creationId xmlns:a16="http://schemas.microsoft.com/office/drawing/2014/main" id="{54C63199-A38F-E078-62F4-B8F7C62CFB8F}"/>
              </a:ext>
            </a:extLst>
          </p:cNvPr>
          <p:cNvSpPr/>
          <p:nvPr/>
        </p:nvSpPr>
        <p:spPr>
          <a:xfrm>
            <a:off x="8257681" y="6199307"/>
            <a:ext cx="1840026" cy="443346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USB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00FFA9-DA9D-EA7A-A4DB-07EF5C981E44}"/>
              </a:ext>
            </a:extLst>
          </p:cNvPr>
          <p:cNvSpPr/>
          <p:nvPr/>
        </p:nvSpPr>
        <p:spPr>
          <a:xfrm>
            <a:off x="3619283" y="5161839"/>
            <a:ext cx="1586971" cy="461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Physical Layer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F8168F-76DB-2B2A-C941-37F8C8496AEF}"/>
              </a:ext>
            </a:extLst>
          </p:cNvPr>
          <p:cNvSpPr/>
          <p:nvPr/>
        </p:nvSpPr>
        <p:spPr>
          <a:xfrm>
            <a:off x="3619283" y="4577271"/>
            <a:ext cx="1586971" cy="461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link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C2D8FD-1D92-E614-A515-9B9A2D22B64F}"/>
              </a:ext>
            </a:extLst>
          </p:cNvPr>
          <p:cNvSpPr/>
          <p:nvPr/>
        </p:nvSpPr>
        <p:spPr>
          <a:xfrm>
            <a:off x="3619282" y="3992703"/>
            <a:ext cx="1586971" cy="461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46C8FA-8B89-9204-24D9-F00ADE50BC98}"/>
              </a:ext>
            </a:extLst>
          </p:cNvPr>
          <p:cNvSpPr/>
          <p:nvPr/>
        </p:nvSpPr>
        <p:spPr>
          <a:xfrm>
            <a:off x="3619282" y="3419924"/>
            <a:ext cx="1586971" cy="461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Transport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A94FAE-F0FD-CA32-B366-24A0966CC8CF}"/>
              </a:ext>
            </a:extLst>
          </p:cNvPr>
          <p:cNvSpPr/>
          <p:nvPr/>
        </p:nvSpPr>
        <p:spPr>
          <a:xfrm>
            <a:off x="3619283" y="2829462"/>
            <a:ext cx="1586971" cy="461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Session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6E79D2-2069-E2D3-B88A-829D4A1F61CE}"/>
              </a:ext>
            </a:extLst>
          </p:cNvPr>
          <p:cNvSpPr/>
          <p:nvPr/>
        </p:nvSpPr>
        <p:spPr>
          <a:xfrm>
            <a:off x="3619282" y="2244894"/>
            <a:ext cx="1586971" cy="461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Presentation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C30FD02-C50F-7BF2-C0FA-C3472852FAB9}"/>
              </a:ext>
            </a:extLst>
          </p:cNvPr>
          <p:cNvSpPr/>
          <p:nvPr/>
        </p:nvSpPr>
        <p:spPr>
          <a:xfrm>
            <a:off x="3619282" y="1672115"/>
            <a:ext cx="1586971" cy="461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Application</a:t>
            </a: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B6CEADF2-8E38-9288-0EB4-D9FA4A4109F3}"/>
              </a:ext>
            </a:extLst>
          </p:cNvPr>
          <p:cNvSpPr/>
          <p:nvPr/>
        </p:nvSpPr>
        <p:spPr>
          <a:xfrm rot="5400000">
            <a:off x="4182610" y="3017470"/>
            <a:ext cx="461339" cy="577481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A5B2BF-3409-D2CB-302E-1300DF371B7F}"/>
              </a:ext>
            </a:extLst>
          </p:cNvPr>
          <p:cNvSpPr/>
          <p:nvPr/>
        </p:nvSpPr>
        <p:spPr>
          <a:xfrm>
            <a:off x="1105170" y="5161838"/>
            <a:ext cx="1586971" cy="461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PHC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D9E32A7-14E1-25E5-D93F-D5D981B3C867}"/>
              </a:ext>
            </a:extLst>
          </p:cNvPr>
          <p:cNvCxnSpPr>
            <a:stCxn id="19" idx="3"/>
            <a:endCxn id="10" idx="1"/>
          </p:cNvCxnSpPr>
          <p:nvPr/>
        </p:nvCxnSpPr>
        <p:spPr>
          <a:xfrm>
            <a:off x="2692141" y="5392509"/>
            <a:ext cx="927142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7686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06D1CEEB57844BBDE672B7600EB56A" ma:contentTypeVersion="16" ma:contentTypeDescription="Create a new document." ma:contentTypeScope="" ma:versionID="fc2ced155a454357bb47d4ccc650fe50">
  <xsd:schema xmlns:xsd="http://www.w3.org/2001/XMLSchema" xmlns:xs="http://www.w3.org/2001/XMLSchema" xmlns:p="http://schemas.microsoft.com/office/2006/metadata/properties" xmlns:ns2="5aee91c3-4649-4f42-8140-e7c77de52b7c" xmlns:ns3="81d63505-b61b-4818-b7ff-9738316364c7" targetNamespace="http://schemas.microsoft.com/office/2006/metadata/properties" ma:root="true" ma:fieldsID="0f9e050fe3a66d3d528986a059454974" ns2:_="" ns3:_="">
    <xsd:import namespace="5aee91c3-4649-4f42-8140-e7c77de52b7c"/>
    <xsd:import namespace="81d63505-b61b-4818-b7ff-9738316364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ee91c3-4649-4f42-8140-e7c77de52b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16977b9-ce4a-410b-878b-236659b6ac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63505-b61b-4818-b7ff-9738316364c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17125f6-e0c3-45ec-a418-0fb0d6cbc94c}" ma:internalName="TaxCatchAll" ma:showField="CatchAllData" ma:web="81d63505-b61b-4818-b7ff-9738316364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CFC6D5D-DAB0-48A4-B46D-1A9CB5767087}"/>
</file>

<file path=customXml/itemProps2.xml><?xml version="1.0" encoding="utf-8"?>
<ds:datastoreItem xmlns:ds="http://schemas.openxmlformats.org/officeDocument/2006/customXml" ds:itemID="{F81394C1-B967-4058-9FBE-5C2900A7DEA4}"/>
</file>

<file path=docProps/app.xml><?xml version="1.0" encoding="utf-8"?>
<Properties xmlns="http://schemas.openxmlformats.org/officeDocument/2006/extended-properties" xmlns:vt="http://schemas.openxmlformats.org/officeDocument/2006/docPropsVTypes">
  <TotalTime>4348</TotalTime>
  <Words>939</Words>
  <Application>Microsoft Macintosh PowerPoint</Application>
  <PresentationFormat>Widescreen</PresentationFormat>
  <Paragraphs>289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Gotham Medium</vt:lpstr>
      <vt:lpstr>Source Sans Pro</vt:lpstr>
      <vt:lpstr>Office Theme</vt:lpstr>
      <vt:lpstr>PowerPoint Presentation</vt:lpstr>
      <vt:lpstr>PowerPoint Presentation</vt:lpstr>
      <vt:lpstr>PowerPoint Presentation</vt:lpstr>
      <vt:lpstr>Latency Challenges and End-Users</vt:lpstr>
      <vt:lpstr>Problem Formulation</vt:lpstr>
      <vt:lpstr>Managing Latency</vt:lpstr>
      <vt:lpstr>Latency: From Cloud to the End-User</vt:lpstr>
      <vt:lpstr>Latency: The Journey of Data Packets</vt:lpstr>
      <vt:lpstr>7 Layers of the OSI Model</vt:lpstr>
      <vt:lpstr>PTM: Precision Time Measurement</vt:lpstr>
      <vt:lpstr>CPU TGPIO (PTM) Demo</vt:lpstr>
      <vt:lpstr>CPU TGPIO (PTM) Demo</vt:lpstr>
      <vt:lpstr>GNSS Receiver on the End-User Device</vt:lpstr>
      <vt:lpstr>Time Drive: Miniature Time Card in m.2 FF</vt:lpstr>
      <vt:lpstr>Latency: WIFI and Router</vt:lpstr>
      <vt:lpstr>Getting Precision Time by the Home Modem</vt:lpstr>
      <vt:lpstr>Synchronization from the Modem to the Device</vt:lpstr>
      <vt:lpstr>Short-Range Wireless Synchronization </vt:lpstr>
      <vt:lpstr>Latency: Cable Modem to ISP</vt:lpstr>
      <vt:lpstr>Latency: Cable Modem to ISP</vt:lpstr>
      <vt:lpstr>Getting Precision Time from the ISP</vt:lpstr>
      <vt:lpstr>Latency: In case of 5G</vt:lpstr>
      <vt:lpstr>Latency: In case of 5G</vt:lpstr>
      <vt:lpstr>Latency: Internet</vt:lpstr>
      <vt:lpstr>Getting Precision Time from a POP to the ISP</vt:lpstr>
      <vt:lpstr>Latency: Cloud Servers</vt:lpstr>
      <vt:lpstr>Simplified Architecture of Precision Time in a Datacenter</vt:lpstr>
      <vt:lpstr>Open Time Server How to sync a Datacenter?</vt:lpstr>
      <vt:lpstr>Time Card Family</vt:lpstr>
      <vt:lpstr>Time Card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Callum Bateman</dc:creator>
  <cp:lastModifiedBy>Ahmad Byagowi</cp:lastModifiedBy>
  <cp:revision>18</cp:revision>
  <dcterms:created xsi:type="dcterms:W3CDTF">2021-06-24T02:34:02Z</dcterms:created>
  <dcterms:modified xsi:type="dcterms:W3CDTF">2022-11-08T02:05:39Z</dcterms:modified>
</cp:coreProperties>
</file>