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2" r:id="rId2"/>
    <p:sldId id="263" r:id="rId3"/>
    <p:sldId id="267" r:id="rId4"/>
    <p:sldId id="264" r:id="rId5"/>
    <p:sldId id="4257" r:id="rId6"/>
    <p:sldId id="4269" r:id="rId7"/>
    <p:sldId id="4270" r:id="rId8"/>
    <p:sldId id="4266" r:id="rId9"/>
    <p:sldId id="4279" r:id="rId10"/>
    <p:sldId id="4272" r:id="rId11"/>
    <p:sldId id="4271" r:id="rId12"/>
    <p:sldId id="4273" r:id="rId13"/>
    <p:sldId id="4274" r:id="rId14"/>
    <p:sldId id="4281" r:id="rId15"/>
    <p:sldId id="4282" r:id="rId16"/>
    <p:sldId id="4277" r:id="rId17"/>
    <p:sldId id="4278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7D"/>
    <a:srgbClr val="00AEEF"/>
    <a:srgbClr val="E6EEF9"/>
    <a:srgbClr val="E8F0FB"/>
    <a:srgbClr val="67CCED"/>
    <a:srgbClr val="273654"/>
    <a:srgbClr val="FF6769"/>
    <a:srgbClr val="273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835D68-B6F2-4CC9-9BE5-8FA77A8F7C0B}" v="2297" dt="2022-10-07T06:05:39.953"/>
    <p1510:client id="{75C870F8-B024-384A-8C71-C66313A1AC85}" v="172" dt="2022-10-06T14:25:27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781"/>
    <p:restoredTop sz="94720"/>
  </p:normalViewPr>
  <p:slideViewPr>
    <p:cSldViewPr>
      <p:cViewPr varScale="1">
        <p:scale>
          <a:sx n="150" d="100"/>
          <a:sy n="150" d="100"/>
        </p:scale>
        <p:origin x="192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9" cy="72008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5566E-6203-4646-AF09-3A321A23A043}" type="datetimeFigureOut">
              <a:rPr lang="en-DE" smtClean="0"/>
              <a:t>07/10/2022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9C469-19DE-4854-85C3-4736682CF7C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30024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Pitch: cannot afford any issue with PTP – impact is huge!</a:t>
            </a:r>
          </a:p>
          <a:p>
            <a:r>
              <a:rPr lang="en-US" dirty="0"/>
              <a:t>Loss of signal……</a:t>
            </a:r>
          </a:p>
          <a:p>
            <a:endParaRPr lang="en-US" dirty="0"/>
          </a:p>
          <a:p>
            <a:r>
              <a:rPr lang="en-US" dirty="0"/>
              <a:t>Meet and exceed what an enterprise needs…..</a:t>
            </a:r>
          </a:p>
          <a:p>
            <a:r>
              <a:rPr lang="en-US" dirty="0"/>
              <a:t>Extremely critical areas – top notch – high demanding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77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00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20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1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 dirty="0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 dirty="0">
                <a:latin typeface="+mj-lt"/>
              </a:rPr>
              <a:t>communication mode (unicast, multicast, mixed)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82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64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0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+mj-lt"/>
              </a:rPr>
              <a:t>PTP parameters &amp; BMCA settings (domain, priority1, priority2, profiles, delay mechanism, etc.)</a:t>
            </a:r>
          </a:p>
          <a:p>
            <a:r>
              <a:rPr lang="en-US" sz="1200" b="1">
                <a:latin typeface="+mj-lt"/>
              </a:rPr>
              <a:t>messaging rate intervals (announce message, announce timeout, sync message, delay request, delay response, etc.)</a:t>
            </a:r>
          </a:p>
          <a:p>
            <a:r>
              <a:rPr lang="en-US" sz="1200" b="1">
                <a:latin typeface="+mj-lt"/>
              </a:rPr>
              <a:t>communication mode (unicast, multicast, mixed)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0A794-8A64-4E13-B37E-5E1E465A23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74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5DB9-8238-9341-8EFC-0A73DE5D5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D1D5D-74CD-6444-9E0E-9B264EA5D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F970A-F6A7-4349-B63F-ADD1C669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354B-351C-8241-824C-638AC6F6911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7517A-4921-5C4D-AC30-22FE4440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8491-4A02-7747-9A5A-92A6E94C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7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6A7B-58E8-374B-8976-9B75CF39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0B820-3795-C845-805C-6C1680E89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16DE-C9CA-CB41-9FD9-FD17F920B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354B-351C-8241-824C-638AC6F6911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822D-2237-6D48-9C0C-C7AD29FC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6ECAF-A761-B846-B793-DFFFB59E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3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48EA4A-F330-1F4D-93C3-AD8690D43D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53569" y="5908469"/>
            <a:ext cx="911431" cy="911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F2D27-28AD-7740-B5FD-6A4774D9C7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86"/>
            <a:ext cx="12192000" cy="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0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TSF Title Slide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CF953-569D-AD46-93A8-2AE20AF73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26744" y="1717469"/>
            <a:ext cx="3321462" cy="3321462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55E12D1-AB3B-25DD-08CB-702B67EB83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5215" y="1845496"/>
            <a:ext cx="5695527" cy="332146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FDB05F-5993-48BC-B809-6BD1B4EF7B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2549" y="5901680"/>
            <a:ext cx="680494" cy="680494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74A63E-05DE-75B2-829A-5076F0A1CE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01777" y="5926456"/>
            <a:ext cx="630943" cy="630943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D8DEF912-AEA1-EB28-4BC6-CD235761824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3516" y="6114754"/>
            <a:ext cx="2731013" cy="4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1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vider Slide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F2DC88-0132-6F40-BC99-93360A4317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2549" y="5901680"/>
            <a:ext cx="680494" cy="68049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876731-6E8C-7945-A3B1-2D01F8E35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01777" y="5926456"/>
            <a:ext cx="630943" cy="630943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7697972-17BD-F690-2D35-B35396FEE0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3516" y="6114754"/>
            <a:ext cx="2731013" cy="4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bg>
      <p:bgPr>
        <a:solidFill>
          <a:srgbClr val="2736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5CA510A8-1A48-5A4E-B49E-17A83CF94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555"/>
          <a:stretch/>
        </p:blipFill>
        <p:spPr>
          <a:xfrm>
            <a:off x="0" y="254000"/>
            <a:ext cx="12192000" cy="544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3AC95-54FF-3748-9541-1DCBB59A0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9296" y="5544742"/>
            <a:ext cx="962231" cy="962231"/>
          </a:xfrm>
          <a:prstGeom prst="rect">
            <a:avLst/>
          </a:prstGeom>
        </p:spPr>
      </p:pic>
      <p:sp>
        <p:nvSpPr>
          <p:cNvPr id="9" name="L-shape 8">
            <a:extLst>
              <a:ext uri="{FF2B5EF4-FFF2-40B4-BE49-F238E27FC236}">
                <a16:creationId xmlns:a16="http://schemas.microsoft.com/office/drawing/2014/main" id="{16CB4371-E3EA-A443-8A4B-EDFF8E260B72}"/>
              </a:ext>
            </a:extLst>
          </p:cNvPr>
          <p:cNvSpPr/>
          <p:nvPr userDrawn="1"/>
        </p:nvSpPr>
        <p:spPr>
          <a:xfrm rot="5400000">
            <a:off x="3037543" y="2692400"/>
            <a:ext cx="520700" cy="520700"/>
          </a:xfrm>
          <a:prstGeom prst="corner">
            <a:avLst>
              <a:gd name="adj1" fmla="val 26596"/>
              <a:gd name="adj2" fmla="val 26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-shape 9">
            <a:extLst>
              <a:ext uri="{FF2B5EF4-FFF2-40B4-BE49-F238E27FC236}">
                <a16:creationId xmlns:a16="http://schemas.microsoft.com/office/drawing/2014/main" id="{CAB7220C-3223-9145-9475-3A0EDDE7274B}"/>
              </a:ext>
            </a:extLst>
          </p:cNvPr>
          <p:cNvSpPr/>
          <p:nvPr userDrawn="1"/>
        </p:nvSpPr>
        <p:spPr>
          <a:xfrm rot="16200000">
            <a:off x="8543363" y="3658393"/>
            <a:ext cx="520700" cy="520700"/>
          </a:xfrm>
          <a:prstGeom prst="corner">
            <a:avLst>
              <a:gd name="adj1" fmla="val 26596"/>
              <a:gd name="adj2" fmla="val 2659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582C647-D6FB-CC48-AE1E-39E3FB25C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5676815"/>
            <a:ext cx="858773" cy="85877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E05FE8-A6FF-0543-94D1-9CB5058463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92511" y="5714292"/>
            <a:ext cx="796240" cy="79624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FDF023A-1847-D91D-F911-AC490A6094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236694" y="2640479"/>
            <a:ext cx="77724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B8D54-367C-D14C-9F6E-D4E66CC0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82470-6392-844B-B3DE-1F385CA49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E78A-85BD-8F45-BD23-5B8C9C1A66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D354B-351C-8241-824C-638AC6F69111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60F09-B17B-354D-807C-1C240AC30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4121C-F1AE-C841-9276-1E15C2F93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85E09-F95E-244D-8B0E-68B9E786E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4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038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rgbClr val="273655"/>
              </a:solidFill>
            </a:endParaRPr>
          </a:p>
          <a:p>
            <a:endParaRPr lang="en-US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350601" y="555048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WHAT DO WE NEED?</a:t>
            </a:r>
            <a:endParaRPr lang="en-US" sz="2400" b="1" dirty="0">
              <a:solidFill>
                <a:srgbClr val="00517D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78B04-E8E4-74FD-59B8-06DF942E9EAC}"/>
              </a:ext>
            </a:extLst>
          </p:cNvPr>
          <p:cNvSpPr txBox="1"/>
          <p:nvPr/>
        </p:nvSpPr>
        <p:spPr>
          <a:xfrm>
            <a:off x="1183295" y="1631027"/>
            <a:ext cx="979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monitoring tools for operations </a:t>
            </a:r>
            <a:r>
              <a:rPr lang="en-US" sz="28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MUST</a:t>
            </a:r>
            <a:r>
              <a:rPr lang="en-US" sz="2800" b="1" dirty="0">
                <a:ea typeface="Lato" panose="020F0502020204030203" pitchFamily="34" charset="0"/>
                <a:cs typeface="Lato" panose="020F0502020204030203" pitchFamily="34" charset="0"/>
              </a:rPr>
              <a:t>..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D144C8-7EE4-C612-CB05-75E035A10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7" y="2254273"/>
            <a:ext cx="945920" cy="9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110E97F-7A0C-0B35-E9AF-ACB260FF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18" y="3155912"/>
            <a:ext cx="897399" cy="8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6A0E1981-4C8E-510A-ED96-AFD48372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9" y="4057320"/>
            <a:ext cx="862596" cy="86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DED184E-77D1-CC15-B2BD-2B2D15B6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7" y="4923924"/>
            <a:ext cx="945920" cy="9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85C55A-946D-31DD-D741-8346ABB35FB7}"/>
              </a:ext>
            </a:extLst>
          </p:cNvPr>
          <p:cNvSpPr txBox="1"/>
          <p:nvPr/>
        </p:nvSpPr>
        <p:spPr>
          <a:xfrm>
            <a:off x="2009239" y="2450351"/>
            <a:ext cx="9799198" cy="328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.. streamline (mediate)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parameters &amp; data </a:t>
            </a:r>
            <a:b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i="1" dirty="0">
                <a:solidFill>
                  <a:srgbClr val="00517D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(e.g. announcement rate = 4 messages/s)</a:t>
            </a:r>
          </a:p>
          <a:p>
            <a:pPr>
              <a:lnSpc>
                <a:spcPct val="3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.. be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easy to use </a:t>
            </a:r>
          </a:p>
          <a:p>
            <a:pPr>
              <a:lnSpc>
                <a:spcPct val="3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.. first help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detecting PTP issues </a:t>
            </a:r>
          </a:p>
          <a:p>
            <a:pPr>
              <a:lnSpc>
                <a:spcPct val="3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.. then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help troubleshooting </a:t>
            </a: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and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fixing the problem</a:t>
            </a:r>
          </a:p>
        </p:txBody>
      </p:sp>
    </p:spTree>
    <p:extLst>
      <p:ext uri="{BB962C8B-B14F-4D97-AF65-F5344CB8AC3E}">
        <p14:creationId xmlns:p14="http://schemas.microsoft.com/office/powerpoint/2010/main" val="2438519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324740" y="1261216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Everything that is </a:t>
            </a:r>
            <a:r>
              <a:rPr lang="en-US" sz="28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required</a:t>
            </a:r>
            <a:r>
              <a:rPr lang="en-US" sz="2800" b="1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 to successfully deliver PTP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324740" y="539366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WHAT TO MONITOR?</a:t>
            </a:r>
            <a:endParaRPr lang="en-US" sz="2400" b="1" dirty="0">
              <a:solidFill>
                <a:srgbClr val="00517D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78B04-E8E4-74FD-59B8-06DF942E9EAC}"/>
              </a:ext>
            </a:extLst>
          </p:cNvPr>
          <p:cNvSpPr txBox="1"/>
          <p:nvPr/>
        </p:nvSpPr>
        <p:spPr>
          <a:xfrm>
            <a:off x="972835" y="3816382"/>
            <a:ext cx="350621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PTP Nodes</a:t>
            </a:r>
            <a:br>
              <a:rPr lang="en-US" sz="2000" b="1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100" b="1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GrandMaster</a:t>
            </a:r>
            <a:b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8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Boundary Clocks / Transparent Clocks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Slave (Follower) Devices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BDB19C-5DD4-9FFA-57B0-6DE3A72E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3" y="2267931"/>
            <a:ext cx="1616872" cy="16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27B766F-502B-9327-437C-0C90F41FB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006" y="2267931"/>
            <a:ext cx="1641362" cy="164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63544CF-42E1-D12D-FCD0-6D9A1B16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50" y="2267931"/>
            <a:ext cx="1616872" cy="161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E7607F-3B0B-86EC-E9CA-683A78A0E24E}"/>
              </a:ext>
            </a:extLst>
          </p:cNvPr>
          <p:cNvSpPr txBox="1"/>
          <p:nvPr/>
        </p:nvSpPr>
        <p:spPr>
          <a:xfrm>
            <a:off x="4665729" y="3816382"/>
            <a:ext cx="3366240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PTP Supporting Infrastructure</a:t>
            </a:r>
          </a:p>
          <a:p>
            <a:endParaRPr lang="en-US" sz="1100" b="1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GNSS Source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Network Infrastructure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3AD1B-886B-A85A-FFF7-4CE162420666}"/>
              </a:ext>
            </a:extLst>
          </p:cNvPr>
          <p:cNvSpPr txBox="1"/>
          <p:nvPr/>
        </p:nvSpPr>
        <p:spPr>
          <a:xfrm>
            <a:off x="8846293" y="3816382"/>
            <a:ext cx="2963580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PTP Traffic</a:t>
            </a:r>
          </a:p>
          <a:p>
            <a:endParaRPr lang="en-US" sz="1100" b="1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Network Traffic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Traffic  </a:t>
            </a:r>
          </a:p>
        </p:txBody>
      </p:sp>
    </p:spTree>
    <p:extLst>
      <p:ext uri="{BB962C8B-B14F-4D97-AF65-F5344CB8AC3E}">
        <p14:creationId xmlns:p14="http://schemas.microsoft.com/office/powerpoint/2010/main" val="423920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2216150" y="2637135"/>
            <a:ext cx="7759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PTP MONITORING IN PRACTICE</a:t>
            </a:r>
          </a:p>
        </p:txBody>
      </p:sp>
    </p:spTree>
    <p:extLst>
      <p:ext uri="{BB962C8B-B14F-4D97-AF65-F5344CB8AC3E}">
        <p14:creationId xmlns:p14="http://schemas.microsoft.com/office/powerpoint/2010/main" val="742655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31ECDFA-B4F6-C14B-812E-D31EAE72018B}"/>
              </a:ext>
            </a:extLst>
          </p:cNvPr>
          <p:cNvGrpSpPr/>
          <p:nvPr/>
        </p:nvGrpSpPr>
        <p:grpSpPr>
          <a:xfrm>
            <a:off x="360000" y="1047242"/>
            <a:ext cx="9571120" cy="5747657"/>
            <a:chOff x="2514422" y="990600"/>
            <a:chExt cx="9571120" cy="5747657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206AB02-4A7B-2F41-6705-9AF090108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4422" y="990600"/>
              <a:ext cx="9571120" cy="574765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CD1F250-82F5-3860-332E-F361175E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0417" y="1933266"/>
              <a:ext cx="1047896" cy="285499"/>
            </a:xfrm>
            <a:prstGeom prst="rect">
              <a:avLst/>
            </a:prstGeom>
          </p:spPr>
        </p:pic>
      </p:grp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277984" y="54864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PTP MONITORING – </a:t>
            </a:r>
            <a:r>
              <a:rPr lang="de-DE" sz="2400" b="1" dirty="0">
                <a:solidFill>
                  <a:srgbClr val="00AEEF"/>
                </a:solidFill>
              </a:rPr>
              <a:t>PTP </a:t>
            </a:r>
            <a:r>
              <a:rPr lang="de-DE" sz="2400" b="1" dirty="0" err="1">
                <a:solidFill>
                  <a:srgbClr val="00AEEF"/>
                </a:solidFill>
              </a:rPr>
              <a:t>stack</a:t>
            </a:r>
            <a:r>
              <a:rPr lang="de-DE" sz="2400" b="1" dirty="0">
                <a:solidFill>
                  <a:srgbClr val="00AEEF"/>
                </a:solidFill>
              </a:rPr>
              <a:t> at a </a:t>
            </a:r>
            <a:r>
              <a:rPr lang="de-DE" sz="2400" b="1" dirty="0" err="1">
                <a:solidFill>
                  <a:srgbClr val="00AEEF"/>
                </a:solidFill>
              </a:rPr>
              <a:t>glance</a:t>
            </a:r>
            <a:endParaRPr lang="en-US" sz="2400" b="1" dirty="0">
              <a:solidFill>
                <a:srgbClr val="00AEE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679DB1F-A2D4-6DC7-A934-366001A754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" t="76001" r="39043" b="10408"/>
          <a:stretch/>
        </p:blipFill>
        <p:spPr>
          <a:xfrm>
            <a:off x="6391562" y="6266988"/>
            <a:ext cx="3564000" cy="627267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97F9A57-E238-03F0-B0DB-12982FD3F3A3}"/>
              </a:ext>
            </a:extLst>
          </p:cNvPr>
          <p:cNvCxnSpPr>
            <a:cxnSpLocks/>
          </p:cNvCxnSpPr>
          <p:nvPr/>
        </p:nvCxnSpPr>
        <p:spPr>
          <a:xfrm>
            <a:off x="6147803" y="4574854"/>
            <a:ext cx="1169894" cy="1848970"/>
          </a:xfrm>
          <a:prstGeom prst="straightConnector1">
            <a:avLst/>
          </a:prstGeom>
          <a:ln w="190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E479-B683-A92E-3895-C500A18CA7CE}"/>
              </a:ext>
            </a:extLst>
          </p:cNvPr>
          <p:cNvSpPr/>
          <p:nvPr/>
        </p:nvSpPr>
        <p:spPr>
          <a:xfrm>
            <a:off x="8939471" y="1989908"/>
            <a:ext cx="2880356" cy="2372062"/>
          </a:xfrm>
          <a:prstGeom prst="rect">
            <a:avLst/>
          </a:prstGeom>
          <a:solidFill>
            <a:srgbClr val="E8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59138-FBD0-C2AD-7024-943E49075D4B}"/>
              </a:ext>
            </a:extLst>
          </p:cNvPr>
          <p:cNvSpPr txBox="1"/>
          <p:nvPr/>
        </p:nvSpPr>
        <p:spPr>
          <a:xfrm>
            <a:off x="9206568" y="2106415"/>
            <a:ext cx="270770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Active </a:t>
            </a:r>
            <a:r>
              <a:rPr lang="en-US" dirty="0" err="1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GrandMaster</a:t>
            </a:r>
            <a:endParaRPr lang="en-US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node overview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config check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alarms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performance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non-PTP device alarms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2DA8B-3BC3-B359-0306-84B9A3CAA66D}"/>
              </a:ext>
            </a:extLst>
          </p:cNvPr>
          <p:cNvCxnSpPr>
            <a:cxnSpLocks/>
          </p:cNvCxnSpPr>
          <p:nvPr/>
        </p:nvCxnSpPr>
        <p:spPr>
          <a:xfrm>
            <a:off x="9144000" y="2196000"/>
            <a:ext cx="0" cy="194400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4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083188-66A0-EAEA-D2BF-96384CE1A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3" y="990740"/>
            <a:ext cx="9589245" cy="5758542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277984" y="54864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PTP MONITORING – </a:t>
            </a:r>
            <a:r>
              <a:rPr lang="de-DE" sz="2400" b="1" dirty="0">
                <a:solidFill>
                  <a:srgbClr val="00AEEF"/>
                </a:solidFill>
              </a:rPr>
              <a:t>PTP </a:t>
            </a:r>
            <a:r>
              <a:rPr lang="de-DE" sz="2400" b="1" dirty="0" err="1">
                <a:solidFill>
                  <a:srgbClr val="00AEEF"/>
                </a:solidFill>
              </a:rPr>
              <a:t>Topology</a:t>
            </a:r>
            <a:r>
              <a:rPr lang="de-DE" sz="2400" b="1" dirty="0">
                <a:solidFill>
                  <a:srgbClr val="00AEEF"/>
                </a:solidFill>
              </a:rPr>
              <a:t> Views</a:t>
            </a:r>
            <a:endParaRPr lang="en-US" sz="2400" b="1" dirty="0">
              <a:solidFill>
                <a:srgbClr val="00AEE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E479-B683-A92E-3895-C500A18CA7CE}"/>
              </a:ext>
            </a:extLst>
          </p:cNvPr>
          <p:cNvSpPr/>
          <p:nvPr/>
        </p:nvSpPr>
        <p:spPr>
          <a:xfrm>
            <a:off x="8939471" y="1989908"/>
            <a:ext cx="2880356" cy="1439092"/>
          </a:xfrm>
          <a:prstGeom prst="rect">
            <a:avLst/>
          </a:prstGeom>
          <a:solidFill>
            <a:srgbClr val="E8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59138-FBD0-C2AD-7024-943E49075D4B}"/>
              </a:ext>
            </a:extLst>
          </p:cNvPr>
          <p:cNvSpPr txBox="1"/>
          <p:nvPr/>
        </p:nvSpPr>
        <p:spPr>
          <a:xfrm>
            <a:off x="9206307" y="2161391"/>
            <a:ext cx="2707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Topology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GNSS Monitoring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Network Monitoring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2DA8B-3BC3-B359-0306-84B9A3CAA66D}"/>
              </a:ext>
            </a:extLst>
          </p:cNvPr>
          <p:cNvCxnSpPr>
            <a:cxnSpLocks/>
          </p:cNvCxnSpPr>
          <p:nvPr/>
        </p:nvCxnSpPr>
        <p:spPr>
          <a:xfrm>
            <a:off x="9144000" y="2196000"/>
            <a:ext cx="0" cy="100800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32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2D03A3A-34B0-B7E7-0691-28CCD3059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3" y="1010028"/>
            <a:ext cx="8789547" cy="5628394"/>
          </a:xfrm>
          <a:prstGeom prst="rect">
            <a:avLst/>
          </a:prstGeom>
        </p:spPr>
      </p:pic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277984" y="54864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PTP MONITORING – </a:t>
            </a:r>
            <a:r>
              <a:rPr lang="de-DE" sz="2400" b="1" dirty="0">
                <a:solidFill>
                  <a:srgbClr val="00AEEF"/>
                </a:solidFill>
              </a:rPr>
              <a:t>Boundary Clock Details</a:t>
            </a:r>
            <a:endParaRPr lang="en-US" sz="2400" b="1" dirty="0">
              <a:solidFill>
                <a:srgbClr val="00AEEF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71E479-B683-A92E-3895-C500A18CA7CE}"/>
              </a:ext>
            </a:extLst>
          </p:cNvPr>
          <p:cNvSpPr/>
          <p:nvPr/>
        </p:nvSpPr>
        <p:spPr>
          <a:xfrm>
            <a:off x="8939471" y="1989907"/>
            <a:ext cx="2880356" cy="1836000"/>
          </a:xfrm>
          <a:prstGeom prst="rect">
            <a:avLst/>
          </a:prstGeom>
          <a:solidFill>
            <a:srgbClr val="E8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59138-FBD0-C2AD-7024-943E49075D4B}"/>
              </a:ext>
            </a:extLst>
          </p:cNvPr>
          <p:cNvSpPr txBox="1"/>
          <p:nvPr/>
        </p:nvSpPr>
        <p:spPr>
          <a:xfrm>
            <a:off x="9206307" y="2161391"/>
            <a:ext cx="2707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GrandMaster</a:t>
            </a:r>
            <a:r>
              <a:rPr lang="en-US" sz="18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 Clock</a:t>
            </a:r>
          </a:p>
          <a:p>
            <a:r>
              <a:rPr lang="en-US" sz="18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Parent Clock</a:t>
            </a:r>
          </a:p>
          <a:p>
            <a:r>
              <a:rPr lang="en-US" sz="18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Local Clock</a:t>
            </a:r>
          </a:p>
          <a:p>
            <a:r>
              <a:rPr lang="en-US" sz="18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Interface details</a:t>
            </a:r>
          </a:p>
          <a:p>
            <a:r>
              <a:rPr lang="en-US" sz="18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Security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2DA8B-3BC3-B359-0306-84B9A3CAA66D}"/>
              </a:ext>
            </a:extLst>
          </p:cNvPr>
          <p:cNvCxnSpPr>
            <a:cxnSpLocks/>
          </p:cNvCxnSpPr>
          <p:nvPr/>
        </p:nvCxnSpPr>
        <p:spPr>
          <a:xfrm>
            <a:off x="9144000" y="2232000"/>
            <a:ext cx="0" cy="1332000"/>
          </a:xfrm>
          <a:prstGeom prst="line">
            <a:avLst/>
          </a:prstGeom>
          <a:ln w="190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71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08E7FC-47CD-990B-7655-8481CBE46B9F}"/>
              </a:ext>
            </a:extLst>
          </p:cNvPr>
          <p:cNvSpPr/>
          <p:nvPr/>
        </p:nvSpPr>
        <p:spPr>
          <a:xfrm>
            <a:off x="334639" y="2908912"/>
            <a:ext cx="3522131" cy="3502367"/>
          </a:xfrm>
          <a:prstGeom prst="rect">
            <a:avLst/>
          </a:prstGeom>
          <a:solidFill>
            <a:srgbClr val="E8F0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F97247-06E8-A479-82C0-95FD9A123896}"/>
              </a:ext>
            </a:extLst>
          </p:cNvPr>
          <p:cNvSpPr/>
          <p:nvPr/>
        </p:nvSpPr>
        <p:spPr>
          <a:xfrm>
            <a:off x="334639" y="1399090"/>
            <a:ext cx="3522131" cy="1309822"/>
          </a:xfrm>
          <a:prstGeom prst="rect">
            <a:avLst/>
          </a:prstGeom>
          <a:solidFill>
            <a:srgbClr val="E8F0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59138-FBD0-C2AD-7024-943E49075D4B}"/>
              </a:ext>
            </a:extLst>
          </p:cNvPr>
          <p:cNvSpPr txBox="1"/>
          <p:nvPr/>
        </p:nvSpPr>
        <p:spPr>
          <a:xfrm>
            <a:off x="507208" y="1568079"/>
            <a:ext cx="334436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Compare PTP configuration vs. measured packets in the network</a:t>
            </a:r>
          </a:p>
          <a:p>
            <a:endParaRPr lang="en-US" sz="2000" dirty="0">
              <a:solidFill>
                <a:srgbClr val="00AEE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Automate analyzer workflows </a:t>
            </a:r>
          </a:p>
          <a:p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- analyzer configuration</a:t>
            </a:r>
          </a:p>
          <a:p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- start/stop capture</a:t>
            </a:r>
          </a:p>
          <a:p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- notify </a:t>
            </a:r>
            <a:r>
              <a:rPr lang="en-US" sz="2000" dirty="0" err="1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TierII</a:t>
            </a: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-support</a:t>
            </a:r>
          </a:p>
          <a:p>
            <a:endParaRPr lang="en-US" sz="20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- switch port mirroring &amp; tap aggregation </a:t>
            </a:r>
          </a:p>
          <a:p>
            <a:endParaRPr lang="en-US" sz="16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5C91E34-0591-7B92-3E71-5D10FCCC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560" y="2313433"/>
            <a:ext cx="6894837" cy="41404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8B5696-53AB-767D-EF56-28336CC8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709" y="1010967"/>
            <a:ext cx="1834880" cy="10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lestream Press Kit">
            <a:extLst>
              <a:ext uri="{FF2B5EF4-FFF2-40B4-BE49-F238E27FC236}">
                <a16:creationId xmlns:a16="http://schemas.microsoft.com/office/drawing/2014/main" id="{190D5E67-6E1C-6597-1C40-62A66051B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733" y="1147776"/>
            <a:ext cx="950676" cy="21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nuxserver/wireshark - Docker Image | Docker Hub">
            <a:extLst>
              <a:ext uri="{FF2B5EF4-FFF2-40B4-BE49-F238E27FC236}">
                <a16:creationId xmlns:a16="http://schemas.microsoft.com/office/drawing/2014/main" id="{B2759C81-C821-4FCA-B5D8-C9A2D755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67" y="1412511"/>
            <a:ext cx="364916" cy="36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6C5B77-A170-9DCA-37E1-3C9F0054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27" y="1132047"/>
            <a:ext cx="501988" cy="20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ABM">
            <a:extLst>
              <a:ext uri="{FF2B5EF4-FFF2-40B4-BE49-F238E27FC236}">
                <a16:creationId xmlns:a16="http://schemas.microsoft.com/office/drawing/2014/main" id="{35870FBC-4CCA-83CF-BBEC-3A5845BE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667" y="1495739"/>
            <a:ext cx="415416" cy="2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xchange Portal - Telecom Infra Project">
            <a:extLst>
              <a:ext uri="{FF2B5EF4-FFF2-40B4-BE49-F238E27FC236}">
                <a16:creationId xmlns:a16="http://schemas.microsoft.com/office/drawing/2014/main" id="{3A06A849-15B0-A9FF-0A71-9FFA00422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689" y="1102421"/>
            <a:ext cx="615265" cy="2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HABRIX Rebrands its Corporate Logo | Press Releases | News | Leader  Electronics Corporation">
            <a:extLst>
              <a:ext uri="{FF2B5EF4-FFF2-40B4-BE49-F238E27FC236}">
                <a16:creationId xmlns:a16="http://schemas.microsoft.com/office/drawing/2014/main" id="{2CE09653-C63E-D72B-5AD5-B202D661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84" y="1785708"/>
            <a:ext cx="1203822" cy="3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CC927D8-6FA8-4F21-2497-41052C99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51" y="4995509"/>
            <a:ext cx="464152" cy="24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ista Networks — CLICO HR">
            <a:extLst>
              <a:ext uri="{FF2B5EF4-FFF2-40B4-BE49-F238E27FC236}">
                <a16:creationId xmlns:a16="http://schemas.microsoft.com/office/drawing/2014/main" id="{38D5EDA2-1FB4-0491-C4ED-0983E601B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435" y="5077427"/>
            <a:ext cx="546561" cy="1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vidia DLSS und RTX On: Weitere Spiele rüsten auf">
            <a:extLst>
              <a:ext uri="{FF2B5EF4-FFF2-40B4-BE49-F238E27FC236}">
                <a16:creationId xmlns:a16="http://schemas.microsoft.com/office/drawing/2014/main" id="{47AD56F8-1225-AB8A-474A-851D76A97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21" y="4948013"/>
            <a:ext cx="603259" cy="33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1D2F179-906F-78E1-84C0-7698373475A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785" t="40790" r="10597" b="2914"/>
          <a:stretch/>
        </p:blipFill>
        <p:spPr>
          <a:xfrm>
            <a:off x="685854" y="5353133"/>
            <a:ext cx="1955763" cy="862969"/>
          </a:xfrm>
          <a:prstGeom prst="rect">
            <a:avLst/>
          </a:prstGeom>
        </p:spPr>
      </p:pic>
      <p:sp>
        <p:nvSpPr>
          <p:cNvPr id="20" name="Title 13">
            <a:extLst>
              <a:ext uri="{FF2B5EF4-FFF2-40B4-BE49-F238E27FC236}">
                <a16:creationId xmlns:a16="http://schemas.microsoft.com/office/drawing/2014/main" id="{B4E33CD7-CCEC-EB01-F9F3-67AB716806EA}"/>
              </a:ext>
            </a:extLst>
          </p:cNvPr>
          <p:cNvSpPr txBox="1">
            <a:spLocks/>
          </p:cNvSpPr>
          <p:nvPr/>
        </p:nvSpPr>
        <p:spPr>
          <a:xfrm>
            <a:off x="277984" y="548644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PTP MONITORING – </a:t>
            </a:r>
            <a:r>
              <a:rPr lang="de-DE" sz="2400" b="1" dirty="0">
                <a:solidFill>
                  <a:srgbClr val="00AEEF"/>
                </a:solidFill>
              </a:rPr>
              <a:t>Analyzer Integration</a:t>
            </a:r>
            <a:endParaRPr lang="en-US" sz="2400" b="1" dirty="0">
              <a:solidFill>
                <a:srgbClr val="00AEEF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6621816-A7CD-AF55-F8C4-37E92B078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09" y="1052019"/>
            <a:ext cx="1834880" cy="10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einberg – Products distributed by OnAir Solutions &amp; iTkey">
            <a:extLst>
              <a:ext uri="{FF2B5EF4-FFF2-40B4-BE49-F238E27FC236}">
                <a16:creationId xmlns:a16="http://schemas.microsoft.com/office/drawing/2014/main" id="{07823E9A-4DE4-E11A-767E-E075515D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51" y="1386706"/>
            <a:ext cx="761111" cy="36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EADER - ES Broadcast">
            <a:extLst>
              <a:ext uri="{FF2B5EF4-FFF2-40B4-BE49-F238E27FC236}">
                <a16:creationId xmlns:a16="http://schemas.microsoft.com/office/drawing/2014/main" id="{14732755-08F6-8084-FB47-9A080ABE7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8" b="34187"/>
          <a:stretch/>
        </p:blipFill>
        <p:spPr bwMode="auto">
          <a:xfrm>
            <a:off x="7145121" y="1772740"/>
            <a:ext cx="779267" cy="23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536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334146-7D8C-C871-0FE3-186352ADBD82}"/>
              </a:ext>
            </a:extLst>
          </p:cNvPr>
          <p:cNvSpPr/>
          <p:nvPr/>
        </p:nvSpPr>
        <p:spPr>
          <a:xfrm>
            <a:off x="-384801" y="0"/>
            <a:ext cx="12961602" cy="566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1290891" y="1044000"/>
            <a:ext cx="9610218" cy="3368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517D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CONCLUSION</a:t>
            </a:r>
          </a:p>
          <a:p>
            <a:r>
              <a:rPr lang="en-US" sz="3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PTP Monitoring.. </a:t>
            </a:r>
          </a:p>
          <a:p>
            <a:endParaRPr lang="en-US" sz="1050" dirty="0">
              <a:solidFill>
                <a:srgbClr val="00AEE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	..is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a must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	..is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much more than </a:t>
            </a: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analyzing PTP traffic at one point in the network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	..goes along with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automated PTP infrastructure configuration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	..is tightly coupled with 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security workflows</a:t>
            </a:r>
          </a:p>
        </p:txBody>
      </p:sp>
    </p:spTree>
    <p:extLst>
      <p:ext uri="{BB962C8B-B14F-4D97-AF65-F5344CB8AC3E}">
        <p14:creationId xmlns:p14="http://schemas.microsoft.com/office/powerpoint/2010/main" val="29069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927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8B22CD-F73F-2149-B780-A55A58B78BDF}"/>
              </a:ext>
            </a:extLst>
          </p:cNvPr>
          <p:cNvSpPr txBox="1"/>
          <p:nvPr/>
        </p:nvSpPr>
        <p:spPr>
          <a:xfrm>
            <a:off x="793750" y="628233"/>
            <a:ext cx="94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End-To-End PTP Monitoring in Broadcast Operations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7C844-656C-204B-9547-72DBDC5C6755}"/>
              </a:ext>
            </a:extLst>
          </p:cNvPr>
          <p:cNvSpPr txBox="1"/>
          <p:nvPr/>
        </p:nvSpPr>
        <p:spPr>
          <a:xfrm>
            <a:off x="793749" y="2873038"/>
            <a:ext cx="1030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Thomas Gunkel</a:t>
            </a:r>
          </a:p>
          <a:p>
            <a:r>
              <a:rPr lang="en-US" sz="2400" i="1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Global Market Director Broadcast, Skyline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412738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F72C41-198C-72A9-4524-345332A37977}"/>
              </a:ext>
            </a:extLst>
          </p:cNvPr>
          <p:cNvGrpSpPr/>
          <p:nvPr/>
        </p:nvGrpSpPr>
        <p:grpSpPr>
          <a:xfrm>
            <a:off x="497" y="74883"/>
            <a:ext cx="5200118" cy="6794936"/>
            <a:chOff x="43025" y="67795"/>
            <a:chExt cx="5200118" cy="6794936"/>
          </a:xfrm>
        </p:grpSpPr>
        <p:pic>
          <p:nvPicPr>
            <p:cNvPr id="9" name="Picture 8" descr="A picture containing grass, sky, outdoor, building&#10;&#10;Description automatically generated">
              <a:extLst>
                <a:ext uri="{FF2B5EF4-FFF2-40B4-BE49-F238E27FC236}">
                  <a16:creationId xmlns:a16="http://schemas.microsoft.com/office/drawing/2014/main" id="{BAF08F11-429A-179A-B56E-14A83F466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alphaModFix amt="86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565"/>
                      </a14:imgEffect>
                      <a14:imgEffect>
                        <a14:saturation sat="5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25" y="67795"/>
              <a:ext cx="4572914" cy="6790205"/>
            </a:xfrm>
            <a:prstGeom prst="rect">
              <a:avLst/>
            </a:prstGeom>
          </p:spPr>
        </p:pic>
        <p:sp>
          <p:nvSpPr>
            <p:cNvPr id="10" name="Trapezium 9">
              <a:extLst>
                <a:ext uri="{FF2B5EF4-FFF2-40B4-BE49-F238E27FC236}">
                  <a16:creationId xmlns:a16="http://schemas.microsoft.com/office/drawing/2014/main" id="{06B889DF-C8FF-B9F3-C6AF-01758AF08336}"/>
                </a:ext>
              </a:extLst>
            </p:cNvPr>
            <p:cNvSpPr/>
            <p:nvPr/>
          </p:nvSpPr>
          <p:spPr>
            <a:xfrm>
              <a:off x="4031720" y="67795"/>
              <a:ext cx="1211423" cy="6794936"/>
            </a:xfrm>
            <a:prstGeom prst="trapezoid">
              <a:avLst>
                <a:gd name="adj" fmla="val 43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047E5D8-61D1-462A-8BCD-5911A546F7B1}"/>
              </a:ext>
            </a:extLst>
          </p:cNvPr>
          <p:cNvSpPr txBox="1">
            <a:spLocks/>
          </p:cNvSpPr>
          <p:nvPr/>
        </p:nvSpPr>
        <p:spPr>
          <a:xfrm>
            <a:off x="575439" y="5045002"/>
            <a:ext cx="3165745" cy="1854517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350+ people</a:t>
            </a:r>
          </a:p>
          <a:p>
            <a:pPr marL="11113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local presence in 20 countries</a:t>
            </a:r>
          </a:p>
          <a:p>
            <a:pPr marL="11113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ICT, software, cloud, media &amp; broadband experts</a:t>
            </a:r>
            <a:endParaRPr lang="en-BE" sz="20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9653C31-AD06-4981-9B5F-A283F5F0BDA6}"/>
              </a:ext>
            </a:extLst>
          </p:cNvPr>
          <p:cNvSpPr txBox="1">
            <a:spLocks/>
          </p:cNvSpPr>
          <p:nvPr/>
        </p:nvSpPr>
        <p:spPr>
          <a:xfrm>
            <a:off x="4709539" y="5589267"/>
            <a:ext cx="4794059" cy="3082830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000" b="1" i="0" dirty="0">
                <a:solidFill>
                  <a:schemeClr val="bg1">
                    <a:lumMod val="65000"/>
                  </a:schemeClr>
                </a:solidFill>
                <a:effectLst/>
                <a:latin typeface="SkylineSans" panose="02000303000000000000" pitchFamily="2" charset="0"/>
              </a:rPr>
              <a:t>modular </a:t>
            </a:r>
            <a:r>
              <a:rPr lang="en-US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SkylineSans" panose="02000303000000000000" pitchFamily="2" charset="0"/>
              </a:rPr>
              <a:t>open monitoring</a:t>
            </a:r>
            <a:r>
              <a:rPr lang="en-US" sz="2000" b="1" u="none" strike="noStrike" dirty="0">
                <a:solidFill>
                  <a:schemeClr val="bg1">
                    <a:lumMod val="65000"/>
                  </a:schemeClr>
                </a:solidFill>
                <a:latin typeface="SkylineSans" panose="02000303000000000000" pitchFamily="2" charset="0"/>
              </a:rPr>
              <a:t> </a:t>
            </a:r>
            <a:r>
              <a:rPr lang="en-US" sz="2000" b="1" i="0" dirty="0">
                <a:solidFill>
                  <a:schemeClr val="bg1">
                    <a:lumMod val="65000"/>
                  </a:schemeClr>
                </a:solidFill>
                <a:effectLst/>
                <a:latin typeface="SkylineSans" panose="02000303000000000000" pitchFamily="2" charset="0"/>
              </a:rPr>
              <a:t>and o</a:t>
            </a:r>
            <a:r>
              <a:rPr lang="en-US" sz="200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SkylineSans" panose="02000303000000000000" pitchFamily="2" charset="0"/>
              </a:rPr>
              <a:t>rchestration software</a:t>
            </a:r>
            <a:r>
              <a:rPr lang="en-US" sz="2000" b="1" u="none" strike="noStrike" dirty="0">
                <a:solidFill>
                  <a:schemeClr val="bg1">
                    <a:lumMod val="65000"/>
                  </a:schemeClr>
                </a:solidFill>
                <a:latin typeface="SkylineSans" panose="02000303000000000000" pitchFamily="2" charset="0"/>
              </a:rPr>
              <a:t> </a:t>
            </a:r>
            <a:r>
              <a:rPr lang="en-US" sz="2000" b="1" i="0" dirty="0">
                <a:solidFill>
                  <a:schemeClr val="bg1">
                    <a:lumMod val="65000"/>
                  </a:schemeClr>
                </a:solidFill>
                <a:effectLst/>
                <a:latin typeface="SkylineSans" panose="02000303000000000000" pitchFamily="2" charset="0"/>
              </a:rPr>
              <a:t>for ICT media and broadband platforms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42E94F8-B078-4CE7-B95C-C932D9AC6C87}"/>
              </a:ext>
            </a:extLst>
          </p:cNvPr>
          <p:cNvSpPr txBox="1">
            <a:spLocks/>
          </p:cNvSpPr>
          <p:nvPr/>
        </p:nvSpPr>
        <p:spPr>
          <a:xfrm>
            <a:off x="5062539" y="1536450"/>
            <a:ext cx="6365293" cy="2384574"/>
          </a:xfrm>
          <a:prstGeom prst="rect">
            <a:avLst/>
          </a:prstGeom>
        </p:spPr>
        <p:txBody>
          <a:bodyPr lIns="0" tIns="46800" rIns="0"/>
          <a:lstStyle>
            <a:lvl1pPr marL="233363" indent="-2222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1pPr>
            <a:lvl2pPr marL="466725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2pPr>
            <a:lvl3pPr marL="719138" indent="-215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tabLst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3pPr>
            <a:lvl4pPr marL="100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4pPr>
            <a:lvl5pPr marL="1249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5pPr>
            <a:lvl6pPr marL="14652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6pPr>
            <a:lvl7pPr marL="16956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7pPr>
            <a:lvl8pPr marL="19548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8pPr>
            <a:lvl9pPr marL="22284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AFF0"/>
              </a:buClr>
              <a:buFont typeface="Arial" panose="020B0604020202020204" pitchFamily="34" charset="0"/>
              <a:buChar char="•"/>
              <a:defRPr sz="1200" kern="1200">
                <a:solidFill>
                  <a:srgbClr val="00517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None/>
            </a:pPr>
            <a:r>
              <a:rPr lang="en-US" sz="2400" b="1" dirty="0"/>
              <a:t>1500+ users </a:t>
            </a:r>
            <a:r>
              <a:rPr lang="en-US" sz="2400" dirty="0"/>
              <a:t>across </a:t>
            </a:r>
            <a:r>
              <a:rPr lang="en-US" sz="2400" b="1" dirty="0"/>
              <a:t>120 countries</a:t>
            </a:r>
            <a:br>
              <a:rPr lang="en-US" sz="2000" dirty="0"/>
            </a:br>
            <a:r>
              <a:rPr lang="en-US" sz="2000" dirty="0">
                <a:solidFill>
                  <a:srgbClr val="00AEEF"/>
                </a:solidFill>
                <a:latin typeface="+mj-lt"/>
              </a:rPr>
              <a:t>many of them use PTP </a:t>
            </a:r>
            <a:br>
              <a:rPr lang="en-US" sz="2000" b="1" dirty="0"/>
            </a:br>
            <a:endParaRPr lang="en-US" sz="2000" b="1" dirty="0"/>
          </a:p>
          <a:p>
            <a:pPr marL="11113" indent="0">
              <a:buNone/>
            </a:pPr>
            <a:endParaRPr lang="en-US" sz="2000" dirty="0"/>
          </a:p>
          <a:p>
            <a:pPr marL="11113" indent="0">
              <a:buNone/>
            </a:pPr>
            <a:r>
              <a:rPr lang="en-US" sz="2400" b="1" dirty="0">
                <a:solidFill>
                  <a:srgbClr val="00AEEF"/>
                </a:solidFill>
              </a:rPr>
              <a:t>10.000+ </a:t>
            </a:r>
            <a:r>
              <a:rPr lang="en-US" sz="2000" dirty="0" err="1"/>
              <a:t>dataminer</a:t>
            </a:r>
            <a:r>
              <a:rPr lang="en-US" sz="2000" dirty="0"/>
              <a:t> nodes deployed</a:t>
            </a:r>
          </a:p>
          <a:p>
            <a:pPr marL="11113" indent="0">
              <a:buNone/>
            </a:pPr>
            <a:r>
              <a:rPr lang="en-US" sz="2400" b="1" dirty="0">
                <a:solidFill>
                  <a:srgbClr val="00AEEF"/>
                </a:solidFill>
              </a:rPr>
              <a:t>7.000+ </a:t>
            </a:r>
            <a:r>
              <a:rPr lang="en-US" sz="2000" dirty="0"/>
              <a:t>product integrations</a:t>
            </a:r>
          </a:p>
          <a:p>
            <a:pPr marL="11113" indent="0">
              <a:buNone/>
            </a:pPr>
            <a:r>
              <a:rPr lang="en-US" sz="2400" b="1" dirty="0">
                <a:solidFill>
                  <a:srgbClr val="00AEEF"/>
                </a:solidFill>
              </a:rPr>
              <a:t>1000+ </a:t>
            </a:r>
            <a:r>
              <a:rPr lang="en-US" sz="2000" dirty="0"/>
              <a:t>different vendors</a:t>
            </a:r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E647BC21-35C8-1DEA-8DFA-87B3208F4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534" y="912619"/>
            <a:ext cx="2540057" cy="511924"/>
          </a:xfrm>
          <a:prstGeom prst="rect">
            <a:avLst/>
          </a:prstGeom>
        </p:spPr>
      </p:pic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E1B0CA-8956-1CF2-2F2C-838812760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094" y="3780199"/>
            <a:ext cx="1982485" cy="1082107"/>
          </a:xfrm>
          <a:prstGeom prst="rect">
            <a:avLst/>
          </a:prstGeom>
        </p:spPr>
      </p:pic>
      <p:pic>
        <p:nvPicPr>
          <p:cNvPr id="32" name="Picture 31" descr="Graphical user interface&#10;&#10;Description automatically generated">
            <a:extLst>
              <a:ext uri="{FF2B5EF4-FFF2-40B4-BE49-F238E27FC236}">
                <a16:creationId xmlns:a16="http://schemas.microsoft.com/office/drawing/2014/main" id="{A2AD122C-A867-D07F-3A16-C035D952BE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5096" y="1424599"/>
            <a:ext cx="1985803" cy="1082108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A859E2DC-7FCB-F5F5-464F-C88F9AD9D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5092" y="4957997"/>
            <a:ext cx="1982487" cy="1082108"/>
          </a:xfrm>
          <a:prstGeom prst="rect">
            <a:avLst/>
          </a:prstGeom>
        </p:spPr>
      </p:pic>
      <p:pic>
        <p:nvPicPr>
          <p:cNvPr id="26" name="Picture 25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D00210C-A42C-9667-3AD8-C456E92616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5094" y="2602399"/>
            <a:ext cx="1982487" cy="1082108"/>
          </a:xfrm>
          <a:prstGeom prst="rect">
            <a:avLst/>
          </a:prstGeom>
        </p:spPr>
      </p:pic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63B954E7-E9D9-DEA1-A578-8F265CDAEF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5096" y="246800"/>
            <a:ext cx="1982485" cy="1082107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05EB3DE-6124-2B34-5774-D8D0D5F9B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439" y="4321253"/>
            <a:ext cx="2573212" cy="571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971847-CF2B-F2DD-35F8-79946D69D702}"/>
              </a:ext>
            </a:extLst>
          </p:cNvPr>
          <p:cNvCxnSpPr>
            <a:cxnSpLocks/>
          </p:cNvCxnSpPr>
          <p:nvPr/>
        </p:nvCxnSpPr>
        <p:spPr>
          <a:xfrm>
            <a:off x="4573411" y="5652059"/>
            <a:ext cx="0" cy="776091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729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2216150" y="2637135"/>
            <a:ext cx="775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WHY PTP MONITORING?</a:t>
            </a:r>
          </a:p>
        </p:txBody>
      </p:sp>
    </p:spTree>
    <p:extLst>
      <p:ext uri="{BB962C8B-B14F-4D97-AF65-F5344CB8AC3E}">
        <p14:creationId xmlns:p14="http://schemas.microsoft.com/office/powerpoint/2010/main" val="3458365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335288" y="1003580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00517D"/>
                </a:solidFill>
              </a:rPr>
              <a:t>PTP </a:t>
            </a:r>
            <a:r>
              <a:rPr lang="de-DE" b="1" dirty="0" err="1">
                <a:solidFill>
                  <a:srgbClr val="00517D"/>
                </a:solidFill>
              </a:rPr>
              <a:t>is</a:t>
            </a:r>
            <a:r>
              <a:rPr lang="de-DE" b="1" dirty="0">
                <a:solidFill>
                  <a:srgbClr val="00517D"/>
                </a:solidFill>
              </a:rPr>
              <a:t> a </a:t>
            </a:r>
            <a:r>
              <a:rPr lang="de-DE" b="1" dirty="0" err="1">
                <a:solidFill>
                  <a:srgbClr val="00AEEF"/>
                </a:solidFill>
              </a:rPr>
              <a:t>mission</a:t>
            </a:r>
            <a:r>
              <a:rPr lang="de-DE" b="1" dirty="0">
                <a:solidFill>
                  <a:srgbClr val="00AEEF"/>
                </a:solidFill>
              </a:rPr>
              <a:t> </a:t>
            </a:r>
            <a:r>
              <a:rPr lang="de-DE" b="1" dirty="0" err="1">
                <a:solidFill>
                  <a:srgbClr val="00AEEF"/>
                </a:solidFill>
              </a:rPr>
              <a:t>critical</a:t>
            </a:r>
            <a:r>
              <a:rPr lang="de-DE" b="1" dirty="0">
                <a:solidFill>
                  <a:srgbClr val="00AEEF"/>
                </a:solidFill>
              </a:rPr>
              <a:t> </a:t>
            </a:r>
            <a:r>
              <a:rPr lang="de-DE" b="1" dirty="0" err="1">
                <a:solidFill>
                  <a:srgbClr val="00AEEF"/>
                </a:solidFill>
              </a:rPr>
              <a:t>service</a:t>
            </a:r>
            <a:r>
              <a:rPr lang="de-DE" b="1" dirty="0">
                <a:solidFill>
                  <a:srgbClr val="00517D"/>
                </a:solidFill>
              </a:rPr>
              <a:t>          </a:t>
            </a:r>
            <a:r>
              <a:rPr lang="de-DE" b="1" dirty="0" err="1">
                <a:solidFill>
                  <a:srgbClr val="00517D"/>
                </a:solidFill>
              </a:rPr>
              <a:t>things</a:t>
            </a:r>
            <a:r>
              <a:rPr lang="de-DE" b="1" dirty="0">
                <a:solidFill>
                  <a:srgbClr val="00517D"/>
                </a:solidFill>
              </a:rPr>
              <a:t> </a:t>
            </a:r>
            <a:r>
              <a:rPr lang="de-DE" b="1" dirty="0" err="1">
                <a:solidFill>
                  <a:srgbClr val="00517D"/>
                </a:solidFill>
              </a:rPr>
              <a:t>can</a:t>
            </a:r>
            <a:r>
              <a:rPr lang="de-DE" b="1" dirty="0">
                <a:solidFill>
                  <a:srgbClr val="00517D"/>
                </a:solidFill>
              </a:rPr>
              <a:t> (and do) </a:t>
            </a:r>
            <a:r>
              <a:rPr lang="de-DE" b="1" dirty="0" err="1">
                <a:solidFill>
                  <a:srgbClr val="00AEEF"/>
                </a:solidFill>
              </a:rPr>
              <a:t>go</a:t>
            </a:r>
            <a:r>
              <a:rPr lang="de-DE" b="1" dirty="0">
                <a:solidFill>
                  <a:srgbClr val="00AEEF"/>
                </a:solidFill>
              </a:rPr>
              <a:t> </a:t>
            </a:r>
            <a:r>
              <a:rPr lang="de-DE" b="1" dirty="0" err="1">
                <a:solidFill>
                  <a:srgbClr val="00AEEF"/>
                </a:solidFill>
              </a:rPr>
              <a:t>wrong</a:t>
            </a:r>
            <a:endParaRPr lang="en-US" b="1" dirty="0">
              <a:solidFill>
                <a:srgbClr val="00AEEF"/>
              </a:solidFill>
            </a:endParaRPr>
          </a:p>
          <a:p>
            <a:endParaRPr lang="en-US" b="1" dirty="0">
              <a:solidFill>
                <a:srgbClr val="00517D"/>
              </a:solidFill>
            </a:endParaRP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335288" y="544416"/>
            <a:ext cx="10515600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  <a:cs typeface="Arial" panose="020B0604020202020204" pitchFamily="34" charset="0"/>
              </a:rPr>
              <a:t>WHY PTP MONITORING?</a:t>
            </a:r>
            <a:endParaRPr lang="en-US" sz="2400" b="1" dirty="0">
              <a:solidFill>
                <a:srgbClr val="00517D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8256267" y="3292699"/>
            <a:ext cx="3600445" cy="36045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grandmaster, boundary clock failure</a:t>
            </a:r>
          </a:p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loss of external reference (GNSS)</a:t>
            </a:r>
          </a:p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implementation bugs: BMCA or PTP master election process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CC10ECD1-46F2-48B9-BEC4-4854622A43D6}"/>
              </a:ext>
            </a:extLst>
          </p:cNvPr>
          <p:cNvSpPr txBox="1">
            <a:spLocks/>
          </p:cNvSpPr>
          <p:nvPr/>
        </p:nvSpPr>
        <p:spPr>
          <a:xfrm>
            <a:off x="4295777" y="3292699"/>
            <a:ext cx="3600446" cy="22324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missing or corrupted PTP event messages</a:t>
            </a:r>
          </a:p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increased packet delay variations (PDV)</a:t>
            </a:r>
          </a:p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network asymmetry between receive and transmit path (link speed conversion)</a:t>
            </a:r>
          </a:p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multicast issues</a:t>
            </a:r>
          </a:p>
          <a:p>
            <a:endParaRPr lang="en-US" sz="2000" dirty="0">
              <a:solidFill>
                <a:srgbClr val="00517D"/>
              </a:solidFill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ABD9C315-9CAA-4108-AEF8-D28A6523E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64" y="2150541"/>
            <a:ext cx="1146382" cy="1146382"/>
          </a:xfrm>
          <a:prstGeom prst="rect">
            <a:avLst/>
          </a:prstGeom>
        </p:spPr>
      </p:pic>
      <p:pic>
        <p:nvPicPr>
          <p:cNvPr id="12" name="Picture 11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8B95435-EC91-4F6F-B497-F13A1CA37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53" y="2150541"/>
            <a:ext cx="1146382" cy="1146382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0F89C67-3220-4300-AD56-EB152CDD6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465" y="2150541"/>
            <a:ext cx="1146382" cy="1146382"/>
          </a:xfrm>
          <a:prstGeom prst="rect">
            <a:avLst/>
          </a:prstGeom>
        </p:spPr>
      </p:pic>
      <p:sp>
        <p:nvSpPr>
          <p:cNvPr id="11" name="Content Placeholder 14">
            <a:extLst>
              <a:ext uri="{FF2B5EF4-FFF2-40B4-BE49-F238E27FC236}">
                <a16:creationId xmlns:a16="http://schemas.microsoft.com/office/drawing/2014/main" id="{B1C9B36F-1915-51C5-DE7B-06946C54AADB}"/>
              </a:ext>
            </a:extLst>
          </p:cNvPr>
          <p:cNvSpPr txBox="1">
            <a:spLocks/>
          </p:cNvSpPr>
          <p:nvPr/>
        </p:nvSpPr>
        <p:spPr>
          <a:xfrm>
            <a:off x="533224" y="3292699"/>
            <a:ext cx="3600444" cy="387716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network design: no routed network, non PTP-aware switches, mix of PTPV1 and PTPV2, devices locked to different time, …</a:t>
            </a:r>
          </a:p>
          <a:p>
            <a:r>
              <a:rPr lang="en-US" sz="2000" dirty="0">
                <a:solidFill>
                  <a:srgbClr val="00517D"/>
                </a:solidFill>
                <a:latin typeface="+mj-lt"/>
              </a:rPr>
              <a:t>PTP configuration: PTP parameters, BMCA settings, messaging rate intervals, communication mode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41550-FFA4-E9A3-A6F2-8435DE9CE6B8}"/>
              </a:ext>
            </a:extLst>
          </p:cNvPr>
          <p:cNvSpPr txBox="1"/>
          <p:nvPr/>
        </p:nvSpPr>
        <p:spPr>
          <a:xfrm>
            <a:off x="1565757" y="2385178"/>
            <a:ext cx="246088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None/>
            </a:pPr>
            <a:r>
              <a:rPr lang="en-US" sz="2000" dirty="0">
                <a:solidFill>
                  <a:srgbClr val="2D8CDC"/>
                </a:solidFill>
              </a:rPr>
              <a:t>bad foundation</a:t>
            </a:r>
            <a:br>
              <a:rPr lang="en-US" sz="1800" dirty="0">
                <a:solidFill>
                  <a:srgbClr val="2D8CDC"/>
                </a:solidFill>
              </a:rPr>
            </a:br>
            <a:r>
              <a:rPr lang="en-US" i="1" dirty="0">
                <a:solidFill>
                  <a:srgbClr val="2D8CDC"/>
                </a:solidFill>
                <a:latin typeface="+mj-lt"/>
              </a:rPr>
              <a:t>-design &amp; configuration </a:t>
            </a:r>
            <a:endParaRPr lang="en-US" sz="1800" i="1" dirty="0">
              <a:solidFill>
                <a:srgbClr val="2D8CDC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3FE402-9075-ED66-956B-94131A685990}"/>
              </a:ext>
            </a:extLst>
          </p:cNvPr>
          <p:cNvSpPr txBox="1"/>
          <p:nvPr/>
        </p:nvSpPr>
        <p:spPr>
          <a:xfrm>
            <a:off x="5375535" y="2523677"/>
            <a:ext cx="24608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2D8CDC"/>
                </a:solidFill>
              </a:rPr>
              <a:t>network issues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16BD4-D07C-CDFB-2FEE-7ED6CBDB4A82}"/>
              </a:ext>
            </a:extLst>
          </p:cNvPr>
          <p:cNvSpPr txBox="1"/>
          <p:nvPr/>
        </p:nvSpPr>
        <p:spPr>
          <a:xfrm>
            <a:off x="9362846" y="2523677"/>
            <a:ext cx="2493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None/>
            </a:pPr>
            <a:r>
              <a:rPr lang="en-US" sz="2000" dirty="0">
                <a:solidFill>
                  <a:srgbClr val="2D8CDC"/>
                </a:solidFill>
              </a:rPr>
              <a:t>PTP node issues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4A7F731-9B71-2683-97B9-71ED64136785}"/>
              </a:ext>
            </a:extLst>
          </p:cNvPr>
          <p:cNvSpPr>
            <a:spLocks/>
          </p:cNvSpPr>
          <p:nvPr/>
        </p:nvSpPr>
        <p:spPr>
          <a:xfrm>
            <a:off x="5231535" y="1148942"/>
            <a:ext cx="288000" cy="2160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1697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2216150" y="2637135"/>
            <a:ext cx="7759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WHY IS PTP MONITORING A CHALLENGE?</a:t>
            </a:r>
          </a:p>
        </p:txBody>
      </p:sp>
    </p:spTree>
    <p:extLst>
      <p:ext uri="{BB962C8B-B14F-4D97-AF65-F5344CB8AC3E}">
        <p14:creationId xmlns:p14="http://schemas.microsoft.com/office/powerpoint/2010/main" val="322002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106458" y="982592"/>
            <a:ext cx="10515600" cy="776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rgbClr val="273655"/>
              </a:solidFill>
            </a:endParaRPr>
          </a:p>
          <a:p>
            <a:endParaRPr lang="en-US"/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336904" y="545316"/>
            <a:ext cx="11518192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>
                <a:solidFill>
                  <a:srgbClr val="00517D"/>
                </a:solidFill>
              </a:rPr>
              <a:t>WHY IS PTP MONITORING in Broadcast a Challenge?</a:t>
            </a:r>
            <a:endParaRPr lang="en-US" sz="2400" b="1" dirty="0">
              <a:solidFill>
                <a:srgbClr val="00517D"/>
              </a:solidFill>
            </a:endParaRPr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3833CC02-8F3D-4797-BDAA-FC97F6FC8EB6}"/>
              </a:ext>
            </a:extLst>
          </p:cNvPr>
          <p:cNvSpPr txBox="1">
            <a:spLocks/>
          </p:cNvSpPr>
          <p:nvPr/>
        </p:nvSpPr>
        <p:spPr>
          <a:xfrm>
            <a:off x="277984" y="1645864"/>
            <a:ext cx="10588217" cy="51789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863" indent="-285750"/>
            <a:endParaRPr lang="en-US" sz="1600">
              <a:latin typeface="+mj-lt"/>
            </a:endParaRPr>
          </a:p>
          <a:p>
            <a:pPr marL="11113" indent="0">
              <a:buNone/>
            </a:pPr>
            <a:endParaRPr lang="en-US" sz="1600" b="1">
              <a:solidFill>
                <a:srgbClr val="2D8CDC"/>
              </a:solidFill>
              <a:latin typeface="+mj-lt"/>
            </a:endParaRPr>
          </a:p>
          <a:p>
            <a:endParaRPr lang="en-US" sz="1600"/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78B04-E8E4-74FD-59B8-06DF942E9EAC}"/>
              </a:ext>
            </a:extLst>
          </p:cNvPr>
          <p:cNvSpPr txBox="1"/>
          <p:nvPr/>
        </p:nvSpPr>
        <p:spPr>
          <a:xfrm>
            <a:off x="1992583" y="1258760"/>
            <a:ext cx="87664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517D"/>
              </a:buClr>
              <a:buSzPct val="75000"/>
            </a:pPr>
            <a:r>
              <a:rPr lang="en-US" sz="20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Technology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2000" dirty="0">
                <a:solidFill>
                  <a:srgbClr val="00517D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move from SDI to IP </a:t>
            </a:r>
            <a:br>
              <a:rPr lang="en-US" sz="2000" dirty="0">
                <a:solidFill>
                  <a:srgbClr val="00517D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1000" dirty="0">
              <a:solidFill>
                <a:srgbClr val="00517D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 defTabSz="554400">
              <a:spcAft>
                <a:spcPts val="600"/>
              </a:spcAft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No need in the past to monitor B&amp;B and SDI</a:t>
            </a:r>
          </a:p>
          <a:p>
            <a:pPr marL="800100" lvl="1" indent="-342900" defTabSz="554400">
              <a:spcAft>
                <a:spcPts val="600"/>
              </a:spcAft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Transition to IP still ongoing</a:t>
            </a:r>
          </a:p>
          <a:p>
            <a:pPr marL="800100" lvl="1" indent="-342900" defTabSz="554400">
              <a:spcAft>
                <a:spcPts val="600"/>
              </a:spcAft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PTP still relatively new to the media &amp; broadcast industry </a:t>
            </a:r>
          </a:p>
          <a:p>
            <a:pPr lvl="2" defTabSz="554400">
              <a:spcAft>
                <a:spcPts val="600"/>
              </a:spcAft>
              <a:buClr>
                <a:srgbClr val="00517D"/>
              </a:buClr>
              <a:buSzPct val="75000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Lato" panose="020F0502020204030203" pitchFamily="34" charset="0"/>
                <a:cs typeface="Lato" panose="020F0502020204030203" pitchFamily="34" charset="0"/>
              </a:rPr>
              <a:t>ST 2022-6 (2012)   -   ST 2059 (2015)   -    ST 2110-10 (2017)</a:t>
            </a:r>
          </a:p>
          <a:p>
            <a:pPr lvl="2" defTabSz="554400">
              <a:spcAft>
                <a:spcPts val="600"/>
              </a:spcAft>
              <a:buClr>
                <a:srgbClr val="00517D"/>
              </a:buClr>
              <a:buSzPct val="75000"/>
            </a:pPr>
            <a:endParaRPr lang="en-US" sz="20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Clr>
                <a:srgbClr val="00517D"/>
              </a:buClr>
              <a:buSzPct val="75000"/>
            </a:pPr>
            <a:r>
              <a:rPr lang="en-US" sz="20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Operations Teams: </a:t>
            </a:r>
            <a:r>
              <a:rPr lang="en-US" sz="2000" dirty="0">
                <a:solidFill>
                  <a:srgbClr val="00517D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different teams</a:t>
            </a:r>
          </a:p>
          <a:p>
            <a:pPr>
              <a:buClr>
                <a:srgbClr val="00517D"/>
              </a:buClr>
              <a:buSzPct val="75000"/>
            </a:pPr>
            <a:endParaRPr lang="en-US" sz="1000" dirty="0">
              <a:solidFill>
                <a:srgbClr val="00517D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monitoring teams in broadcast historically separate from IT / NOC teams</a:t>
            </a:r>
          </a:p>
          <a:p>
            <a:pPr marL="800100" lvl="1" indent="-342900">
              <a:spcAft>
                <a:spcPts val="600"/>
              </a:spcAft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lack of experience, knowledge &amp; expertise</a:t>
            </a:r>
          </a:p>
          <a:p>
            <a:pPr marL="800100" lvl="1" indent="-342900">
              <a:spcAft>
                <a:spcPts val="600"/>
              </a:spcAft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17D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buClr>
                <a:srgbClr val="00517D"/>
              </a:buClr>
              <a:buSzPct val="75000"/>
            </a:pPr>
            <a:r>
              <a:rPr lang="en-US" sz="2000" b="1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Multi-Vendor Environments</a:t>
            </a:r>
            <a:r>
              <a:rPr lang="en-US" sz="2000" dirty="0">
                <a:solidFill>
                  <a:srgbClr val="00AEEF"/>
                </a:solidFill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>
              <a:buClr>
                <a:srgbClr val="00517D"/>
              </a:buClr>
              <a:buSzPct val="75000"/>
            </a:pPr>
            <a:endParaRPr lang="en-US" sz="1000" dirty="0">
              <a:solidFill>
                <a:srgbClr val="00AEEF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every system is multi-vendor by nature</a:t>
            </a:r>
          </a:p>
          <a:p>
            <a:pPr marL="800100" lvl="1" indent="-342900">
              <a:buClr>
                <a:srgbClr val="00517D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17D"/>
                </a:solidFill>
                <a:ea typeface="Lato" panose="020F0502020204030203" pitchFamily="34" charset="0"/>
                <a:cs typeface="Lato" panose="020F0502020204030203" pitchFamily="34" charset="0"/>
              </a:rPr>
              <a:t>vendors implement PTP in different ways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1388A0-F23E-E7D6-6617-8428315D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7" y="3384078"/>
            <a:ext cx="1106021" cy="110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F5F7216-47EE-ECF1-45AC-8ECF2059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22" y="1161144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0C15942-E412-3ED1-A8DC-11AC05B1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8" y="5097176"/>
            <a:ext cx="918718" cy="9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6F2B50-CAD4-4A64-74BC-D85DD3A9DC15}"/>
              </a:ext>
            </a:extLst>
          </p:cNvPr>
          <p:cNvCxnSpPr>
            <a:cxnSpLocks/>
          </p:cNvCxnSpPr>
          <p:nvPr/>
        </p:nvCxnSpPr>
        <p:spPr>
          <a:xfrm>
            <a:off x="1775466" y="1396088"/>
            <a:ext cx="0" cy="1512000"/>
          </a:xfrm>
          <a:prstGeom prst="line">
            <a:avLst/>
          </a:prstGeom>
          <a:ln w="127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DAA0EE-4E1A-F06E-C78E-45790C9FC993}"/>
              </a:ext>
            </a:extLst>
          </p:cNvPr>
          <p:cNvCxnSpPr>
            <a:cxnSpLocks/>
          </p:cNvCxnSpPr>
          <p:nvPr/>
        </p:nvCxnSpPr>
        <p:spPr>
          <a:xfrm>
            <a:off x="1775466" y="3653916"/>
            <a:ext cx="0" cy="1044000"/>
          </a:xfrm>
          <a:prstGeom prst="line">
            <a:avLst/>
          </a:prstGeom>
          <a:ln w="127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25D4BE-CD64-BAFB-8199-31D8FFFB7225}"/>
              </a:ext>
            </a:extLst>
          </p:cNvPr>
          <p:cNvCxnSpPr>
            <a:cxnSpLocks/>
          </p:cNvCxnSpPr>
          <p:nvPr/>
        </p:nvCxnSpPr>
        <p:spPr>
          <a:xfrm>
            <a:off x="1775466" y="5281094"/>
            <a:ext cx="0" cy="1028262"/>
          </a:xfrm>
          <a:prstGeom prst="line">
            <a:avLst/>
          </a:prstGeom>
          <a:ln w="127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66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1A4F371-4FF1-F44C-0079-FC64C27F71F1}"/>
              </a:ext>
            </a:extLst>
          </p:cNvPr>
          <p:cNvSpPr/>
          <p:nvPr/>
        </p:nvSpPr>
        <p:spPr>
          <a:xfrm>
            <a:off x="334640" y="4658149"/>
            <a:ext cx="2886801" cy="1041299"/>
          </a:xfrm>
          <a:prstGeom prst="rect">
            <a:avLst/>
          </a:prstGeom>
          <a:solidFill>
            <a:srgbClr val="E8F0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090437-3B88-4B2C-7B54-E09B86B3C791}"/>
              </a:ext>
            </a:extLst>
          </p:cNvPr>
          <p:cNvSpPr/>
          <p:nvPr/>
        </p:nvSpPr>
        <p:spPr>
          <a:xfrm>
            <a:off x="3655487" y="4640114"/>
            <a:ext cx="3833746" cy="1815882"/>
          </a:xfrm>
          <a:prstGeom prst="rect">
            <a:avLst/>
          </a:prstGeom>
          <a:solidFill>
            <a:srgbClr val="E8F0F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820732-80CE-CB15-1307-FD3C35225D3F}"/>
              </a:ext>
            </a:extLst>
          </p:cNvPr>
          <p:cNvSpPr/>
          <p:nvPr/>
        </p:nvSpPr>
        <p:spPr>
          <a:xfrm>
            <a:off x="3306770" y="1268733"/>
            <a:ext cx="3003101" cy="1681691"/>
          </a:xfrm>
          <a:prstGeom prst="rect">
            <a:avLst/>
          </a:prstGeom>
          <a:solidFill>
            <a:srgbClr val="E6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DB8945-E3C4-F71C-9013-0E602194BBDF}"/>
              </a:ext>
            </a:extLst>
          </p:cNvPr>
          <p:cNvSpPr/>
          <p:nvPr/>
        </p:nvSpPr>
        <p:spPr>
          <a:xfrm>
            <a:off x="6884524" y="1268733"/>
            <a:ext cx="2811922" cy="2160267"/>
          </a:xfrm>
          <a:prstGeom prst="rect">
            <a:avLst/>
          </a:prstGeom>
          <a:solidFill>
            <a:srgbClr val="E6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54DB5F-9168-FA15-D487-1F5A4DE30842}"/>
              </a:ext>
            </a:extLst>
          </p:cNvPr>
          <p:cNvSpPr/>
          <p:nvPr/>
        </p:nvSpPr>
        <p:spPr>
          <a:xfrm>
            <a:off x="346446" y="1284852"/>
            <a:ext cx="2385671" cy="1665572"/>
          </a:xfrm>
          <a:prstGeom prst="rect">
            <a:avLst/>
          </a:prstGeom>
          <a:solidFill>
            <a:srgbClr val="E6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4" name="Subtitle 15">
            <a:extLst>
              <a:ext uri="{FF2B5EF4-FFF2-40B4-BE49-F238E27FC236}">
                <a16:creationId xmlns:a16="http://schemas.microsoft.com/office/drawing/2014/main" id="{E30EFAE6-16F7-414B-9424-252EA8DBB0B4}"/>
              </a:ext>
            </a:extLst>
          </p:cNvPr>
          <p:cNvSpPr txBox="1">
            <a:spLocks/>
          </p:cNvSpPr>
          <p:nvPr/>
        </p:nvSpPr>
        <p:spPr>
          <a:xfrm>
            <a:off x="368651" y="3883114"/>
            <a:ext cx="1374424" cy="326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EXAMPLE 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8AD603CB-D1B3-43A5-B786-6C3B5CDA79E8}"/>
              </a:ext>
            </a:extLst>
          </p:cNvPr>
          <p:cNvSpPr txBox="1">
            <a:spLocks/>
          </p:cNvSpPr>
          <p:nvPr/>
        </p:nvSpPr>
        <p:spPr>
          <a:xfrm>
            <a:off x="335288" y="556393"/>
            <a:ext cx="11910396" cy="4985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517D"/>
                </a:solidFill>
              </a:rPr>
              <a:t>MULTI-VENDOR </a:t>
            </a:r>
            <a:r>
              <a:rPr lang="en-US" sz="2400" b="1" dirty="0">
                <a:solidFill>
                  <a:srgbClr val="00AEEF"/>
                </a:solidFill>
              </a:rPr>
              <a:t>ENVIRONMENT</a:t>
            </a:r>
          </a:p>
        </p:txBody>
      </p:sp>
      <p:sp>
        <p:nvSpPr>
          <p:cNvPr id="15" name="Content Placeholder 20">
            <a:extLst>
              <a:ext uri="{FF2B5EF4-FFF2-40B4-BE49-F238E27FC236}">
                <a16:creationId xmlns:a16="http://schemas.microsoft.com/office/drawing/2014/main" id="{5EF5DFD9-00CC-4687-9D12-C43124204AE0}"/>
              </a:ext>
            </a:extLst>
          </p:cNvPr>
          <p:cNvSpPr txBox="1">
            <a:spLocks/>
          </p:cNvSpPr>
          <p:nvPr/>
        </p:nvSpPr>
        <p:spPr>
          <a:xfrm>
            <a:off x="6979560" y="1398816"/>
            <a:ext cx="2678857" cy="16313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sz="1900" dirty="0">
                <a:solidFill>
                  <a:srgbClr val="00517D"/>
                </a:solidFill>
                <a:latin typeface="+mj-lt"/>
              </a:rPr>
              <a:t>- different APIs &amp; interfaces</a:t>
            </a:r>
          </a:p>
          <a:p>
            <a:pPr marL="0" indent="0">
              <a:buClr>
                <a:srgbClr val="273655"/>
              </a:buClr>
              <a:buNone/>
            </a:pPr>
            <a:r>
              <a:rPr lang="en-US" sz="1900" dirty="0">
                <a:solidFill>
                  <a:srgbClr val="00517D"/>
                </a:solidFill>
                <a:latin typeface="+mj-lt"/>
              </a:rPr>
              <a:t>- different set of supported parameters</a:t>
            </a:r>
          </a:p>
          <a:p>
            <a:pPr marL="0" indent="0">
              <a:buClr>
                <a:srgbClr val="273655"/>
              </a:buClr>
              <a:buNone/>
            </a:pPr>
            <a:r>
              <a:rPr lang="en-US" sz="1900" dirty="0">
                <a:solidFill>
                  <a:srgbClr val="00517D"/>
                </a:solidFill>
                <a:latin typeface="+mj-lt"/>
              </a:rPr>
              <a:t>- different names, values, units, intervals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BEF72E-B2A5-4DA5-AF45-B3EF756FF9E6}"/>
              </a:ext>
            </a:extLst>
          </p:cNvPr>
          <p:cNvSpPr txBox="1"/>
          <p:nvPr/>
        </p:nvSpPr>
        <p:spPr>
          <a:xfrm>
            <a:off x="10003406" y="2548717"/>
            <a:ext cx="2188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73655"/>
              </a:buClr>
            </a:pPr>
            <a:r>
              <a:rPr lang="en-US" sz="2800" dirty="0">
                <a:solidFill>
                  <a:srgbClr val="00AEEF"/>
                </a:solidFill>
              </a:rPr>
              <a:t>Difficult to monitor &amp; Inconsistent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746F3A-ABC6-4320-AA01-E8B42E911E5D}"/>
              </a:ext>
            </a:extLst>
          </p:cNvPr>
          <p:cNvSpPr txBox="1"/>
          <p:nvPr/>
        </p:nvSpPr>
        <p:spPr>
          <a:xfrm>
            <a:off x="3585868" y="1673406"/>
            <a:ext cx="2510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00517D"/>
                </a:solidFill>
                <a:latin typeface="+mj-lt"/>
              </a:rPr>
              <a:t>vendors implement PTP in different ways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859C1-DC13-43CE-BA53-A16DDD78C7F1}"/>
              </a:ext>
            </a:extLst>
          </p:cNvPr>
          <p:cNvSpPr txBox="1"/>
          <p:nvPr/>
        </p:nvSpPr>
        <p:spPr>
          <a:xfrm>
            <a:off x="552330" y="1633540"/>
            <a:ext cx="2055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273655"/>
              </a:buClr>
            </a:pPr>
            <a:r>
              <a:rPr lang="en-US" sz="2000" dirty="0">
                <a:solidFill>
                  <a:srgbClr val="00517D"/>
                </a:solidFill>
                <a:latin typeface="+mj-lt"/>
              </a:rPr>
              <a:t>standards and recommendations are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4CC2F-CCF2-F27A-CDEF-74CE1304C43D}"/>
              </a:ext>
            </a:extLst>
          </p:cNvPr>
          <p:cNvSpPr txBox="1"/>
          <p:nvPr/>
        </p:nvSpPr>
        <p:spPr>
          <a:xfrm>
            <a:off x="351704" y="4795543"/>
            <a:ext cx="286973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 algn="ctr">
              <a:buNone/>
            </a:pPr>
            <a:r>
              <a:rPr lang="de-DE" dirty="0" err="1">
                <a:solidFill>
                  <a:srgbClr val="00517D"/>
                </a:solidFill>
              </a:rPr>
              <a:t>logAnnounceInterval</a:t>
            </a:r>
            <a:r>
              <a:rPr lang="de-DE" dirty="0">
                <a:solidFill>
                  <a:srgbClr val="00517D"/>
                </a:solidFill>
              </a:rPr>
              <a:t> </a:t>
            </a:r>
          </a:p>
          <a:p>
            <a:pPr marL="11113" indent="0" algn="ctr">
              <a:buNone/>
            </a:pPr>
            <a:r>
              <a:rPr lang="de-DE" sz="2000" dirty="0">
                <a:solidFill>
                  <a:srgbClr val="00517D"/>
                </a:solidFill>
              </a:rPr>
              <a:t>-2 (log </a:t>
            </a:r>
            <a:r>
              <a:rPr lang="de-DE" sz="2000" dirty="0" err="1">
                <a:solidFill>
                  <a:srgbClr val="00517D"/>
                </a:solidFill>
              </a:rPr>
              <a:t>base</a:t>
            </a:r>
            <a:r>
              <a:rPr lang="de-DE" sz="2000" dirty="0">
                <a:solidFill>
                  <a:srgbClr val="00517D"/>
                </a:solidFill>
              </a:rPr>
              <a:t> 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1D0BA-39D4-1FA1-CD51-B52AAF4D1CE1}"/>
              </a:ext>
            </a:extLst>
          </p:cNvPr>
          <p:cNvSpPr txBox="1"/>
          <p:nvPr/>
        </p:nvSpPr>
        <p:spPr>
          <a:xfrm>
            <a:off x="3676715" y="4730517"/>
            <a:ext cx="38337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 indent="0">
              <a:buNone/>
            </a:pPr>
            <a:r>
              <a:rPr lang="de-DE" sz="1400" dirty="0">
                <a:solidFill>
                  <a:srgbClr val="00517D"/>
                </a:solidFill>
              </a:rPr>
              <a:t>Vendor A: </a:t>
            </a:r>
            <a:r>
              <a:rPr lang="de-DE" dirty="0" err="1">
                <a:solidFill>
                  <a:srgbClr val="00517D"/>
                </a:solidFill>
              </a:rPr>
              <a:t>announce</a:t>
            </a:r>
            <a:r>
              <a:rPr lang="de-DE" sz="2000" dirty="0">
                <a:solidFill>
                  <a:srgbClr val="00517D"/>
                </a:solidFill>
              </a:rPr>
              <a:t>  </a:t>
            </a:r>
            <a:r>
              <a:rPr lang="de-DE" sz="2000" dirty="0">
                <a:solidFill>
                  <a:srgbClr val="00AEEF"/>
                </a:solidFill>
              </a:rPr>
              <a:t>0,25</a:t>
            </a:r>
          </a:p>
          <a:p>
            <a:pPr marL="11113" indent="0">
              <a:buNone/>
            </a:pPr>
            <a:r>
              <a:rPr lang="de-DE" sz="1400" dirty="0">
                <a:solidFill>
                  <a:srgbClr val="00517D"/>
                </a:solidFill>
              </a:rPr>
              <a:t>Vendor B: </a:t>
            </a:r>
            <a:r>
              <a:rPr lang="de-DE" dirty="0" err="1">
                <a:solidFill>
                  <a:srgbClr val="00517D"/>
                </a:solidFill>
              </a:rPr>
              <a:t>announcement</a:t>
            </a:r>
            <a:r>
              <a:rPr lang="de-DE" dirty="0">
                <a:solidFill>
                  <a:srgbClr val="00517D"/>
                </a:solidFill>
              </a:rPr>
              <a:t> </a:t>
            </a:r>
            <a:r>
              <a:rPr lang="de-DE" dirty="0" err="1">
                <a:solidFill>
                  <a:srgbClr val="00517D"/>
                </a:solidFill>
              </a:rPr>
              <a:t>messages</a:t>
            </a:r>
            <a:r>
              <a:rPr lang="de-DE" dirty="0">
                <a:solidFill>
                  <a:srgbClr val="00517D"/>
                </a:solidFill>
              </a:rPr>
              <a:t>  </a:t>
            </a:r>
            <a:r>
              <a:rPr lang="de-DE" sz="2000" dirty="0">
                <a:solidFill>
                  <a:srgbClr val="00AEEF"/>
                </a:solidFill>
              </a:rPr>
              <a:t>-2  </a:t>
            </a:r>
          </a:p>
          <a:p>
            <a:pPr marL="11113" indent="0">
              <a:buNone/>
            </a:pPr>
            <a:r>
              <a:rPr lang="de-DE" sz="1400" dirty="0">
                <a:solidFill>
                  <a:srgbClr val="00517D"/>
                </a:solidFill>
              </a:rPr>
              <a:t>Vendor C: </a:t>
            </a:r>
            <a:r>
              <a:rPr lang="de-DE" dirty="0" err="1">
                <a:solidFill>
                  <a:srgbClr val="00517D"/>
                </a:solidFill>
              </a:rPr>
              <a:t>announce</a:t>
            </a:r>
            <a:r>
              <a:rPr lang="de-DE" dirty="0">
                <a:solidFill>
                  <a:srgbClr val="00517D"/>
                </a:solidFill>
              </a:rPr>
              <a:t> </a:t>
            </a:r>
            <a:r>
              <a:rPr lang="de-DE" dirty="0" err="1">
                <a:solidFill>
                  <a:srgbClr val="00517D"/>
                </a:solidFill>
              </a:rPr>
              <a:t>interval</a:t>
            </a:r>
            <a:r>
              <a:rPr lang="de-DE" dirty="0">
                <a:solidFill>
                  <a:srgbClr val="00517D"/>
                </a:solidFill>
              </a:rPr>
              <a:t>  </a:t>
            </a:r>
            <a:r>
              <a:rPr lang="de-DE" sz="2000" dirty="0">
                <a:solidFill>
                  <a:srgbClr val="00AEEF"/>
                </a:solidFill>
              </a:rPr>
              <a:t>1/4s</a:t>
            </a:r>
          </a:p>
          <a:p>
            <a:pPr marL="11113" indent="0">
              <a:buNone/>
            </a:pPr>
            <a:r>
              <a:rPr lang="de-DE" sz="1400" dirty="0">
                <a:solidFill>
                  <a:srgbClr val="00517D"/>
                </a:solidFill>
              </a:rPr>
              <a:t>Vendor D: </a:t>
            </a:r>
            <a:r>
              <a:rPr lang="de-DE" dirty="0" err="1">
                <a:solidFill>
                  <a:srgbClr val="00517D"/>
                </a:solidFill>
              </a:rPr>
              <a:t>announcement</a:t>
            </a:r>
            <a:r>
              <a:rPr lang="de-DE" dirty="0">
                <a:solidFill>
                  <a:srgbClr val="00517D"/>
                </a:solidFill>
              </a:rPr>
              <a:t> </a:t>
            </a:r>
            <a:r>
              <a:rPr lang="de-DE" dirty="0" err="1">
                <a:solidFill>
                  <a:srgbClr val="00517D"/>
                </a:solidFill>
              </a:rPr>
              <a:t>interval</a:t>
            </a:r>
            <a:r>
              <a:rPr lang="de-DE" dirty="0">
                <a:solidFill>
                  <a:srgbClr val="00517D"/>
                </a:solidFill>
              </a:rPr>
              <a:t>  </a:t>
            </a:r>
            <a:r>
              <a:rPr lang="de-DE" sz="2000" dirty="0">
                <a:solidFill>
                  <a:srgbClr val="00AEEF"/>
                </a:solidFill>
              </a:rPr>
              <a:t>4/sec</a:t>
            </a:r>
          </a:p>
          <a:p>
            <a:pPr marL="11113" indent="0">
              <a:buNone/>
            </a:pPr>
            <a:r>
              <a:rPr lang="de-DE" sz="1400" dirty="0">
                <a:solidFill>
                  <a:srgbClr val="00517D"/>
                </a:solidFill>
              </a:rPr>
              <a:t>Vendor E: </a:t>
            </a:r>
            <a:r>
              <a:rPr lang="de-DE" dirty="0" err="1">
                <a:solidFill>
                  <a:srgbClr val="00517D"/>
                </a:solidFill>
              </a:rPr>
              <a:t>announce</a:t>
            </a:r>
            <a:r>
              <a:rPr lang="de-DE" dirty="0">
                <a:solidFill>
                  <a:srgbClr val="00517D"/>
                </a:solidFill>
              </a:rPr>
              <a:t> </a:t>
            </a:r>
            <a:r>
              <a:rPr lang="de-DE" dirty="0" err="1">
                <a:solidFill>
                  <a:srgbClr val="00517D"/>
                </a:solidFill>
              </a:rPr>
              <a:t>interval</a:t>
            </a:r>
            <a:r>
              <a:rPr lang="de-DE" dirty="0">
                <a:solidFill>
                  <a:srgbClr val="00517D"/>
                </a:solidFill>
              </a:rPr>
              <a:t>  </a:t>
            </a:r>
            <a:r>
              <a:rPr lang="de-DE" sz="2000" dirty="0">
                <a:solidFill>
                  <a:srgbClr val="00AEEF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853F1-848C-0E03-2345-2E7551C09316}"/>
              </a:ext>
            </a:extLst>
          </p:cNvPr>
          <p:cNvSpPr txBox="1"/>
          <p:nvPr/>
        </p:nvSpPr>
        <p:spPr>
          <a:xfrm>
            <a:off x="3718470" y="4128583"/>
            <a:ext cx="2890075" cy="50345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FF6567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de-DE" sz="2000" dirty="0">
                <a:solidFill>
                  <a:srgbClr val="00AEEF"/>
                </a:solidFill>
                <a:latin typeface="+mn-lt"/>
              </a:rPr>
              <a:t>Vendor Implementation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7B518-9604-2047-15A2-83298694960A}"/>
              </a:ext>
            </a:extLst>
          </p:cNvPr>
          <p:cNvSpPr txBox="1"/>
          <p:nvPr/>
        </p:nvSpPr>
        <p:spPr>
          <a:xfrm>
            <a:off x="351856" y="4120508"/>
            <a:ext cx="2996670" cy="51960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1113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>
                <a:solidFill>
                  <a:srgbClr val="FF6567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de-DE" sz="2000" dirty="0">
                <a:solidFill>
                  <a:srgbClr val="00AEEF"/>
                </a:solidFill>
                <a:latin typeface="+mn-lt"/>
              </a:rPr>
              <a:t>PTP </a:t>
            </a:r>
            <a:r>
              <a:rPr lang="de-DE" sz="2000" dirty="0" err="1">
                <a:solidFill>
                  <a:srgbClr val="00AEEF"/>
                </a:solidFill>
                <a:latin typeface="+mn-lt"/>
              </a:rPr>
              <a:t>Announcement</a:t>
            </a:r>
            <a:r>
              <a:rPr lang="de-DE" sz="2000" dirty="0">
                <a:solidFill>
                  <a:srgbClr val="00AEEF"/>
                </a:solidFill>
                <a:latin typeface="+mn-lt"/>
              </a:rPr>
              <a:t> Rates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9576143-F527-D5DA-674B-3F7297E2778C}"/>
              </a:ext>
            </a:extLst>
          </p:cNvPr>
          <p:cNvSpPr>
            <a:spLocks/>
          </p:cNvSpPr>
          <p:nvPr/>
        </p:nvSpPr>
        <p:spPr>
          <a:xfrm>
            <a:off x="2930982" y="1943423"/>
            <a:ext cx="288000" cy="460541"/>
          </a:xfrm>
          <a:prstGeom prst="rightArrow">
            <a:avLst>
              <a:gd name="adj1" fmla="val 46048"/>
              <a:gd name="adj2" fmla="val 5815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A35041F0-9C51-7558-A512-D73B48AFFB74}"/>
              </a:ext>
            </a:extLst>
          </p:cNvPr>
          <p:cNvSpPr>
            <a:spLocks/>
          </p:cNvSpPr>
          <p:nvPr/>
        </p:nvSpPr>
        <p:spPr>
          <a:xfrm>
            <a:off x="6524787" y="1943423"/>
            <a:ext cx="288000" cy="460541"/>
          </a:xfrm>
          <a:prstGeom prst="rightArrow">
            <a:avLst>
              <a:gd name="adj1" fmla="val 46048"/>
              <a:gd name="adj2" fmla="val 5815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EE7FF5CA-A950-F7AC-2D98-C275F84D136B}"/>
              </a:ext>
            </a:extLst>
          </p:cNvPr>
          <p:cNvSpPr>
            <a:spLocks/>
          </p:cNvSpPr>
          <p:nvPr/>
        </p:nvSpPr>
        <p:spPr>
          <a:xfrm>
            <a:off x="9859406" y="2720153"/>
            <a:ext cx="288000" cy="460541"/>
          </a:xfrm>
          <a:prstGeom prst="rightArrow">
            <a:avLst>
              <a:gd name="adj1" fmla="val 46048"/>
              <a:gd name="adj2" fmla="val 5815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EA4E585-443A-A0BB-DEE8-B70554C41B2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718470" y="2958498"/>
            <a:ext cx="0" cy="1421813"/>
          </a:xfrm>
          <a:prstGeom prst="line">
            <a:avLst/>
          </a:prstGeom>
          <a:ln w="19050">
            <a:solidFill>
              <a:srgbClr val="00517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ECDC49-79F4-302E-64E0-E121F0F0EDA6}"/>
              </a:ext>
            </a:extLst>
          </p:cNvPr>
          <p:cNvCxnSpPr>
            <a:cxnSpLocks/>
          </p:cNvCxnSpPr>
          <p:nvPr/>
        </p:nvCxnSpPr>
        <p:spPr>
          <a:xfrm>
            <a:off x="368651" y="2958498"/>
            <a:ext cx="0" cy="1421813"/>
          </a:xfrm>
          <a:prstGeom prst="line">
            <a:avLst/>
          </a:prstGeom>
          <a:ln w="19050">
            <a:solidFill>
              <a:srgbClr val="00517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15">
            <a:extLst>
              <a:ext uri="{FF2B5EF4-FFF2-40B4-BE49-F238E27FC236}">
                <a16:creationId xmlns:a16="http://schemas.microsoft.com/office/drawing/2014/main" id="{3D691EFC-886C-C66D-8B54-B328D4089CDA}"/>
              </a:ext>
            </a:extLst>
          </p:cNvPr>
          <p:cNvSpPr txBox="1">
            <a:spLocks/>
          </p:cNvSpPr>
          <p:nvPr/>
        </p:nvSpPr>
        <p:spPr>
          <a:xfrm>
            <a:off x="3718470" y="3883114"/>
            <a:ext cx="1374424" cy="3260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3655"/>
              </a:buClr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91891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BC4D1-8F97-0345-8C3E-61CE7703613E}"/>
              </a:ext>
            </a:extLst>
          </p:cNvPr>
          <p:cNvSpPr txBox="1"/>
          <p:nvPr/>
        </p:nvSpPr>
        <p:spPr>
          <a:xfrm>
            <a:off x="2216150" y="2637135"/>
            <a:ext cx="775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ea typeface="Lato" panose="020F0502020204030203" pitchFamily="34" charset="0"/>
                <a:cs typeface="Lato" panose="020F0502020204030203" pitchFamily="34" charset="0"/>
              </a:rPr>
              <a:t>WHAT DO WE NEED?</a:t>
            </a:r>
          </a:p>
        </p:txBody>
      </p:sp>
    </p:spTree>
    <p:extLst>
      <p:ext uri="{BB962C8B-B14F-4D97-AF65-F5344CB8AC3E}">
        <p14:creationId xmlns:p14="http://schemas.microsoft.com/office/powerpoint/2010/main" val="177688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6D1CEEB57844BBDE672B7600EB56A" ma:contentTypeVersion="16" ma:contentTypeDescription="Create a new document." ma:contentTypeScope="" ma:versionID="fc2ced155a454357bb47d4ccc650fe50">
  <xsd:schema xmlns:xsd="http://www.w3.org/2001/XMLSchema" xmlns:xs="http://www.w3.org/2001/XMLSchema" xmlns:p="http://schemas.microsoft.com/office/2006/metadata/properties" xmlns:ns2="5aee91c3-4649-4f42-8140-e7c77de52b7c" xmlns:ns3="81d63505-b61b-4818-b7ff-9738316364c7" targetNamespace="http://schemas.microsoft.com/office/2006/metadata/properties" ma:root="true" ma:fieldsID="0f9e050fe3a66d3d528986a059454974" ns2:_="" ns3:_="">
    <xsd:import namespace="5aee91c3-4649-4f42-8140-e7c77de52b7c"/>
    <xsd:import namespace="81d63505-b61b-4818-b7ff-9738316364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ee91c3-4649-4f42-8140-e7c77de52b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6977b9-ce4a-410b-878b-236659b6a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63505-b61b-4818-b7ff-9738316364c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17125f6-e0c3-45ec-a418-0fb0d6cbc94c}" ma:internalName="TaxCatchAll" ma:showField="CatchAllData" ma:web="81d63505-b61b-4818-b7ff-9738316364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FB10C3-8FA5-4537-90E7-729436218543}"/>
</file>

<file path=customXml/itemProps2.xml><?xml version="1.0" encoding="utf-8"?>
<ds:datastoreItem xmlns:ds="http://schemas.openxmlformats.org/officeDocument/2006/customXml" ds:itemID="{C29FFC94-0286-4597-94AB-2D008090A7BE}"/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1051</Words>
  <Application>Microsoft Office PowerPoint</Application>
  <PresentationFormat>Widescreen</PresentationFormat>
  <Paragraphs>172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SkylineSans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Callum Bateman</dc:creator>
  <cp:lastModifiedBy>Thomas Gunkel</cp:lastModifiedBy>
  <cp:revision>2</cp:revision>
  <dcterms:created xsi:type="dcterms:W3CDTF">2021-06-24T02:34:02Z</dcterms:created>
  <dcterms:modified xsi:type="dcterms:W3CDTF">2022-10-07T06:19:02Z</dcterms:modified>
</cp:coreProperties>
</file>