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5"/>
  </p:sldMasterIdLst>
  <p:notesMasterIdLst>
    <p:notesMasterId r:id="rId18"/>
  </p:notesMasterIdLst>
  <p:handoutMasterIdLst>
    <p:handoutMasterId r:id="rId19"/>
  </p:handoutMasterIdLst>
  <p:sldIdLst>
    <p:sldId id="337" r:id="rId6"/>
    <p:sldId id="5887" r:id="rId7"/>
    <p:sldId id="2076137119" r:id="rId8"/>
    <p:sldId id="2076137169" r:id="rId9"/>
    <p:sldId id="2076137110" r:id="rId10"/>
    <p:sldId id="314" r:id="rId11"/>
    <p:sldId id="2076137163" r:id="rId12"/>
    <p:sldId id="2076137166" r:id="rId13"/>
    <p:sldId id="2076137165" r:id="rId14"/>
    <p:sldId id="2076137168" r:id="rId15"/>
    <p:sldId id="2076137167" r:id="rId16"/>
    <p:sldId id="20761371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BFBFBF"/>
    <a:srgbClr val="6F6F71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5CE46-D4C8-4779-87A5-836F3BAC0FA9}" v="443" dt="2022-11-02T15:23:50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62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22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Baldry" userId="6c53a40e-e811-4db0-99f3-af52f2f74e6b" providerId="ADAL" clId="{E4E5CE46-D4C8-4779-87A5-836F3BAC0FA9}"/>
    <pc:docChg chg="custSel delSld modSld">
      <pc:chgData name="Jon Baldry" userId="6c53a40e-e811-4db0-99f3-af52f2f74e6b" providerId="ADAL" clId="{E4E5CE46-D4C8-4779-87A5-836F3BAC0FA9}" dt="2022-11-02T15:23:50.352" v="785"/>
      <pc:docMkLst>
        <pc:docMk/>
      </pc:docMkLst>
      <pc:sldChg chg="modSp del mod">
        <pc:chgData name="Jon Baldry" userId="6c53a40e-e811-4db0-99f3-af52f2f74e6b" providerId="ADAL" clId="{E4E5CE46-D4C8-4779-87A5-836F3BAC0FA9}" dt="2022-11-02T15:23:41.119" v="784" actId="47"/>
        <pc:sldMkLst>
          <pc:docMk/>
          <pc:sldMk cId="1659742494" sldId="309"/>
        </pc:sldMkLst>
        <pc:spChg chg="mod">
          <ac:chgData name="Jon Baldry" userId="6c53a40e-e811-4db0-99f3-af52f2f74e6b" providerId="ADAL" clId="{E4E5CE46-D4C8-4779-87A5-836F3BAC0FA9}" dt="2022-11-01T13:56:10.160" v="321"/>
          <ac:spMkLst>
            <pc:docMk/>
            <pc:sldMk cId="1659742494" sldId="309"/>
            <ac:spMk id="4" creationId="{3ED44A54-FC60-454E-AB81-CFC734A74325}"/>
          </ac:spMkLst>
        </pc:spChg>
      </pc:sldChg>
      <pc:sldChg chg="modSp mod modTransition">
        <pc:chgData name="Jon Baldry" userId="6c53a40e-e811-4db0-99f3-af52f2f74e6b" providerId="ADAL" clId="{E4E5CE46-D4C8-4779-87A5-836F3BAC0FA9}" dt="2022-11-02T15:23:50.352" v="785"/>
        <pc:sldMkLst>
          <pc:docMk/>
          <pc:sldMk cId="2758645263" sldId="337"/>
        </pc:sldMkLst>
        <pc:spChg chg="mod">
          <ac:chgData name="Jon Baldry" userId="6c53a40e-e811-4db0-99f3-af52f2f74e6b" providerId="ADAL" clId="{E4E5CE46-D4C8-4779-87A5-836F3BAC0FA9}" dt="2022-11-02T15:22:38.872" v="772" actId="14100"/>
          <ac:spMkLst>
            <pc:docMk/>
            <pc:sldMk cId="2758645263" sldId="337"/>
            <ac:spMk id="5" creationId="{87DE94BD-950E-49CD-906B-5EA5A875E896}"/>
          </ac:spMkLst>
        </pc:spChg>
        <pc:spChg chg="mod">
          <ac:chgData name="Jon Baldry" userId="6c53a40e-e811-4db0-99f3-af52f2f74e6b" providerId="ADAL" clId="{E4E5CE46-D4C8-4779-87A5-836F3BAC0FA9}" dt="2022-11-02T15:22:49.859" v="782" actId="20577"/>
          <ac:spMkLst>
            <pc:docMk/>
            <pc:sldMk cId="2758645263" sldId="337"/>
            <ac:spMk id="6" creationId="{B9072E43-9EAE-4D2D-AEAF-8A4B958996AA}"/>
          </ac:spMkLst>
        </pc:spChg>
        <pc:spChg chg="mod">
          <ac:chgData name="Jon Baldry" userId="6c53a40e-e811-4db0-99f3-af52f2f74e6b" providerId="ADAL" clId="{E4E5CE46-D4C8-4779-87A5-836F3BAC0FA9}" dt="2022-11-02T15:23:34.132" v="783" actId="6549"/>
          <ac:spMkLst>
            <pc:docMk/>
            <pc:sldMk cId="2758645263" sldId="337"/>
            <ac:spMk id="7" creationId="{90676BCA-4FF9-4B2E-BBD4-E48A506911F3}"/>
          </ac:spMkLst>
        </pc:spChg>
      </pc:sldChg>
      <pc:sldChg chg="modSp mod">
        <pc:chgData name="Jon Baldry" userId="6c53a40e-e811-4db0-99f3-af52f2f74e6b" providerId="ADAL" clId="{E4E5CE46-D4C8-4779-87A5-836F3BAC0FA9}" dt="2022-10-31T11:46:48.297" v="2" actId="20577"/>
        <pc:sldMkLst>
          <pc:docMk/>
          <pc:sldMk cId="2901038720" sldId="2076137119"/>
        </pc:sldMkLst>
        <pc:spChg chg="mod">
          <ac:chgData name="Jon Baldry" userId="6c53a40e-e811-4db0-99f3-af52f2f74e6b" providerId="ADAL" clId="{E4E5CE46-D4C8-4779-87A5-836F3BAC0FA9}" dt="2022-10-31T11:46:48.297" v="2" actId="20577"/>
          <ac:spMkLst>
            <pc:docMk/>
            <pc:sldMk cId="2901038720" sldId="2076137119"/>
            <ac:spMk id="64" creationId="{73C539A2-7282-408E-86CD-1DDFAB9D5A6A}"/>
          </ac:spMkLst>
        </pc:spChg>
      </pc:sldChg>
      <pc:sldChg chg="modSp mod">
        <pc:chgData name="Jon Baldry" userId="6c53a40e-e811-4db0-99f3-af52f2f74e6b" providerId="ADAL" clId="{E4E5CE46-D4C8-4779-87A5-836F3BAC0FA9}" dt="2022-11-01T13:58:25.071" v="323" actId="20577"/>
        <pc:sldMkLst>
          <pc:docMk/>
          <pc:sldMk cId="3390896604" sldId="2076137163"/>
        </pc:sldMkLst>
        <pc:graphicFrameChg chg="modGraphic">
          <ac:chgData name="Jon Baldry" userId="6c53a40e-e811-4db0-99f3-af52f2f74e6b" providerId="ADAL" clId="{E4E5CE46-D4C8-4779-87A5-836F3BAC0FA9}" dt="2022-11-01T13:58:25.071" v="323" actId="20577"/>
          <ac:graphicFrameMkLst>
            <pc:docMk/>
            <pc:sldMk cId="3390896604" sldId="2076137163"/>
            <ac:graphicFrameMk id="40" creationId="{A3CEB381-3808-FE92-D19A-5DE8CD5E2582}"/>
          </ac:graphicFrameMkLst>
        </pc:graphicFrameChg>
      </pc:sldChg>
      <pc:sldChg chg="modSp mod">
        <pc:chgData name="Jon Baldry" userId="6c53a40e-e811-4db0-99f3-af52f2f74e6b" providerId="ADAL" clId="{E4E5CE46-D4C8-4779-87A5-836F3BAC0FA9}" dt="2022-11-01T16:26:19.872" v="768" actId="1036"/>
        <pc:sldMkLst>
          <pc:docMk/>
          <pc:sldMk cId="2439328045" sldId="2076137165"/>
        </pc:sldMkLst>
        <pc:spChg chg="mod">
          <ac:chgData name="Jon Baldry" userId="6c53a40e-e811-4db0-99f3-af52f2f74e6b" providerId="ADAL" clId="{E4E5CE46-D4C8-4779-87A5-836F3BAC0FA9}" dt="2022-11-01T16:26:19.872" v="768" actId="1036"/>
          <ac:spMkLst>
            <pc:docMk/>
            <pc:sldMk cId="2439328045" sldId="2076137165"/>
            <ac:spMk id="8" creationId="{4C33D578-1C99-F007-665A-A48C3E4A3D3E}"/>
          </ac:spMkLst>
        </pc:spChg>
      </pc:sldChg>
      <pc:sldChg chg="addSp delSp modSp mod">
        <pc:chgData name="Jon Baldry" userId="6c53a40e-e811-4db0-99f3-af52f2f74e6b" providerId="ADAL" clId="{E4E5CE46-D4C8-4779-87A5-836F3BAC0FA9}" dt="2022-11-01T13:55:04.978" v="320" actId="478"/>
        <pc:sldMkLst>
          <pc:docMk/>
          <pc:sldMk cId="2748603922" sldId="2076137167"/>
        </pc:sldMkLst>
        <pc:spChg chg="add del mod">
          <ac:chgData name="Jon Baldry" userId="6c53a40e-e811-4db0-99f3-af52f2f74e6b" providerId="ADAL" clId="{E4E5CE46-D4C8-4779-87A5-836F3BAC0FA9}" dt="2022-11-01T13:55:04.978" v="320" actId="478"/>
          <ac:spMkLst>
            <pc:docMk/>
            <pc:sldMk cId="2748603922" sldId="2076137167"/>
            <ac:spMk id="4" creationId="{5CE6076C-62F4-2CDA-6256-34EF95569789}"/>
          </ac:spMkLst>
        </pc:spChg>
      </pc:sldChg>
      <pc:sldChg chg="addSp delSp modSp mod modAnim">
        <pc:chgData name="Jon Baldry" userId="6c53a40e-e811-4db0-99f3-af52f2f74e6b" providerId="ADAL" clId="{E4E5CE46-D4C8-4779-87A5-836F3BAC0FA9}" dt="2022-11-01T16:23:54.448" v="766" actId="1037"/>
        <pc:sldMkLst>
          <pc:docMk/>
          <pc:sldMk cId="3444219531" sldId="2076137168"/>
        </pc:sldMkLst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5" creationId="{5DC9D331-3BF9-7F2F-24AB-6C1DDAAAB0E3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6" creationId="{2202228D-D2D3-52C0-C2AE-541AD8554C63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7" creationId="{D61C0628-E86F-00D2-7D2E-694B04FE6158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8" creationId="{A867D8F9-FD30-9DE6-A5E6-2E2D15BC4DD0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9" creationId="{84BF02FC-48D0-85A5-1368-476C1B14AF87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13" creationId="{3BD29956-5DA5-41D2-B06A-2C02E792410E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16" creationId="{E37B5CCC-C089-AEB8-31C9-79E004D543FA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17" creationId="{A62F74BF-A477-5797-E690-D6FECD05579D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18" creationId="{21EC5F37-C544-D20C-0724-FD613DBA0AFF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19" creationId="{C23CDC6F-0EFA-84B1-AF60-2059C0A9576E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22" creationId="{EFD7B34A-FBE1-F446-51D8-034CB6176A29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26" creationId="{91DCDF6C-DABF-EBEB-918C-5EFABFDB917D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28" creationId="{186DD3D0-802C-408C-CC8A-6B613090BD35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31" creationId="{8312C57A-D9AF-0CDC-1575-26DDE7EDB795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32" creationId="{54DA5FB1-F3A5-3102-30E3-D26D86830160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35" creationId="{117A458A-3314-F348-2575-740A22EF187F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36" creationId="{3BF62D6F-3DE2-D8CF-C333-771374C3EADB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39" creationId="{E075EEF8-3E57-6784-E150-96CE3273CE5D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40" creationId="{A2E0F3FE-0FF7-2C98-CEA5-36712626D097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46" creationId="{97A76F20-ED92-6E72-27DB-71E07898FCC5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50" creationId="{A0FE3BAC-0C27-AFBB-B61A-AEFDA639DD9C}"/>
          </ac:spMkLst>
        </pc:spChg>
        <pc:spChg chg="mod">
          <ac:chgData name="Jon Baldry" userId="6c53a40e-e811-4db0-99f3-af52f2f74e6b" providerId="ADAL" clId="{E4E5CE46-D4C8-4779-87A5-836F3BAC0FA9}" dt="2022-11-01T15:13:52.401" v="334" actId="20577"/>
          <ac:spMkLst>
            <pc:docMk/>
            <pc:sldMk cId="3444219531" sldId="2076137168"/>
            <ac:spMk id="52" creationId="{D6EE53A3-3118-9CE8-2E1B-0257BE0B7AA7}"/>
          </ac:spMkLst>
        </pc:spChg>
        <pc:spChg chg="mod">
          <ac:chgData name="Jon Baldry" userId="6c53a40e-e811-4db0-99f3-af52f2f74e6b" providerId="ADAL" clId="{E4E5CE46-D4C8-4779-87A5-836F3BAC0FA9}" dt="2022-11-01T15:14:39.284" v="345" actId="6549"/>
          <ac:spMkLst>
            <pc:docMk/>
            <pc:sldMk cId="3444219531" sldId="2076137168"/>
            <ac:spMk id="53" creationId="{289557FD-D281-3030-A3F2-B4F8098FCC92}"/>
          </ac:spMkLst>
        </pc:spChg>
        <pc:spChg chg="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54" creationId="{1F5EEB5E-3AC9-0412-EB2A-FE3E5E7704E9}"/>
          </ac:spMkLst>
        </pc:spChg>
        <pc:spChg chg="add 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56" creationId="{BB564601-A1C9-F173-4A0D-38F617D734BC}"/>
          </ac:spMkLst>
        </pc:spChg>
        <pc:spChg chg="add 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63" creationId="{B5DAE3C4-72D1-BA8E-0328-715127613671}"/>
          </ac:spMkLst>
        </pc:spChg>
        <pc:spChg chg="add 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73" creationId="{2DDC9CD9-53DC-14A0-D651-988A889FDDFA}"/>
          </ac:spMkLst>
        </pc:spChg>
        <pc:spChg chg="add mod">
          <ac:chgData name="Jon Baldry" userId="6c53a40e-e811-4db0-99f3-af52f2f74e6b" providerId="ADAL" clId="{E4E5CE46-D4C8-4779-87A5-836F3BAC0FA9}" dt="2022-11-01T16:20:07.057" v="702" actId="1037"/>
          <ac:spMkLst>
            <pc:docMk/>
            <pc:sldMk cId="3444219531" sldId="2076137168"/>
            <ac:spMk id="78" creationId="{297480C9-4023-F472-D686-0C8D7A6930F6}"/>
          </ac:spMkLst>
        </pc:spChg>
        <pc:picChg chg="mod">
          <ac:chgData name="Jon Baldry" userId="6c53a40e-e811-4db0-99f3-af52f2f74e6b" providerId="ADAL" clId="{E4E5CE46-D4C8-4779-87A5-836F3BAC0FA9}" dt="2022-11-01T16:20:07.057" v="702" actId="1037"/>
          <ac:picMkLst>
            <pc:docMk/>
            <pc:sldMk cId="3444219531" sldId="2076137168"/>
            <ac:picMk id="48" creationId="{EE600B5E-66B1-F878-EAC0-0D4BA9BAAD9F}"/>
          </ac:picMkLst>
        </pc:pic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10" creationId="{0DE75987-4C04-A60A-8291-07B4A06ABDCF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11" creationId="{9928537D-D0DB-87D3-8371-805A2FF6CBAF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12" creationId="{626C7BE7-036D-23CF-FE04-E7442D72DBC9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14" creationId="{4C043E55-92B7-D58B-156C-D3ABB04A1658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15" creationId="{040B0841-EA17-A198-8F25-0D27F949103C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20" creationId="{095CE3E0-E4A9-970E-D865-B5D2CDFE5812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21" creationId="{EBB68F3E-1FF2-96C8-F996-8612C41291F9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23" creationId="{72F1C396-F123-D9C0-AA26-803F77DDEC0F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24" creationId="{E9D80C63-F579-5A8A-6A39-5A86975158B4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25" creationId="{39826F0A-D126-9ADA-7C61-E47544D851BD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27" creationId="{1BB39FC0-118A-5351-5FCA-2B764E2CB19E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29" creationId="{C80AC7AA-26ED-4098-857A-E1325F9A60D8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30" creationId="{F67125F4-669F-33FC-03D4-CE8B756D3D3A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33" creationId="{28A65C80-AE07-1D64-0FD2-DC02BE0307E4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34" creationId="{BEBEFD1A-AD89-64FC-589D-7E2AC0998008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37" creationId="{6304A7C4-EA97-9A09-5D44-70C2EAD9C182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38" creationId="{EE17993C-97B8-AFD5-FF51-0C0B025F8507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41" creationId="{93E76E0F-00FB-690B-CB07-ED5AB778CCA1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42" creationId="{0DD634CE-755A-93FA-55E2-E2ED25444073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43" creationId="{94834AF2-D0A3-6C41-CDD0-17610929C193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44" creationId="{5CFB6E1B-4F83-F23A-B4E5-0DE807FB9A6F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45" creationId="{423FC003-3281-6F98-A435-851116661428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47" creationId="{F07AD0E2-3C29-6FE8-3139-45F63141EE8B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49" creationId="{631EB015-9FED-D2AF-392F-66A99BB49354}"/>
          </ac:cxnSpMkLst>
        </pc:cxnChg>
        <pc:cxnChg chg="add mod or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51" creationId="{A2242177-FCF4-8D1F-8933-B28A3BD0C1CA}"/>
          </ac:cxnSpMkLst>
        </pc:cxnChg>
        <pc:cxnChg chg="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55" creationId="{E48D7C03-ED48-C2F0-0981-328B4A136DA1}"/>
          </ac:cxnSpMkLst>
        </pc:cxnChg>
        <pc:cxnChg chg="add del mod">
          <ac:chgData name="Jon Baldry" userId="6c53a40e-e811-4db0-99f3-af52f2f74e6b" providerId="ADAL" clId="{E4E5CE46-D4C8-4779-87A5-836F3BAC0FA9}" dt="2022-11-01T15:35:18.171" v="383" actId="478"/>
          <ac:cxnSpMkLst>
            <pc:docMk/>
            <pc:sldMk cId="3444219531" sldId="2076137168"/>
            <ac:cxnSpMk id="58" creationId="{4AAACC1D-B6E8-E2BC-7558-02B0E345839F}"/>
          </ac:cxnSpMkLst>
        </pc:cxnChg>
        <pc:cxnChg chg="add 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62" creationId="{D486410D-04F3-1251-DAC6-96F8BB9239A2}"/>
          </ac:cxnSpMkLst>
        </pc:cxnChg>
        <pc:cxnChg chg="add mod">
          <ac:chgData name="Jon Baldry" userId="6c53a40e-e811-4db0-99f3-af52f2f74e6b" providerId="ADAL" clId="{E4E5CE46-D4C8-4779-87A5-836F3BAC0FA9}" dt="2022-11-01T16:23:54.448" v="766" actId="1037"/>
          <ac:cxnSpMkLst>
            <pc:docMk/>
            <pc:sldMk cId="3444219531" sldId="2076137168"/>
            <ac:cxnSpMk id="67" creationId="{6987FE43-1466-02F0-9E57-E3898254296F}"/>
          </ac:cxnSpMkLst>
        </pc:cxnChg>
        <pc:cxnChg chg="add 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72" creationId="{EBCA4EA7-1FE2-2FFD-7510-55A2A04BC259}"/>
          </ac:cxnSpMkLst>
        </pc:cxnChg>
        <pc:cxnChg chg="add mod">
          <ac:chgData name="Jon Baldry" userId="6c53a40e-e811-4db0-99f3-af52f2f74e6b" providerId="ADAL" clId="{E4E5CE46-D4C8-4779-87A5-836F3BAC0FA9}" dt="2022-11-01T16:23:30.738" v="743" actId="1036"/>
          <ac:cxnSpMkLst>
            <pc:docMk/>
            <pc:sldMk cId="3444219531" sldId="2076137168"/>
            <ac:cxnSpMk id="74" creationId="{5BCD881C-0E38-E3ED-B9C8-9C8CCF180376}"/>
          </ac:cxnSpMkLst>
        </pc:cxnChg>
        <pc:cxnChg chg="add mod">
          <ac:chgData name="Jon Baldry" userId="6c53a40e-e811-4db0-99f3-af52f2f74e6b" providerId="ADAL" clId="{E4E5CE46-D4C8-4779-87A5-836F3BAC0FA9}" dt="2022-11-01T16:20:07.057" v="702" actId="1037"/>
          <ac:cxnSpMkLst>
            <pc:docMk/>
            <pc:sldMk cId="3444219531" sldId="2076137168"/>
            <ac:cxnSpMk id="77" creationId="{8001F078-B34C-BDF7-F1CD-F0CEF78EDDFD}"/>
          </ac:cxnSpMkLst>
        </pc:cxnChg>
        <pc:cxnChg chg="add mod">
          <ac:chgData name="Jon Baldry" userId="6c53a40e-e811-4db0-99f3-af52f2f74e6b" providerId="ADAL" clId="{E4E5CE46-D4C8-4779-87A5-836F3BAC0FA9}" dt="2022-11-01T16:23:22.466" v="741" actId="1035"/>
          <ac:cxnSpMkLst>
            <pc:docMk/>
            <pc:sldMk cId="3444219531" sldId="2076137168"/>
            <ac:cxnSpMk id="79" creationId="{AFDD4293-DD9E-E4F0-F169-153C10C8AE5A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4F3B2-A4F3-4D3E-848F-65ED498D3B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6FC08-AC91-4856-8D1B-41576AF0E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68FEC-E224-494A-8783-13954A95E985}" type="datetimeFigureOut">
              <a:rPr lang="en-US" sz="1000" smtClean="0">
                <a:solidFill>
                  <a:schemeClr val="tx2"/>
                </a:solidFill>
              </a:rPr>
              <a:t>11/2/2022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AC6FB-545A-4E77-AB45-C2C22485A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C47D4-A914-4477-BC26-05EEDB6656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DFD79-4EC8-4022-A9C1-ACE465F9B6BD}" type="slidenum">
              <a:rPr lang="en-US" sz="1000" smtClean="0">
                <a:solidFill>
                  <a:schemeClr val="tx2"/>
                </a:solidFill>
              </a:r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B0B66-E9D4-4E31-BCBF-4026B91B6D0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B9615-9050-483D-911C-F514DC41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etro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A21FF4-95D7-4120-B400-D0D405192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13525" y="2409545"/>
            <a:ext cx="6651063" cy="926275"/>
          </a:xfr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Enter the title of the presentation here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7390" y="3349283"/>
            <a:ext cx="5648611" cy="400110"/>
          </a:xfr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2000" dirty="0" smtClean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 dirty="0"/>
              <a:t>Name of Presenter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6A7E5-00D0-45B9-9A0F-D1C02666A5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7" y="522627"/>
            <a:ext cx="2366611" cy="651836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F6F84BC-61AD-4C9D-9A4C-BBC547E770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914" y="3801722"/>
            <a:ext cx="5648611" cy="400110"/>
          </a:xfr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2000" dirty="0" smtClean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4137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22A4BB-04A8-427D-A615-732676882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0"/>
            <a:ext cx="12186583" cy="6857999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15114" y="2502725"/>
            <a:ext cx="5648611" cy="926275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640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69239-E9F4-491D-B6B1-20868590D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0" y="691067"/>
            <a:ext cx="2470794" cy="6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Mobile &amp; 5G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A21FF4-95D7-4120-B400-D0D405192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3" y="0"/>
            <a:ext cx="12181172" cy="68579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13525" y="2409545"/>
            <a:ext cx="6651063" cy="926275"/>
          </a:xfr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Infinera: Mobile &amp; 5G Title Slide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7390" y="3349283"/>
            <a:ext cx="5648611" cy="400110"/>
          </a:xfr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2000" dirty="0" smtClean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 dirty="0"/>
              <a:t>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6A7E5-00D0-45B9-9A0F-D1C02666A5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7" y="522627"/>
            <a:ext cx="2366611" cy="651836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F6F84BC-61AD-4C9D-9A4C-BBC547E770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914" y="3801722"/>
            <a:ext cx="5648611" cy="400110"/>
          </a:xfr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2000" dirty="0" smtClean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748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22938-F39F-42C4-92AB-1BD00A56DB44}"/>
              </a:ext>
            </a:extLst>
          </p:cNvPr>
          <p:cNvSpPr/>
          <p:nvPr userDrawn="1"/>
        </p:nvSpPr>
        <p:spPr>
          <a:xfrm>
            <a:off x="443877" y="795526"/>
            <a:ext cx="11292840" cy="27432"/>
          </a:xfrm>
          <a:prstGeom prst="rect">
            <a:avLst/>
          </a:prstGeom>
          <a:gradFill>
            <a:gsLst>
              <a:gs pos="65500">
                <a:schemeClr val="accent3"/>
              </a:gs>
              <a:gs pos="100000">
                <a:srgbClr val="FB9414">
                  <a:alpha val="0"/>
                </a:srgbClr>
              </a:gs>
              <a:gs pos="0">
                <a:srgbClr val="FF3501"/>
              </a:gs>
            </a:gsLst>
            <a:lin ang="2400000" scaled="0"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60926-43A7-4D36-964A-169DC8ED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1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9ECA-4C6C-43AC-9CF8-7778E969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380EA-E11C-427F-A837-E9739C5031F8}"/>
              </a:ext>
            </a:extLst>
          </p:cNvPr>
          <p:cNvSpPr/>
          <p:nvPr userDrawn="1"/>
        </p:nvSpPr>
        <p:spPr>
          <a:xfrm>
            <a:off x="443877" y="795526"/>
            <a:ext cx="11292840" cy="27432"/>
          </a:xfrm>
          <a:prstGeom prst="rect">
            <a:avLst/>
          </a:prstGeom>
          <a:gradFill>
            <a:gsLst>
              <a:gs pos="65500">
                <a:schemeClr val="accent3"/>
              </a:gs>
              <a:gs pos="100000">
                <a:srgbClr val="FB9414">
                  <a:alpha val="0"/>
                </a:srgbClr>
              </a:gs>
              <a:gs pos="0">
                <a:srgbClr val="FF3501"/>
              </a:gs>
            </a:gsLst>
            <a:lin ang="2400000" scaled="0"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F52AC-1B49-41CB-8EAA-A79BC998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8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9ECA-4C6C-43AC-9CF8-7778E969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3C894-87B5-45A5-913F-706FA10E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7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0E9E-BFC3-4D87-8B67-48A19358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59637E-E6AB-49F6-9120-BF3251584C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1257300"/>
            <a:ext cx="3949700" cy="463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906506-7692-4471-B0A7-656F9E27FB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200" y="1257300"/>
            <a:ext cx="6968966" cy="463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4ADD2F-1E47-456E-9F49-904D1E8D175F}"/>
              </a:ext>
            </a:extLst>
          </p:cNvPr>
          <p:cNvSpPr/>
          <p:nvPr userDrawn="1"/>
        </p:nvSpPr>
        <p:spPr>
          <a:xfrm>
            <a:off x="443877" y="795526"/>
            <a:ext cx="11292840" cy="27432"/>
          </a:xfrm>
          <a:prstGeom prst="rect">
            <a:avLst/>
          </a:prstGeom>
          <a:gradFill>
            <a:gsLst>
              <a:gs pos="65500">
                <a:schemeClr val="accent3"/>
              </a:gs>
              <a:gs pos="100000">
                <a:srgbClr val="FB9414">
                  <a:alpha val="0"/>
                </a:srgbClr>
              </a:gs>
              <a:gs pos="0">
                <a:srgbClr val="FF3501"/>
              </a:gs>
            </a:gsLst>
            <a:lin ang="2400000" scaled="0"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DD41B-97CF-4045-A58F-39FC81DDCD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2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bg>
      <p:bgPr>
        <a:gradFill>
          <a:gsLst>
            <a:gs pos="0">
              <a:srgbClr val="414143"/>
            </a:gs>
            <a:gs pos="100000">
              <a:srgbClr val="6F6F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9CA3E-A012-45E9-B093-E06A99B9B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8"/>
          <a:stretch/>
        </p:blipFill>
        <p:spPr>
          <a:xfrm>
            <a:off x="6605336" y="0"/>
            <a:ext cx="5586663" cy="6858000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05282" y="2502725"/>
            <a:ext cx="5648611" cy="926275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48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Enter the title of the divider slide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C865A-8768-4415-B2A5-C855A301E8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50" y="722732"/>
            <a:ext cx="2470794" cy="6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2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05282" y="2502725"/>
            <a:ext cx="5648611" cy="926275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480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 dirty="0"/>
              <a:t>Enter the title of the divider slide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69239-E9F4-491D-B6B1-20868590D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0" y="691067"/>
            <a:ext cx="2470794" cy="680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22A4BB-04A8-427D-A615-732676882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6599320" y="0"/>
            <a:ext cx="5592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6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Gradient">
    <p:bg>
      <p:bgPr>
        <a:gradFill flip="none" rotWithShape="1">
          <a:gsLst>
            <a:gs pos="0">
              <a:schemeClr val="accent1"/>
            </a:gs>
            <a:gs pos="100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D14B3B-75E1-45C2-912D-D58D974B59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3956" y="2821155"/>
            <a:ext cx="7844089" cy="12156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200">
                <a:solidFill>
                  <a:schemeClr val="bg1"/>
                </a:solidFill>
              </a:defRPr>
            </a:lvl1pPr>
            <a:lvl2pPr marL="304792" indent="0">
              <a:buFontTx/>
              <a:buNone/>
              <a:defRPr/>
            </a:lvl2pPr>
            <a:lvl3pPr marL="535504" indent="0">
              <a:buFontTx/>
              <a:buNone/>
              <a:defRPr/>
            </a:lvl3pPr>
            <a:lvl4pPr marL="764098" indent="0">
              <a:buFontTx/>
              <a:buNone/>
              <a:defRPr/>
            </a:lvl4pPr>
            <a:lvl5pPr marL="988458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Misc</a:t>
            </a:r>
            <a:r>
              <a:rPr lang="en-US" dirty="0"/>
              <a:t> Large Text Slide</a:t>
            </a:r>
          </a:p>
        </p:txBody>
      </p:sp>
    </p:spTree>
    <p:extLst>
      <p:ext uri="{BB962C8B-B14F-4D97-AF65-F5344CB8AC3E}">
        <p14:creationId xmlns:p14="http://schemas.microsoft.com/office/powerpoint/2010/main" val="121188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gradFill>
          <a:gsLst>
            <a:gs pos="0">
              <a:srgbClr val="414143"/>
            </a:gs>
            <a:gs pos="100000">
              <a:srgbClr val="6F6F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9CA3E-A012-45E9-B093-E06A99B9B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0"/>
            <a:ext cx="12186583" cy="6857999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15114" y="2502725"/>
            <a:ext cx="5648611" cy="926275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64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C865A-8768-4415-B2A5-C855A301E8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50" y="722732"/>
            <a:ext cx="2470794" cy="6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8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6">
            <a:extLst>
              <a:ext uri="{FF2B5EF4-FFF2-40B4-BE49-F238E27FC236}">
                <a16:creationId xmlns:a16="http://schemas.microsoft.com/office/drawing/2014/main" id="{5BE3BD43-2E76-40E9-BBF0-42D93BC85F44}"/>
              </a:ext>
            </a:extLst>
          </p:cNvPr>
          <p:cNvSpPr/>
          <p:nvPr userDrawn="1"/>
        </p:nvSpPr>
        <p:spPr>
          <a:xfrm flipH="1">
            <a:off x="9947868" y="5782826"/>
            <a:ext cx="2244128" cy="1075174"/>
          </a:xfrm>
          <a:custGeom>
            <a:avLst/>
            <a:gdLst>
              <a:gd name="connsiteX0" fmla="*/ 0 w 2063261"/>
              <a:gd name="connsiteY0" fmla="*/ 1803679 h 1803679"/>
              <a:gd name="connsiteX1" fmla="*/ 0 w 2063261"/>
              <a:gd name="connsiteY1" fmla="*/ 0 h 1803679"/>
              <a:gd name="connsiteX2" fmla="*/ 2063261 w 2063261"/>
              <a:gd name="connsiteY2" fmla="*/ 1803679 h 1803679"/>
              <a:gd name="connsiteX3" fmla="*/ 0 w 2063261"/>
              <a:gd name="connsiteY3" fmla="*/ 1803679 h 1803679"/>
              <a:gd name="connsiteX0" fmla="*/ 0 w 2063261"/>
              <a:gd name="connsiteY0" fmla="*/ 1803679 h 1803679"/>
              <a:gd name="connsiteX1" fmla="*/ 0 w 2063261"/>
              <a:gd name="connsiteY1" fmla="*/ 0 h 1803679"/>
              <a:gd name="connsiteX2" fmla="*/ 2063261 w 2063261"/>
              <a:gd name="connsiteY2" fmla="*/ 1803679 h 1803679"/>
              <a:gd name="connsiteX3" fmla="*/ 0 w 2063261"/>
              <a:gd name="connsiteY3" fmla="*/ 1803679 h 1803679"/>
              <a:gd name="connsiteX0" fmla="*/ 0 w 2063261"/>
              <a:gd name="connsiteY0" fmla="*/ 1803679 h 1803679"/>
              <a:gd name="connsiteX1" fmla="*/ 0 w 2063261"/>
              <a:gd name="connsiteY1" fmla="*/ 0 h 1803679"/>
              <a:gd name="connsiteX2" fmla="*/ 2063261 w 2063261"/>
              <a:gd name="connsiteY2" fmla="*/ 1803679 h 1803679"/>
              <a:gd name="connsiteX3" fmla="*/ 0 w 2063261"/>
              <a:gd name="connsiteY3" fmla="*/ 1803679 h 18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261" h="1803679">
                <a:moveTo>
                  <a:pt x="0" y="1803679"/>
                </a:moveTo>
                <a:lnTo>
                  <a:pt x="0" y="0"/>
                </a:lnTo>
                <a:cubicBezTo>
                  <a:pt x="346110" y="1013209"/>
                  <a:pt x="807775" y="1629508"/>
                  <a:pt x="2063261" y="1803679"/>
                </a:cubicBezTo>
                <a:lnTo>
                  <a:pt x="0" y="18036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877" y="9099"/>
            <a:ext cx="11173289" cy="8092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877" y="1267424"/>
            <a:ext cx="11173289" cy="487197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id="{6B5D24AA-1A74-4598-B7E1-36D527253B6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empower - DO NOT DELETE!!!" hidden="1">
            <a:extLst>
              <a:ext uri="{FF2B5EF4-FFF2-40B4-BE49-F238E27FC236}">
                <a16:creationId xmlns:a16="http://schemas.microsoft.com/office/drawing/2014/main" id="{9AE2D300-785E-4BF7-ACE8-C421754FCA2F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BDD8E1-1A5F-4459-ABDE-40EC5CDA923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6449595"/>
            <a:ext cx="920813" cy="253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15639-1B52-4AEE-9674-86D96C041D4F}"/>
              </a:ext>
            </a:extLst>
          </p:cNvPr>
          <p:cNvSpPr txBox="1"/>
          <p:nvPr userDrawn="1"/>
        </p:nvSpPr>
        <p:spPr>
          <a:xfrm>
            <a:off x="11655849" y="6466861"/>
            <a:ext cx="367408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fld id="{C511D8BD-32BB-44F0-BAEA-0E3D368F8708}" type="slidenum">
              <a:rPr lang="en-GB" sz="1200" smtClean="0">
                <a:solidFill>
                  <a:schemeClr val="bg1"/>
                </a:solidFill>
                <a:latin typeface="+mn-lt"/>
              </a:rPr>
              <a:t>‹#›</a:t>
            </a:fld>
            <a:endParaRPr lang="en-GB" sz="12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A8723-3A66-42A9-9761-A29778042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4571" y="6459545"/>
            <a:ext cx="2868206" cy="163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BFBFBF"/>
                </a:solidFill>
              </a:defRPr>
            </a:lvl1pPr>
          </a:lstStyle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8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89" r:id="rId3"/>
    <p:sldLayoutId id="2147483692" r:id="rId4"/>
    <p:sldLayoutId id="2147483691" r:id="rId5"/>
    <p:sldLayoutId id="2147483685" r:id="rId6"/>
    <p:sldLayoutId id="2147483693" r:id="rId7"/>
    <p:sldLayoutId id="2147483687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30712" indent="-23071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133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5504" indent="-230712" algn="l" defTabSz="609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64098" indent="-228594" algn="l" defTabSz="609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467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88459" indent="-224361" algn="l" defTabSz="6095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19170" indent="-230712" algn="l" defTabSz="609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33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6">
          <p15:clr>
            <a:srgbClr val="F26B43"/>
          </p15:clr>
        </p15:guide>
        <p15:guide id="2" pos="277">
          <p15:clr>
            <a:srgbClr val="F26B43"/>
          </p15:clr>
        </p15:guide>
        <p15:guide id="3" pos="3840">
          <p15:clr>
            <a:srgbClr val="F26B43"/>
          </p15:clr>
        </p15:guide>
        <p15:guide id="4" pos="7320">
          <p15:clr>
            <a:srgbClr val="F26B43"/>
          </p15:clr>
        </p15:guide>
        <p15:guide id="5" orient="horz" pos="516">
          <p15:clr>
            <a:srgbClr val="F26B43"/>
          </p15:clr>
        </p15:guide>
        <p15:guide id="6" orient="horz" pos="3868">
          <p15:clr>
            <a:srgbClr val="F26B43"/>
          </p15:clr>
        </p15:guide>
        <p15:guide id="7" orient="horz" pos="23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DE94BD-950E-49CD-906B-5EA5A875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25" y="2409545"/>
            <a:ext cx="6838302" cy="926275"/>
          </a:xfrm>
        </p:spPr>
        <p:txBody>
          <a:bodyPr/>
          <a:lstStyle/>
          <a:p>
            <a:r>
              <a:rPr lang="en-US" sz="4400" dirty="0"/>
              <a:t>A Deep Dive Investigation into The Challenges of Sync Over DWDM Networks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072E43-9EAE-4D2D-AEAF-8A4B95899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Jon Baldry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676BCA-4FF9-4B2E-BBD4-E48A506911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914" y="3801722"/>
            <a:ext cx="5648611" cy="400110"/>
          </a:xfrm>
        </p:spPr>
        <p:txBody>
          <a:bodyPr/>
          <a:lstStyle/>
          <a:p>
            <a:r>
              <a:rPr lang="en-US" dirty="0"/>
              <a:t>ITSF – Düsseldorf – 8</a:t>
            </a:r>
            <a:r>
              <a:rPr lang="en-US" baseline="30000" dirty="0"/>
              <a:t>th</a:t>
            </a:r>
            <a:r>
              <a:rPr lang="en-US" dirty="0"/>
              <a:t>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75864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E907-332B-471A-E99C-DEB3F2A4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OSC vs OTC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6EE53A3-3118-9CE8-2E1B-0257BE0B7A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4032" y="3621593"/>
            <a:ext cx="5751968" cy="2732587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Optical Supervisory Channel (OSC)</a:t>
            </a:r>
          </a:p>
          <a:p>
            <a:pPr lvl="1"/>
            <a:r>
              <a:rPr lang="en-GB" sz="1800" dirty="0"/>
              <a:t>Integrated and locked to OLS </a:t>
            </a:r>
          </a:p>
          <a:p>
            <a:pPr lvl="1"/>
            <a:r>
              <a:rPr lang="en-GB" sz="1800" dirty="0"/>
              <a:t>Pre-existing channel for management comms</a:t>
            </a:r>
          </a:p>
          <a:p>
            <a:pPr lvl="2"/>
            <a:r>
              <a:rPr lang="en-US" sz="1400" dirty="0"/>
              <a:t>OSC not exclusive to timing, TE is heavily dependent on load due to scheduling</a:t>
            </a:r>
            <a:endParaRPr lang="en-GB" sz="1400" dirty="0"/>
          </a:p>
          <a:p>
            <a:pPr lvl="1"/>
            <a:r>
              <a:rPr lang="en-GB" sz="1800" dirty="0"/>
              <a:t>Lower cost</a:t>
            </a:r>
          </a:p>
          <a:p>
            <a:pPr lvl="1"/>
            <a:r>
              <a:rPr lang="en-GB" sz="1800" dirty="0"/>
              <a:t>Lower performance</a:t>
            </a:r>
          </a:p>
          <a:p>
            <a:pPr lvl="2"/>
            <a:r>
              <a:rPr lang="en-GB" dirty="0"/>
              <a:t>Typically dual </a:t>
            </a:r>
            <a:r>
              <a:rPr lang="en-GB" dirty="0" err="1"/>
              <a:t>fiber</a:t>
            </a:r>
            <a:r>
              <a:rPr lang="en-GB" dirty="0"/>
              <a:t> (more cTE) with no asymmetry control</a:t>
            </a:r>
          </a:p>
          <a:p>
            <a:pPr lvl="2"/>
            <a:r>
              <a:rPr lang="en-GB" dirty="0"/>
              <a:t>Locked to existing wavelength</a:t>
            </a:r>
          </a:p>
          <a:p>
            <a:pPr lvl="2"/>
            <a:r>
              <a:rPr lang="en-GB" dirty="0"/>
              <a:t>Lower bandwidth (</a:t>
            </a:r>
            <a:r>
              <a:rPr lang="en-GB" dirty="0" err="1"/>
              <a:t>FastE</a:t>
            </a:r>
            <a:r>
              <a:rPr lang="en-GB" dirty="0"/>
              <a:t>) and shared</a:t>
            </a:r>
          </a:p>
          <a:p>
            <a:pPr lvl="2"/>
            <a:r>
              <a:rPr lang="en-GB" dirty="0"/>
              <a:t>No/limited interworking between platforms/vendors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89557FD-D281-3030-A3F2-B4F8098FC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623486"/>
            <a:ext cx="5521166" cy="2732047"/>
          </a:xfrm>
        </p:spPr>
        <p:txBody>
          <a:bodyPr>
            <a:normAutofit fontScale="92500"/>
          </a:bodyPr>
          <a:lstStyle/>
          <a:p>
            <a:r>
              <a:rPr lang="en-GB" dirty="0"/>
              <a:t>Optical Timing Channel (OTC)</a:t>
            </a:r>
          </a:p>
          <a:p>
            <a:pPr lvl="1"/>
            <a:r>
              <a:rPr lang="en-GB" dirty="0"/>
              <a:t>Independent of OLS</a:t>
            </a:r>
          </a:p>
          <a:p>
            <a:pPr lvl="1"/>
            <a:r>
              <a:rPr lang="en-GB" dirty="0"/>
              <a:t>Dedicated and optically optimised sync/timing channel</a:t>
            </a:r>
          </a:p>
          <a:p>
            <a:pPr lvl="1"/>
            <a:r>
              <a:rPr lang="en-US" dirty="0"/>
              <a:t>Higher cost</a:t>
            </a:r>
          </a:p>
          <a:p>
            <a:pPr lvl="1"/>
            <a:r>
              <a:rPr lang="en-US" dirty="0"/>
              <a:t>Higher performance</a:t>
            </a:r>
          </a:p>
          <a:p>
            <a:pPr lvl="2"/>
            <a:r>
              <a:rPr lang="en-US" dirty="0"/>
              <a:t>Single fiber (no additional cTE) with asymmetry and TE control</a:t>
            </a:r>
          </a:p>
          <a:p>
            <a:pPr lvl="2"/>
            <a:r>
              <a:rPr lang="en-US" dirty="0"/>
              <a:t>Wavelength optimized for sync on span-by-span basis</a:t>
            </a:r>
          </a:p>
          <a:p>
            <a:pPr lvl="2"/>
            <a:r>
              <a:rPr lang="en-US" dirty="0"/>
              <a:t>Higher bandwidth (GbE) and dedicated</a:t>
            </a:r>
          </a:p>
          <a:p>
            <a:pPr lvl="2"/>
            <a:r>
              <a:rPr lang="en-US" dirty="0"/>
              <a:t>Platform/vendor agnostic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FEC12-D8DF-73F8-3A21-A495793A3C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C9D331-3BF9-7F2F-24AB-6C1DDAAAB0E3}"/>
              </a:ext>
            </a:extLst>
          </p:cNvPr>
          <p:cNvSpPr/>
          <p:nvPr/>
        </p:nvSpPr>
        <p:spPr>
          <a:xfrm>
            <a:off x="1212930" y="1077930"/>
            <a:ext cx="4159093" cy="2366121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</a:rPr>
              <a:t>Electrical Domain</a:t>
            </a: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2228D-D2D3-52C0-C2AE-541AD8554C63}"/>
              </a:ext>
            </a:extLst>
          </p:cNvPr>
          <p:cNvSpPr/>
          <p:nvPr/>
        </p:nvSpPr>
        <p:spPr>
          <a:xfrm>
            <a:off x="819232" y="2527651"/>
            <a:ext cx="805501" cy="23233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Client Optics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1C0628-E86F-00D2-7D2E-694B04FE6158}"/>
              </a:ext>
            </a:extLst>
          </p:cNvPr>
          <p:cNvSpPr/>
          <p:nvPr/>
        </p:nvSpPr>
        <p:spPr>
          <a:xfrm>
            <a:off x="819232" y="1993475"/>
            <a:ext cx="805501" cy="23233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Client Optics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67D8F9-FD30-9DE6-A5E6-2E2D15BC4DD0}"/>
              </a:ext>
            </a:extLst>
          </p:cNvPr>
          <p:cNvSpPr/>
          <p:nvPr/>
        </p:nvSpPr>
        <p:spPr>
          <a:xfrm>
            <a:off x="819232" y="2260563"/>
            <a:ext cx="805501" cy="23233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Client Optics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BF02FC-48D0-85A5-1368-476C1B14AF87}"/>
              </a:ext>
            </a:extLst>
          </p:cNvPr>
          <p:cNvSpPr/>
          <p:nvPr/>
        </p:nvSpPr>
        <p:spPr>
          <a:xfrm>
            <a:off x="2024102" y="1993475"/>
            <a:ext cx="1084082" cy="766511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Client traffic aggregation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E75987-4C04-A60A-8291-07B4A06ABDCF}"/>
              </a:ext>
            </a:extLst>
          </p:cNvPr>
          <p:cNvCxnSpPr>
            <a:cxnSpLocks/>
          </p:cNvCxnSpPr>
          <p:nvPr/>
        </p:nvCxnSpPr>
        <p:spPr>
          <a:xfrm>
            <a:off x="1624733" y="2109642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28537D-D0DB-87D3-8371-805A2FF6CBAF}"/>
              </a:ext>
            </a:extLst>
          </p:cNvPr>
          <p:cNvCxnSpPr>
            <a:cxnSpLocks/>
          </p:cNvCxnSpPr>
          <p:nvPr/>
        </p:nvCxnSpPr>
        <p:spPr>
          <a:xfrm flipV="1">
            <a:off x="1620021" y="2376730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6C7BE7-036D-23CF-FE04-E7442D72DBC9}"/>
              </a:ext>
            </a:extLst>
          </p:cNvPr>
          <p:cNvCxnSpPr>
            <a:cxnSpLocks/>
          </p:cNvCxnSpPr>
          <p:nvPr/>
        </p:nvCxnSpPr>
        <p:spPr>
          <a:xfrm flipV="1">
            <a:off x="1615309" y="2643818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BD29956-5DA5-41D2-B06A-2C02E792410E}"/>
              </a:ext>
            </a:extLst>
          </p:cNvPr>
          <p:cNvSpPr/>
          <p:nvPr/>
        </p:nvSpPr>
        <p:spPr>
          <a:xfrm>
            <a:off x="3501882" y="1993475"/>
            <a:ext cx="1084082" cy="766511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OTN Mapper/ Framer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043E55-92B7-D58B-156C-D3ABB04A1658}"/>
              </a:ext>
            </a:extLst>
          </p:cNvPr>
          <p:cNvCxnSpPr>
            <a:cxnSpLocks/>
          </p:cNvCxnSpPr>
          <p:nvPr/>
        </p:nvCxnSpPr>
        <p:spPr>
          <a:xfrm flipV="1">
            <a:off x="3108184" y="2376730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0B0841-EA17-A198-8F25-0D27F949103C}"/>
              </a:ext>
            </a:extLst>
          </p:cNvPr>
          <p:cNvCxnSpPr>
            <a:cxnSpLocks/>
          </p:cNvCxnSpPr>
          <p:nvPr/>
        </p:nvCxnSpPr>
        <p:spPr>
          <a:xfrm flipV="1">
            <a:off x="4591272" y="2185101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7B5CCC-C089-AEB8-31C9-79E004D543FA}"/>
              </a:ext>
            </a:extLst>
          </p:cNvPr>
          <p:cNvSpPr/>
          <p:nvPr/>
        </p:nvSpPr>
        <p:spPr>
          <a:xfrm>
            <a:off x="5398895" y="1077929"/>
            <a:ext cx="4153000" cy="2366121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Optical Domain</a:t>
            </a: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F74BF-A477-5797-E690-D6FECD05579D}"/>
              </a:ext>
            </a:extLst>
          </p:cNvPr>
          <p:cNvSpPr/>
          <p:nvPr/>
        </p:nvSpPr>
        <p:spPr>
          <a:xfrm>
            <a:off x="4979662" y="1993474"/>
            <a:ext cx="805501" cy="38325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Coherent Optics (DSP)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8" name="Diagonal Stripe 17">
            <a:extLst>
              <a:ext uri="{FF2B5EF4-FFF2-40B4-BE49-F238E27FC236}">
                <a16:creationId xmlns:a16="http://schemas.microsoft.com/office/drawing/2014/main" id="{21EC5F37-C544-D20C-0724-FD613DBA0AFF}"/>
              </a:ext>
            </a:extLst>
          </p:cNvPr>
          <p:cNvSpPr/>
          <p:nvPr/>
        </p:nvSpPr>
        <p:spPr>
          <a:xfrm rot="8160716">
            <a:off x="5841466" y="2034803"/>
            <a:ext cx="694206" cy="707780"/>
          </a:xfrm>
          <a:prstGeom prst="diagStripe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3CDC6F-0EFA-84B1-AF60-2059C0A9576E}"/>
              </a:ext>
            </a:extLst>
          </p:cNvPr>
          <p:cNvSpPr/>
          <p:nvPr/>
        </p:nvSpPr>
        <p:spPr>
          <a:xfrm>
            <a:off x="6836126" y="1977744"/>
            <a:ext cx="575035" cy="40604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WSS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5CE3E0-E4A9-970E-D865-B5D2CDFE5812}"/>
              </a:ext>
            </a:extLst>
          </p:cNvPr>
          <p:cNvCxnSpPr>
            <a:cxnSpLocks/>
          </p:cNvCxnSpPr>
          <p:nvPr/>
        </p:nvCxnSpPr>
        <p:spPr>
          <a:xfrm flipV="1">
            <a:off x="6437264" y="2303853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B68F3E-1FF2-96C8-F996-8612C41291F9}"/>
              </a:ext>
            </a:extLst>
          </p:cNvPr>
          <p:cNvCxnSpPr>
            <a:cxnSpLocks/>
          </p:cNvCxnSpPr>
          <p:nvPr/>
        </p:nvCxnSpPr>
        <p:spPr>
          <a:xfrm flipV="1">
            <a:off x="5785163" y="2185101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D7B34A-FBE1-F446-51D8-034CB6176A29}"/>
              </a:ext>
            </a:extLst>
          </p:cNvPr>
          <p:cNvSpPr txBox="1"/>
          <p:nvPr/>
        </p:nvSpPr>
        <p:spPr>
          <a:xfrm rot="5400000">
            <a:off x="5991377" y="2227247"/>
            <a:ext cx="622286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1600" dirty="0">
                <a:solidFill>
                  <a:schemeClr val="bg1"/>
                </a:solidFill>
              </a:rPr>
              <a:t>OMD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F1C396-F123-D9C0-AA26-803F77DDEC0F}"/>
              </a:ext>
            </a:extLst>
          </p:cNvPr>
          <p:cNvCxnSpPr>
            <a:cxnSpLocks/>
          </p:cNvCxnSpPr>
          <p:nvPr/>
        </p:nvCxnSpPr>
        <p:spPr>
          <a:xfrm>
            <a:off x="6616613" y="2000541"/>
            <a:ext cx="205077" cy="213673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80C63-F579-5A8A-6A39-5A86975158B4}"/>
              </a:ext>
            </a:extLst>
          </p:cNvPr>
          <p:cNvCxnSpPr>
            <a:cxnSpLocks/>
          </p:cNvCxnSpPr>
          <p:nvPr/>
        </p:nvCxnSpPr>
        <p:spPr>
          <a:xfrm>
            <a:off x="6616613" y="1859041"/>
            <a:ext cx="205077" cy="213673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826F0A-D126-9ADA-7C61-E47544D851BD}"/>
              </a:ext>
            </a:extLst>
          </p:cNvPr>
          <p:cNvCxnSpPr>
            <a:cxnSpLocks/>
          </p:cNvCxnSpPr>
          <p:nvPr/>
        </p:nvCxnSpPr>
        <p:spPr>
          <a:xfrm flipV="1">
            <a:off x="6437264" y="2508797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DCDF6C-DABF-EBEB-918C-5EFABFDB917D}"/>
              </a:ext>
            </a:extLst>
          </p:cNvPr>
          <p:cNvSpPr txBox="1"/>
          <p:nvPr/>
        </p:nvSpPr>
        <p:spPr>
          <a:xfrm>
            <a:off x="5803918" y="1916104"/>
            <a:ext cx="383438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l-GR" sz="1600" dirty="0">
                <a:solidFill>
                  <a:schemeClr val="accent3"/>
                </a:solidFill>
              </a:rPr>
              <a:t>λ</a:t>
            </a:r>
            <a:r>
              <a:rPr lang="en-GB" sz="1600" dirty="0">
                <a:solidFill>
                  <a:schemeClr val="accent3"/>
                </a:solidFill>
              </a:rPr>
              <a:t>1</a:t>
            </a:r>
            <a:endParaRPr lang="en-US" sz="1600" dirty="0" err="1">
              <a:solidFill>
                <a:schemeClr val="accent3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B39FC0-118A-5351-5FCA-2B764E2CB19E}"/>
              </a:ext>
            </a:extLst>
          </p:cNvPr>
          <p:cNvCxnSpPr>
            <a:cxnSpLocks/>
          </p:cNvCxnSpPr>
          <p:nvPr/>
        </p:nvCxnSpPr>
        <p:spPr>
          <a:xfrm flipV="1">
            <a:off x="5785163" y="2633835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86DD3D0-802C-408C-CC8A-6B613090BD35}"/>
              </a:ext>
            </a:extLst>
          </p:cNvPr>
          <p:cNvSpPr txBox="1"/>
          <p:nvPr/>
        </p:nvSpPr>
        <p:spPr>
          <a:xfrm>
            <a:off x="5796146" y="2364538"/>
            <a:ext cx="386644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l-GR" sz="1600" dirty="0">
                <a:solidFill>
                  <a:schemeClr val="accent3"/>
                </a:solidFill>
              </a:rPr>
              <a:t>λ</a:t>
            </a:r>
            <a:r>
              <a:rPr lang="en-GB" sz="1600" dirty="0">
                <a:solidFill>
                  <a:schemeClr val="accent3"/>
                </a:solidFill>
              </a:rPr>
              <a:t>n</a:t>
            </a:r>
            <a:endParaRPr lang="en-US" sz="1600" dirty="0" err="1">
              <a:solidFill>
                <a:schemeClr val="accent3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0AC7AA-26ED-4098-857A-E1325F9A60D8}"/>
              </a:ext>
            </a:extLst>
          </p:cNvPr>
          <p:cNvCxnSpPr>
            <a:cxnSpLocks/>
          </p:cNvCxnSpPr>
          <p:nvPr/>
        </p:nvCxnSpPr>
        <p:spPr>
          <a:xfrm flipV="1">
            <a:off x="6611382" y="2729891"/>
            <a:ext cx="205077" cy="213673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67125F4-669F-33FC-03D4-CE8B756D3D3A}"/>
              </a:ext>
            </a:extLst>
          </p:cNvPr>
          <p:cNvCxnSpPr>
            <a:cxnSpLocks/>
          </p:cNvCxnSpPr>
          <p:nvPr/>
        </p:nvCxnSpPr>
        <p:spPr>
          <a:xfrm flipV="1">
            <a:off x="6611382" y="2588391"/>
            <a:ext cx="205077" cy="213673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312C57A-D9AF-0CDC-1575-26DDE7EDB795}"/>
              </a:ext>
            </a:extLst>
          </p:cNvPr>
          <p:cNvSpPr/>
          <p:nvPr/>
        </p:nvSpPr>
        <p:spPr>
          <a:xfrm rot="5400000">
            <a:off x="7712544" y="1942007"/>
            <a:ext cx="677173" cy="477520"/>
          </a:xfrm>
          <a:prstGeom prst="triangle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54DA5FB1-F3A5-3102-30E3-D26D86830160}"/>
              </a:ext>
            </a:extLst>
          </p:cNvPr>
          <p:cNvSpPr/>
          <p:nvPr/>
        </p:nvSpPr>
        <p:spPr>
          <a:xfrm rot="16200000" flipH="1">
            <a:off x="7703117" y="2385246"/>
            <a:ext cx="677173" cy="477520"/>
          </a:xfrm>
          <a:prstGeom prst="triangle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A65C80-AE07-1D64-0FD2-DC02BE0307E4}"/>
              </a:ext>
            </a:extLst>
          </p:cNvPr>
          <p:cNvCxnSpPr>
            <a:cxnSpLocks/>
          </p:cNvCxnSpPr>
          <p:nvPr/>
        </p:nvCxnSpPr>
        <p:spPr>
          <a:xfrm flipV="1">
            <a:off x="7411161" y="2180767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EBEFD1A-AD89-64FC-589D-7E2AC0998008}"/>
              </a:ext>
            </a:extLst>
          </p:cNvPr>
          <p:cNvCxnSpPr>
            <a:cxnSpLocks/>
          </p:cNvCxnSpPr>
          <p:nvPr/>
        </p:nvCxnSpPr>
        <p:spPr>
          <a:xfrm flipV="1">
            <a:off x="7396121" y="2624006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17A458A-3314-F348-2575-740A22EF187F}"/>
              </a:ext>
            </a:extLst>
          </p:cNvPr>
          <p:cNvSpPr txBox="1"/>
          <p:nvPr/>
        </p:nvSpPr>
        <p:spPr>
          <a:xfrm>
            <a:off x="7692839" y="2042268"/>
            <a:ext cx="622286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1200" dirty="0">
                <a:solidFill>
                  <a:schemeClr val="bg1"/>
                </a:solidFill>
              </a:rPr>
              <a:t>EDFA</a:t>
            </a: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F62D6F-3DE2-D8CF-C333-771374C3EADB}"/>
              </a:ext>
            </a:extLst>
          </p:cNvPr>
          <p:cNvSpPr txBox="1"/>
          <p:nvPr/>
        </p:nvSpPr>
        <p:spPr>
          <a:xfrm>
            <a:off x="7789627" y="2485507"/>
            <a:ext cx="622286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1200" dirty="0">
                <a:solidFill>
                  <a:schemeClr val="bg1"/>
                </a:solidFill>
              </a:rPr>
              <a:t>EDFA</a:t>
            </a:r>
            <a:endParaRPr lang="en-US" sz="1200" dirty="0" err="1">
              <a:solidFill>
                <a:schemeClr val="bg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04A7C4-EA97-9A09-5D44-70C2EAD9C182}"/>
              </a:ext>
            </a:extLst>
          </p:cNvPr>
          <p:cNvCxnSpPr>
            <a:cxnSpLocks/>
          </p:cNvCxnSpPr>
          <p:nvPr/>
        </p:nvCxnSpPr>
        <p:spPr>
          <a:xfrm flipV="1">
            <a:off x="8289890" y="2180767"/>
            <a:ext cx="1548000" cy="0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E17993C-97B8-AFD5-FF51-0C0B025F8507}"/>
              </a:ext>
            </a:extLst>
          </p:cNvPr>
          <p:cNvCxnSpPr>
            <a:cxnSpLocks/>
          </p:cNvCxnSpPr>
          <p:nvPr/>
        </p:nvCxnSpPr>
        <p:spPr>
          <a:xfrm flipV="1">
            <a:off x="8289890" y="2624006"/>
            <a:ext cx="1548000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075EEF8-3E57-6784-E150-96CE3273CE5D}"/>
              </a:ext>
            </a:extLst>
          </p:cNvPr>
          <p:cNvSpPr/>
          <p:nvPr/>
        </p:nvSpPr>
        <p:spPr>
          <a:xfrm>
            <a:off x="6836126" y="2420983"/>
            <a:ext cx="575035" cy="40604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WSS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E0F3FE-0FF7-2C98-CEA5-36712626D097}"/>
              </a:ext>
            </a:extLst>
          </p:cNvPr>
          <p:cNvSpPr/>
          <p:nvPr/>
        </p:nvSpPr>
        <p:spPr>
          <a:xfrm>
            <a:off x="8583120" y="1698776"/>
            <a:ext cx="575035" cy="260372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OSC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3E76E0F-00FB-690B-CB07-ED5AB778CCA1}"/>
              </a:ext>
            </a:extLst>
          </p:cNvPr>
          <p:cNvCxnSpPr>
            <a:cxnSpLocks/>
          </p:cNvCxnSpPr>
          <p:nvPr/>
        </p:nvCxnSpPr>
        <p:spPr>
          <a:xfrm>
            <a:off x="8967761" y="1956963"/>
            <a:ext cx="190394" cy="223804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DD634CE-755A-93FA-55E2-E2ED25444073}"/>
              </a:ext>
            </a:extLst>
          </p:cNvPr>
          <p:cNvCxnSpPr>
            <a:cxnSpLocks/>
          </p:cNvCxnSpPr>
          <p:nvPr/>
        </p:nvCxnSpPr>
        <p:spPr>
          <a:xfrm>
            <a:off x="8778227" y="1967094"/>
            <a:ext cx="572988" cy="64678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4834AF2-D0A3-6C41-CDD0-17610929C193}"/>
              </a:ext>
            </a:extLst>
          </p:cNvPr>
          <p:cNvCxnSpPr>
            <a:cxnSpLocks/>
          </p:cNvCxnSpPr>
          <p:nvPr/>
        </p:nvCxnSpPr>
        <p:spPr>
          <a:xfrm>
            <a:off x="429287" y="2109642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CFB6E1B-4F83-F23A-B4E5-0DE807FB9A6F}"/>
              </a:ext>
            </a:extLst>
          </p:cNvPr>
          <p:cNvCxnSpPr>
            <a:cxnSpLocks/>
          </p:cNvCxnSpPr>
          <p:nvPr/>
        </p:nvCxnSpPr>
        <p:spPr>
          <a:xfrm flipV="1">
            <a:off x="424575" y="2376730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3FC003-3281-6F98-A435-851116661428}"/>
              </a:ext>
            </a:extLst>
          </p:cNvPr>
          <p:cNvCxnSpPr>
            <a:cxnSpLocks/>
          </p:cNvCxnSpPr>
          <p:nvPr/>
        </p:nvCxnSpPr>
        <p:spPr>
          <a:xfrm flipV="1">
            <a:off x="419863" y="2643818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7A76F20-ED92-6E72-27DB-71E07898FCC5}"/>
              </a:ext>
            </a:extLst>
          </p:cNvPr>
          <p:cNvSpPr/>
          <p:nvPr/>
        </p:nvSpPr>
        <p:spPr>
          <a:xfrm>
            <a:off x="7814779" y="1483358"/>
            <a:ext cx="475112" cy="260372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DCM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07AD0E2-3C29-6FE8-3139-45F63141EE8B}"/>
              </a:ext>
            </a:extLst>
          </p:cNvPr>
          <p:cNvCxnSpPr>
            <a:cxnSpLocks/>
          </p:cNvCxnSpPr>
          <p:nvPr/>
        </p:nvCxnSpPr>
        <p:spPr>
          <a:xfrm>
            <a:off x="8160948" y="1753157"/>
            <a:ext cx="0" cy="328984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21">
            <a:extLst>
              <a:ext uri="{FF2B5EF4-FFF2-40B4-BE49-F238E27FC236}">
                <a16:creationId xmlns:a16="http://schemas.microsoft.com/office/drawing/2014/main" id="{EE600B5E-66B1-F878-EAC0-0D4BA9BA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0397" y="2474044"/>
            <a:ext cx="317758" cy="3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31EB015-9FED-D2AF-392F-66A99BB49354}"/>
              </a:ext>
            </a:extLst>
          </p:cNvPr>
          <p:cNvCxnSpPr>
            <a:cxnSpLocks/>
            <a:stCxn id="50" idx="0"/>
            <a:endCxn id="48" idx="2"/>
          </p:cNvCxnSpPr>
          <p:nvPr/>
        </p:nvCxnSpPr>
        <p:spPr>
          <a:xfrm flipV="1">
            <a:off x="8870638" y="2791802"/>
            <a:ext cx="128638" cy="269376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0FE3BAC-0C27-AFBB-B61A-AEFDA639DD9C}"/>
              </a:ext>
            </a:extLst>
          </p:cNvPr>
          <p:cNvSpPr/>
          <p:nvPr/>
        </p:nvSpPr>
        <p:spPr>
          <a:xfrm>
            <a:off x="8583120" y="3061178"/>
            <a:ext cx="575035" cy="26037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OTC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5EEB5E-3AC9-0412-EB2A-FE3E5E7704E9}"/>
              </a:ext>
            </a:extLst>
          </p:cNvPr>
          <p:cNvSpPr/>
          <p:nvPr/>
        </p:nvSpPr>
        <p:spPr>
          <a:xfrm>
            <a:off x="7814779" y="3061178"/>
            <a:ext cx="475112" cy="260372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DCM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8D7C03-ED48-C2F0-0981-328B4A136DA1}"/>
              </a:ext>
            </a:extLst>
          </p:cNvPr>
          <p:cNvCxnSpPr>
            <a:cxnSpLocks/>
          </p:cNvCxnSpPr>
          <p:nvPr/>
        </p:nvCxnSpPr>
        <p:spPr>
          <a:xfrm>
            <a:off x="7937993" y="2729891"/>
            <a:ext cx="0" cy="328984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2242177-FCF4-8D1F-8933-B28A3BD0C1CA}"/>
              </a:ext>
            </a:extLst>
          </p:cNvPr>
          <p:cNvCxnSpPr>
            <a:cxnSpLocks/>
          </p:cNvCxnSpPr>
          <p:nvPr/>
        </p:nvCxnSpPr>
        <p:spPr>
          <a:xfrm>
            <a:off x="3277518" y="2550535"/>
            <a:ext cx="6976589" cy="0"/>
          </a:xfrm>
          <a:prstGeom prst="straightConnector1">
            <a:avLst/>
          </a:prstGeom>
          <a:ln w="44450">
            <a:solidFill>
              <a:srgbClr val="7030A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B564601-A1C9-F173-4A0D-38F617D734BC}"/>
              </a:ext>
            </a:extLst>
          </p:cNvPr>
          <p:cNvSpPr txBox="1"/>
          <p:nvPr/>
        </p:nvSpPr>
        <p:spPr>
          <a:xfrm>
            <a:off x="10237105" y="2353437"/>
            <a:ext cx="1383712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n-GB" sz="2000" b="1" dirty="0">
                <a:solidFill>
                  <a:srgbClr val="7030A0"/>
                </a:solidFill>
              </a:rPr>
              <a:t>1 – In-band</a:t>
            </a:r>
            <a:endParaRPr lang="en-US" sz="2000" b="1" dirty="0" err="1">
              <a:solidFill>
                <a:srgbClr val="7030A0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486410D-04F3-1251-DAC6-96F8BB9239A2}"/>
              </a:ext>
            </a:extLst>
          </p:cNvPr>
          <p:cNvCxnSpPr>
            <a:cxnSpLocks/>
          </p:cNvCxnSpPr>
          <p:nvPr/>
        </p:nvCxnSpPr>
        <p:spPr>
          <a:xfrm flipV="1">
            <a:off x="7010532" y="2241091"/>
            <a:ext cx="3243575" cy="12276"/>
          </a:xfrm>
          <a:prstGeom prst="straightConnector1">
            <a:avLst/>
          </a:prstGeom>
          <a:ln w="44450">
            <a:solidFill>
              <a:srgbClr val="7030A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5DAE3C4-72D1-BA8E-0328-715127613671}"/>
              </a:ext>
            </a:extLst>
          </p:cNvPr>
          <p:cNvSpPr txBox="1"/>
          <p:nvPr/>
        </p:nvSpPr>
        <p:spPr>
          <a:xfrm>
            <a:off x="10237105" y="2043852"/>
            <a:ext cx="1887504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n-GB" sz="2000" b="1" dirty="0">
                <a:solidFill>
                  <a:srgbClr val="7030A0"/>
                </a:solidFill>
              </a:rPr>
              <a:t>2 – Wavelength </a:t>
            </a:r>
            <a:endParaRPr lang="en-US" sz="2000" b="1" dirty="0" err="1">
              <a:solidFill>
                <a:srgbClr val="7030A0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987FE43-1466-02F0-9E57-E3898254296F}"/>
              </a:ext>
            </a:extLst>
          </p:cNvPr>
          <p:cNvCxnSpPr>
            <a:cxnSpLocks/>
          </p:cNvCxnSpPr>
          <p:nvPr/>
        </p:nvCxnSpPr>
        <p:spPr>
          <a:xfrm>
            <a:off x="6306575" y="1537357"/>
            <a:ext cx="720000" cy="720000"/>
          </a:xfrm>
          <a:prstGeom prst="straightConnector1">
            <a:avLst/>
          </a:prstGeom>
          <a:ln w="44450">
            <a:solidFill>
              <a:srgbClr val="7030A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BCA4EA7-1FE2-2FFD-7510-55A2A04BC259}"/>
              </a:ext>
            </a:extLst>
          </p:cNvPr>
          <p:cNvCxnSpPr>
            <a:cxnSpLocks/>
          </p:cNvCxnSpPr>
          <p:nvPr/>
        </p:nvCxnSpPr>
        <p:spPr>
          <a:xfrm>
            <a:off x="9014641" y="1940320"/>
            <a:ext cx="1239466" cy="3603"/>
          </a:xfrm>
          <a:prstGeom prst="straightConnector1">
            <a:avLst/>
          </a:prstGeom>
          <a:ln w="44450">
            <a:solidFill>
              <a:srgbClr val="7030A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DDC9CD9-53DC-14A0-D651-988A889FDDFA}"/>
              </a:ext>
            </a:extLst>
          </p:cNvPr>
          <p:cNvSpPr txBox="1"/>
          <p:nvPr/>
        </p:nvSpPr>
        <p:spPr>
          <a:xfrm>
            <a:off x="10237105" y="1743868"/>
            <a:ext cx="1047082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n-GB" sz="2000" b="1" dirty="0">
                <a:solidFill>
                  <a:srgbClr val="7030A0"/>
                </a:solidFill>
              </a:rPr>
              <a:t>3 – OSC </a:t>
            </a:r>
            <a:endParaRPr lang="en-US" sz="2000" b="1" dirty="0" err="1">
              <a:solidFill>
                <a:srgbClr val="7030A0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BCD881C-0E38-E3ED-B9C8-9C8CCF180376}"/>
              </a:ext>
            </a:extLst>
          </p:cNvPr>
          <p:cNvCxnSpPr>
            <a:cxnSpLocks/>
          </p:cNvCxnSpPr>
          <p:nvPr/>
        </p:nvCxnSpPr>
        <p:spPr>
          <a:xfrm>
            <a:off x="8602168" y="1515928"/>
            <a:ext cx="432000" cy="432000"/>
          </a:xfrm>
          <a:prstGeom prst="straightConnector1">
            <a:avLst/>
          </a:prstGeom>
          <a:ln w="44450">
            <a:solidFill>
              <a:srgbClr val="7030A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001F078-B34C-BDF7-F1CD-F0CEF78EDDFD}"/>
              </a:ext>
            </a:extLst>
          </p:cNvPr>
          <p:cNvCxnSpPr>
            <a:cxnSpLocks/>
          </p:cNvCxnSpPr>
          <p:nvPr/>
        </p:nvCxnSpPr>
        <p:spPr>
          <a:xfrm>
            <a:off x="9014641" y="2847704"/>
            <a:ext cx="1239466" cy="3603"/>
          </a:xfrm>
          <a:prstGeom prst="straightConnector1">
            <a:avLst/>
          </a:prstGeom>
          <a:ln w="44450">
            <a:solidFill>
              <a:srgbClr val="7030A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297480C9-4023-F472-D686-0C8D7A6930F6}"/>
              </a:ext>
            </a:extLst>
          </p:cNvPr>
          <p:cNvSpPr txBox="1"/>
          <p:nvPr/>
        </p:nvSpPr>
        <p:spPr>
          <a:xfrm>
            <a:off x="10237105" y="2653536"/>
            <a:ext cx="1040606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n-GB" sz="2000" b="1" dirty="0">
                <a:solidFill>
                  <a:srgbClr val="7030A0"/>
                </a:solidFill>
              </a:rPr>
              <a:t>4 – OTC </a:t>
            </a:r>
            <a:endParaRPr lang="en-US" sz="2000" b="1" dirty="0" err="1">
              <a:solidFill>
                <a:srgbClr val="7030A0"/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FDD4293-DD9E-E4F0-F169-153C10C8AE5A}"/>
              </a:ext>
            </a:extLst>
          </p:cNvPr>
          <p:cNvCxnSpPr>
            <a:cxnSpLocks/>
          </p:cNvCxnSpPr>
          <p:nvPr/>
        </p:nvCxnSpPr>
        <p:spPr>
          <a:xfrm flipV="1">
            <a:off x="8602168" y="2840953"/>
            <a:ext cx="432000" cy="432000"/>
          </a:xfrm>
          <a:prstGeom prst="straightConnector1">
            <a:avLst/>
          </a:prstGeom>
          <a:ln w="44450">
            <a:solidFill>
              <a:srgbClr val="7030A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2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  <p:bldP spid="53" grpId="0" uiExpand="1" build="p"/>
      <p:bldP spid="50" grpId="0" animBg="1"/>
      <p:bldP spid="56" grpId="0"/>
      <p:bldP spid="56" grpId="1"/>
      <p:bldP spid="63" grpId="0"/>
      <p:bldP spid="63" grpId="1"/>
      <p:bldP spid="73" grpId="0"/>
      <p:bldP spid="73" grpId="1"/>
      <p:bldP spid="78" grpId="0"/>
      <p:bldP spid="7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6A6F-CFA8-2734-BF94-19760581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272C1-1308-0BB8-17F5-21ACB9B1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917E1933-30C2-8E05-976E-1E65C9863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585" y="1029668"/>
            <a:ext cx="4769563" cy="331676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EAF65F3-C333-6452-4D9B-BF4A83C6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87" y="1029668"/>
            <a:ext cx="4146903" cy="3318246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32E53BF6-C737-CE55-CFAB-5F282BF31D07}"/>
              </a:ext>
            </a:extLst>
          </p:cNvPr>
          <p:cNvSpPr txBox="1"/>
          <p:nvPr/>
        </p:nvSpPr>
        <p:spPr>
          <a:xfrm>
            <a:off x="808282" y="4673104"/>
            <a:ext cx="4923312" cy="1708160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/>
          <a:p>
            <a:pPr defTabSz="609570">
              <a:spcAft>
                <a:spcPts val="600"/>
              </a:spcAft>
              <a:buClr>
                <a:srgbClr val="6D6E71"/>
              </a:buClr>
            </a:pPr>
            <a:r>
              <a:rPr lang="en-US" sz="2000" b="1" dirty="0">
                <a:solidFill>
                  <a:schemeClr val="accent4"/>
                </a:solidFill>
              </a:rPr>
              <a:t>Timing/Sync distribution over DWDM requires: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Multiple sync strategies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Timing channels optimized for sync distribution 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Careful system level and network level design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5955068-879B-AD1D-D188-A428E628CE99}"/>
              </a:ext>
            </a:extLst>
          </p:cNvPr>
          <p:cNvSpPr txBox="1"/>
          <p:nvPr/>
        </p:nvSpPr>
        <p:spPr>
          <a:xfrm>
            <a:off x="6330710" y="4673104"/>
            <a:ext cx="4923312" cy="1708160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/>
          <a:p>
            <a:pPr defTabSz="609570">
              <a:spcAft>
                <a:spcPts val="600"/>
              </a:spcAft>
              <a:buClr>
                <a:srgbClr val="6D6E71"/>
              </a:buClr>
            </a:pPr>
            <a:r>
              <a:rPr lang="en-US" sz="2000" b="1" dirty="0">
                <a:solidFill>
                  <a:schemeClr val="accent4"/>
                </a:solidFill>
              </a:rPr>
              <a:t>High-performance </a:t>
            </a:r>
            <a:r>
              <a:rPr lang="en-US" sz="2000" b="1">
                <a:solidFill>
                  <a:schemeClr val="accent4"/>
                </a:solidFill>
              </a:rPr>
              <a:t>timing/sync </a:t>
            </a:r>
            <a:r>
              <a:rPr lang="en-US" sz="2000" b="1" dirty="0">
                <a:solidFill>
                  <a:schemeClr val="accent4"/>
                </a:solidFill>
              </a:rPr>
              <a:t>distribution over DWDM enables: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Highly reliable and resilient network timing/sync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vPRTC/Timing cloud architectures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Support for multiple applications – not just 5G</a:t>
            </a:r>
          </a:p>
        </p:txBody>
      </p:sp>
    </p:spTree>
    <p:extLst>
      <p:ext uri="{BB962C8B-B14F-4D97-AF65-F5344CB8AC3E}">
        <p14:creationId xmlns:p14="http://schemas.microsoft.com/office/powerpoint/2010/main" val="27486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1805E3-9FE4-C9CD-04D2-CE609852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E188F-EF6F-0B19-EB08-6BFF00A2795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59538"/>
            <a:ext cx="2868613" cy="163512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6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AD05-9D5C-4D40-91E6-59BBB341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Sychronization Distribution Strategies for 5G</a:t>
            </a:r>
            <a:endParaRPr lang="en-US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4CAD9B46-1070-4E81-9703-6B11D4BF48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34" y="1056876"/>
            <a:ext cx="2344490" cy="1489266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D70187C8-8897-4935-89ED-FBF13E210D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246" y="1056876"/>
            <a:ext cx="2344490" cy="1489266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8EC70983-75A7-49CB-8650-D36583639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200" y="1393256"/>
            <a:ext cx="1779073" cy="83792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B9C0637-6A32-4147-9D64-A1775DA0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046" y="1410359"/>
            <a:ext cx="1779073" cy="83792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DB6FA07-61FF-4AC8-BCE9-3C2BED466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7464" y="1904556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9" name="Picture 23">
            <a:extLst>
              <a:ext uri="{FF2B5EF4-FFF2-40B4-BE49-F238E27FC236}">
                <a16:creationId xmlns:a16="http://schemas.microsoft.com/office/drawing/2014/main" id="{34CE5CF6-1B29-4250-8683-B4C50824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3438" y="2121446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85E9FF4F-737D-4B8E-8631-E7B6A1F5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413" y="1904556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7060F850-9C25-4955-9CCC-33B8A16D7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515" y="1904556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5" name="Picture 23">
            <a:extLst>
              <a:ext uri="{FF2B5EF4-FFF2-40B4-BE49-F238E27FC236}">
                <a16:creationId xmlns:a16="http://schemas.microsoft.com/office/drawing/2014/main" id="{84A48532-79D8-467C-ADE5-0432D7E2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1489" y="2121446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Arc 155">
            <a:extLst>
              <a:ext uri="{FF2B5EF4-FFF2-40B4-BE49-F238E27FC236}">
                <a16:creationId xmlns:a16="http://schemas.microsoft.com/office/drawing/2014/main" id="{8D17F154-8904-41C3-98E3-01AA4E09A80D}"/>
              </a:ext>
            </a:extLst>
          </p:cNvPr>
          <p:cNvSpPr/>
          <p:nvPr/>
        </p:nvSpPr>
        <p:spPr>
          <a:xfrm>
            <a:off x="4540119" y="1318656"/>
            <a:ext cx="1860478" cy="1021330"/>
          </a:xfrm>
          <a:prstGeom prst="arc">
            <a:avLst>
              <a:gd name="adj1" fmla="val 21555907"/>
              <a:gd name="adj2" fmla="val 10893839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Arc 156">
            <a:extLst>
              <a:ext uri="{FF2B5EF4-FFF2-40B4-BE49-F238E27FC236}">
                <a16:creationId xmlns:a16="http://schemas.microsoft.com/office/drawing/2014/main" id="{5BC879B4-CD5C-41F6-A1DE-5EAFF6996F74}"/>
              </a:ext>
            </a:extLst>
          </p:cNvPr>
          <p:cNvSpPr/>
          <p:nvPr/>
        </p:nvSpPr>
        <p:spPr>
          <a:xfrm>
            <a:off x="2612497" y="1310650"/>
            <a:ext cx="1860478" cy="1021330"/>
          </a:xfrm>
          <a:prstGeom prst="arc">
            <a:avLst>
              <a:gd name="adj1" fmla="val 21555907"/>
              <a:gd name="adj2" fmla="val 10893839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Arc 158">
            <a:extLst>
              <a:ext uri="{FF2B5EF4-FFF2-40B4-BE49-F238E27FC236}">
                <a16:creationId xmlns:a16="http://schemas.microsoft.com/office/drawing/2014/main" id="{4C805CE1-5943-43FA-B950-CB35BD82BCD0}"/>
              </a:ext>
            </a:extLst>
          </p:cNvPr>
          <p:cNvSpPr/>
          <p:nvPr/>
        </p:nvSpPr>
        <p:spPr>
          <a:xfrm flipH="1">
            <a:off x="4022672" y="2719508"/>
            <a:ext cx="912164" cy="1309468"/>
          </a:xfrm>
          <a:prstGeom prst="arc">
            <a:avLst>
              <a:gd name="adj1" fmla="val 178536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Arc 159">
            <a:extLst>
              <a:ext uri="{FF2B5EF4-FFF2-40B4-BE49-F238E27FC236}">
                <a16:creationId xmlns:a16="http://schemas.microsoft.com/office/drawing/2014/main" id="{FD692DA0-E0F7-4C03-91B4-3EBB22534B20}"/>
              </a:ext>
            </a:extLst>
          </p:cNvPr>
          <p:cNvSpPr/>
          <p:nvPr/>
        </p:nvSpPr>
        <p:spPr>
          <a:xfrm>
            <a:off x="4930491" y="2714298"/>
            <a:ext cx="920751" cy="1309468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80CC2FF0-2948-41AA-8964-7B6F79406D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35" y="2962216"/>
            <a:ext cx="2344491" cy="1489267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CC4D25E4-F070-4132-B533-5AC20B17CB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246" y="2962216"/>
            <a:ext cx="2344491" cy="1489267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3EBCCCE1-5331-4E64-A0FF-55487673F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200" y="3298597"/>
            <a:ext cx="1779074" cy="837925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9797F404-0863-4E51-A60F-82EF2FDB7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047" y="3315700"/>
            <a:ext cx="1779074" cy="837925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BBB6B43A-BDB4-47B5-B1E9-AF5BEA098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284" y="3809897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23">
            <a:extLst>
              <a:ext uri="{FF2B5EF4-FFF2-40B4-BE49-F238E27FC236}">
                <a16:creationId xmlns:a16="http://schemas.microsoft.com/office/drawing/2014/main" id="{E17DA5E3-0AD5-4864-AB07-B2B5C7E5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5348" y="4026787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A73CF58-8CEC-4CB4-83BC-D2C770F24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413" y="3809897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DFB14148-7237-4249-8267-D74F8EB5C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517" y="3809897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6" name="Picture 23">
            <a:extLst>
              <a:ext uri="{FF2B5EF4-FFF2-40B4-BE49-F238E27FC236}">
                <a16:creationId xmlns:a16="http://schemas.microsoft.com/office/drawing/2014/main" id="{44157B99-8015-4227-BB23-6CAA94F2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3400" y="4026787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1">
            <a:extLst>
              <a:ext uri="{FF2B5EF4-FFF2-40B4-BE49-F238E27FC236}">
                <a16:creationId xmlns:a16="http://schemas.microsoft.com/office/drawing/2014/main" id="{CD274B19-1BAD-4FFD-8EBA-3B563874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0428" y="3914959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1">
            <a:extLst>
              <a:ext uri="{FF2B5EF4-FFF2-40B4-BE49-F238E27FC236}">
                <a16:creationId xmlns:a16="http://schemas.microsoft.com/office/drawing/2014/main" id="{FC3CB00D-AD95-42B8-AA06-BB10365D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716408" y="4026787"/>
            <a:ext cx="169289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1">
            <a:extLst>
              <a:ext uri="{FF2B5EF4-FFF2-40B4-BE49-F238E27FC236}">
                <a16:creationId xmlns:a16="http://schemas.microsoft.com/office/drawing/2014/main" id="{5D793256-23BF-4724-8B02-D2720B7E8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6488" y="3914959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1">
            <a:extLst>
              <a:ext uri="{FF2B5EF4-FFF2-40B4-BE49-F238E27FC236}">
                <a16:creationId xmlns:a16="http://schemas.microsoft.com/office/drawing/2014/main" id="{0EBB25A7-FDAE-4BB9-8E38-EEF3B930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843404" y="4026787"/>
            <a:ext cx="169289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1">
            <a:extLst>
              <a:ext uri="{FF2B5EF4-FFF2-40B4-BE49-F238E27FC236}">
                <a16:creationId xmlns:a16="http://schemas.microsoft.com/office/drawing/2014/main" id="{F33A30B8-C94C-4A12-AD62-0BDF40A0E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3163" y="4026787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1">
            <a:extLst>
              <a:ext uri="{FF2B5EF4-FFF2-40B4-BE49-F238E27FC236}">
                <a16:creationId xmlns:a16="http://schemas.microsoft.com/office/drawing/2014/main" id="{9021E351-536A-4462-BE3F-955B974B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909494" y="3914959"/>
            <a:ext cx="169289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1">
            <a:extLst>
              <a:ext uri="{FF2B5EF4-FFF2-40B4-BE49-F238E27FC236}">
                <a16:creationId xmlns:a16="http://schemas.microsoft.com/office/drawing/2014/main" id="{F3A6AA74-8AA1-4F13-9125-5DA8745E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5218" y="4026787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1">
            <a:extLst>
              <a:ext uri="{FF2B5EF4-FFF2-40B4-BE49-F238E27FC236}">
                <a16:creationId xmlns:a16="http://schemas.microsoft.com/office/drawing/2014/main" id="{4859A35C-9402-4F2D-A05D-71471B20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767178" y="3914959"/>
            <a:ext cx="169289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Arc 189">
            <a:extLst>
              <a:ext uri="{FF2B5EF4-FFF2-40B4-BE49-F238E27FC236}">
                <a16:creationId xmlns:a16="http://schemas.microsoft.com/office/drawing/2014/main" id="{1FB2485F-5DBA-4913-9777-03CC23448B13}"/>
              </a:ext>
            </a:extLst>
          </p:cNvPr>
          <p:cNvSpPr/>
          <p:nvPr/>
        </p:nvSpPr>
        <p:spPr>
          <a:xfrm flipH="1">
            <a:off x="2749699" y="2702371"/>
            <a:ext cx="810148" cy="1309468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1" name="Arc 190">
            <a:extLst>
              <a:ext uri="{FF2B5EF4-FFF2-40B4-BE49-F238E27FC236}">
                <a16:creationId xmlns:a16="http://schemas.microsoft.com/office/drawing/2014/main" id="{BE67675B-21E8-4B65-8236-A69E8CA32BAD}"/>
              </a:ext>
            </a:extLst>
          </p:cNvPr>
          <p:cNvSpPr/>
          <p:nvPr/>
        </p:nvSpPr>
        <p:spPr>
          <a:xfrm>
            <a:off x="3555501" y="2697161"/>
            <a:ext cx="920053" cy="1309468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8F8F1AE-90E5-48DD-91D2-85485F75C61A}"/>
              </a:ext>
            </a:extLst>
          </p:cNvPr>
          <p:cNvSpPr txBox="1"/>
          <p:nvPr/>
        </p:nvSpPr>
        <p:spPr>
          <a:xfrm>
            <a:off x="309085" y="1502495"/>
            <a:ext cx="1500777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4488" indent="-344488" algn="l">
              <a:spcBef>
                <a:spcPct val="20000"/>
              </a:spcBef>
              <a:buClr>
                <a:srgbClr val="6D6E71"/>
              </a:buClr>
              <a:buFont typeface="+mj-lt"/>
              <a:buAutoNum type="arabicPeriod"/>
            </a:pPr>
            <a:r>
              <a:rPr lang="sv-SE" sz="2000">
                <a:solidFill>
                  <a:schemeClr val="tx2"/>
                </a:solidFill>
              </a:rPr>
              <a:t>In-band Delivery</a:t>
            </a:r>
            <a:endParaRPr lang="en-US" sz="2000" err="1">
              <a:solidFill>
                <a:schemeClr val="tx2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FEBDC6A-80DE-4BE0-B361-35E2B69E6187}"/>
              </a:ext>
            </a:extLst>
          </p:cNvPr>
          <p:cNvSpPr txBox="1"/>
          <p:nvPr/>
        </p:nvSpPr>
        <p:spPr>
          <a:xfrm>
            <a:off x="309085" y="3205428"/>
            <a:ext cx="1653661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4488" indent="-344488" algn="l">
              <a:spcBef>
                <a:spcPct val="20000"/>
              </a:spcBef>
              <a:buClr>
                <a:srgbClr val="6D6E71"/>
              </a:buClr>
              <a:buFont typeface="+mj-lt"/>
              <a:buAutoNum type="arabicPeriod" startAt="2"/>
            </a:pPr>
            <a:r>
              <a:rPr lang="sv-SE" sz="2000">
                <a:solidFill>
                  <a:schemeClr val="tx2"/>
                </a:solidFill>
              </a:rPr>
              <a:t>Optical Timing Channel</a:t>
            </a:r>
            <a:endParaRPr lang="en-US" sz="2000" err="1">
              <a:solidFill>
                <a:schemeClr val="tx2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EFB4FE1-4A2C-45EA-BA18-960770FAE49A}"/>
              </a:ext>
            </a:extLst>
          </p:cNvPr>
          <p:cNvSpPr txBox="1"/>
          <p:nvPr/>
        </p:nvSpPr>
        <p:spPr>
          <a:xfrm>
            <a:off x="7398613" y="1030110"/>
            <a:ext cx="4282263" cy="15204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6D6E71"/>
              </a:buClr>
            </a:pPr>
            <a:r>
              <a:rPr lang="en-US" sz="1600" b="1">
                <a:solidFill>
                  <a:schemeClr val="tx2"/>
                </a:solidFill>
              </a:rPr>
              <a:t>In-band delivery of synchronization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Transponder synchronization performance 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Coherent synchronization performance 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High-performance PTP 1588 and SyncE delivery</a:t>
            </a:r>
          </a:p>
          <a:p>
            <a:pPr>
              <a:spcBef>
                <a:spcPct val="20000"/>
              </a:spcBef>
              <a:buClr>
                <a:srgbClr val="6D6E71"/>
              </a:buClr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71325D7-8061-42AD-A1B5-0BB46CCEC1B0}"/>
              </a:ext>
            </a:extLst>
          </p:cNvPr>
          <p:cNvSpPr txBox="1"/>
          <p:nvPr/>
        </p:nvSpPr>
        <p:spPr>
          <a:xfrm>
            <a:off x="7398613" y="2804920"/>
            <a:ext cx="4282263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6D6E71"/>
              </a:buClr>
            </a:pPr>
            <a:r>
              <a:rPr lang="en-US" sz="1600" b="1">
                <a:solidFill>
                  <a:schemeClr val="tx2"/>
                </a:solidFill>
              </a:rPr>
              <a:t>Out-of-band delivery of synchronization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Very high-performance </a:t>
            </a:r>
            <a:r>
              <a:rPr lang="en-GB" sz="1600">
                <a:solidFill>
                  <a:schemeClr val="tx2"/>
                </a:solidFill>
              </a:rPr>
              <a:t>PTP 1588 and SyncE</a:t>
            </a:r>
            <a:endParaRPr lang="en-US" sz="1600">
              <a:solidFill>
                <a:schemeClr val="tx2"/>
              </a:solidFill>
            </a:endParaRP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Single-fiber CWDM and O/E/L-band overlay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OTC network elements: </a:t>
            </a:r>
          </a:p>
          <a:p>
            <a:pPr marL="625475" lvl="1" indent="-168275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T-BC Class D boundary clocks</a:t>
            </a:r>
          </a:p>
          <a:p>
            <a:pPr marL="625475" lvl="1" indent="-168275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Optical 3R regeneration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3F121B2-6A35-4BF2-A842-87A9169ECD90}"/>
              </a:ext>
            </a:extLst>
          </p:cNvPr>
          <p:cNvSpPr txBox="1"/>
          <p:nvPr/>
        </p:nvSpPr>
        <p:spPr>
          <a:xfrm>
            <a:off x="309085" y="5206106"/>
            <a:ext cx="2014105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4488" indent="-344488">
              <a:spcBef>
                <a:spcPct val="20000"/>
              </a:spcBef>
              <a:buClr>
                <a:srgbClr val="6D6E71"/>
              </a:buClr>
              <a:buFont typeface="+mj-lt"/>
              <a:buAutoNum type="arabicPeriod" startAt="3"/>
            </a:pPr>
            <a:r>
              <a:rPr lang="en-US" sz="2000" dirty="0">
                <a:solidFill>
                  <a:schemeClr val="tx2"/>
                </a:solidFill>
              </a:rPr>
              <a:t>Hybrid Sync Distribution</a:t>
            </a:r>
          </a:p>
          <a:p>
            <a:pPr marL="457200" indent="-457200" algn="l">
              <a:spcBef>
                <a:spcPct val="20000"/>
              </a:spcBef>
              <a:buClr>
                <a:srgbClr val="6D6E71"/>
              </a:buClr>
              <a:buFont typeface="+mj-lt"/>
              <a:buAutoNum type="arabicPeriod" startAt="3"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0951165-D309-4D26-8384-0E7FC11DFF25}"/>
              </a:ext>
            </a:extLst>
          </p:cNvPr>
          <p:cNvSpPr txBox="1"/>
          <p:nvPr/>
        </p:nvSpPr>
        <p:spPr>
          <a:xfrm>
            <a:off x="7398613" y="4780186"/>
            <a:ext cx="4282263" cy="181588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6D6E71"/>
              </a:buClr>
            </a:pPr>
            <a:r>
              <a:rPr lang="en-US" sz="1600" b="1">
                <a:solidFill>
                  <a:schemeClr val="tx2"/>
                </a:solidFill>
              </a:rPr>
              <a:t>Hybrid use of in-band and OTC mechanisms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Interoperable and interchangeable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All high-performance 1588 PTP, not proprietary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Use the appropriate solution for the best fit</a:t>
            </a:r>
          </a:p>
          <a:p>
            <a:pPr marL="625475" lvl="1" indent="-168275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In-band delivery perfect for metro-access</a:t>
            </a:r>
          </a:p>
          <a:p>
            <a:pPr marL="625475" lvl="1" indent="-168275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OTC widely used as core distribution</a:t>
            </a: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1171547E-66BE-41DC-A28F-60F9BE889C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35" y="4875211"/>
            <a:ext cx="2344490" cy="1489266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A4FEBCAE-F020-4BFC-BF5F-AF3E6FF77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246" y="4875211"/>
            <a:ext cx="2344490" cy="1489266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B383061-1998-4294-A54B-065F73B80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046" y="5228694"/>
            <a:ext cx="1779073" cy="837925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45496A7B-6F0D-453D-A5E8-9106C360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516" y="5750304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2" name="Picture 23">
            <a:extLst>
              <a:ext uri="{FF2B5EF4-FFF2-40B4-BE49-F238E27FC236}">
                <a16:creationId xmlns:a16="http://schemas.microsoft.com/office/drawing/2014/main" id="{9E476852-982A-4B92-BFD5-05782857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3400" y="5939781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3FF0C02B-DEDE-44BC-8149-33D430E18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7117" y="5239003"/>
            <a:ext cx="1779074" cy="837925"/>
          </a:xfrm>
          <a:prstGeom prst="rect">
            <a:avLst/>
          </a:prstGeom>
        </p:spPr>
      </p:pic>
      <p:pic>
        <p:nvPicPr>
          <p:cNvPr id="204" name="Picture 23">
            <a:extLst>
              <a:ext uri="{FF2B5EF4-FFF2-40B4-BE49-F238E27FC236}">
                <a16:creationId xmlns:a16="http://schemas.microsoft.com/office/drawing/2014/main" id="{02DA9C13-24AA-466F-9D09-7028861A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5349" y="5939781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470BFC9-B2C8-40D3-8273-506D1081F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413" y="5750304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" name="Picture 21">
            <a:extLst>
              <a:ext uri="{FF2B5EF4-FFF2-40B4-BE49-F238E27FC236}">
                <a16:creationId xmlns:a16="http://schemas.microsoft.com/office/drawing/2014/main" id="{431F94B6-F8BE-492E-802C-C509555C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0428" y="5855367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1">
            <a:extLst>
              <a:ext uri="{FF2B5EF4-FFF2-40B4-BE49-F238E27FC236}">
                <a16:creationId xmlns:a16="http://schemas.microsoft.com/office/drawing/2014/main" id="{0EC61992-FC62-4311-9285-323D6622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716408" y="5939781"/>
            <a:ext cx="169290" cy="1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1">
            <a:extLst>
              <a:ext uri="{FF2B5EF4-FFF2-40B4-BE49-F238E27FC236}">
                <a16:creationId xmlns:a16="http://schemas.microsoft.com/office/drawing/2014/main" id="{B4C6BE44-7DA9-4975-9984-A8E64373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5218" y="5939781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1">
            <a:extLst>
              <a:ext uri="{FF2B5EF4-FFF2-40B4-BE49-F238E27FC236}">
                <a16:creationId xmlns:a16="http://schemas.microsoft.com/office/drawing/2014/main" id="{44E133EB-FC01-46FD-8F4D-30D4E701C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767178" y="5855366"/>
            <a:ext cx="169290" cy="1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Arc 209">
            <a:extLst>
              <a:ext uri="{FF2B5EF4-FFF2-40B4-BE49-F238E27FC236}">
                <a16:creationId xmlns:a16="http://schemas.microsoft.com/office/drawing/2014/main" id="{DED5D4DB-DFE5-4539-8874-07F64999F0C8}"/>
              </a:ext>
            </a:extLst>
          </p:cNvPr>
          <p:cNvSpPr/>
          <p:nvPr/>
        </p:nvSpPr>
        <p:spPr>
          <a:xfrm flipH="1">
            <a:off x="4610743" y="4624219"/>
            <a:ext cx="810148" cy="1309469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1" name="Arc 210">
            <a:extLst>
              <a:ext uri="{FF2B5EF4-FFF2-40B4-BE49-F238E27FC236}">
                <a16:creationId xmlns:a16="http://schemas.microsoft.com/office/drawing/2014/main" id="{2482EAFF-6B30-4617-9FA0-1501C7129D60}"/>
              </a:ext>
            </a:extLst>
          </p:cNvPr>
          <p:cNvSpPr/>
          <p:nvPr/>
        </p:nvSpPr>
        <p:spPr>
          <a:xfrm>
            <a:off x="5416545" y="4619010"/>
            <a:ext cx="920053" cy="1309469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225E7350-F1F8-4EB7-AB38-1FBCD416F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284" y="5750304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3" name="Arc 212">
            <a:extLst>
              <a:ext uri="{FF2B5EF4-FFF2-40B4-BE49-F238E27FC236}">
                <a16:creationId xmlns:a16="http://schemas.microsoft.com/office/drawing/2014/main" id="{52316020-B8B1-48B2-AF69-46E92202CC12}"/>
              </a:ext>
            </a:extLst>
          </p:cNvPr>
          <p:cNvSpPr/>
          <p:nvPr/>
        </p:nvSpPr>
        <p:spPr>
          <a:xfrm>
            <a:off x="2625563" y="5146267"/>
            <a:ext cx="1860478" cy="1021330"/>
          </a:xfrm>
          <a:prstGeom prst="arc">
            <a:avLst>
              <a:gd name="adj1" fmla="val 21555907"/>
              <a:gd name="adj2" fmla="val 10893839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C60740A0-A0D8-4EB5-B5BF-5EA5F08A16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947" y="1147247"/>
            <a:ext cx="446116" cy="446116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12807CAD-3A4C-4EC1-9788-D5B21554D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947" y="5013779"/>
            <a:ext cx="446116" cy="446116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676430E3-A746-476F-8C34-1524CEB77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947" y="3064344"/>
            <a:ext cx="446116" cy="446116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1F269076-27D4-4435-BA39-A87883FB20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7800" y="1166567"/>
            <a:ext cx="430057" cy="43005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C48759F4-E2D9-46B5-B3E3-598CA40917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7800" y="4996320"/>
            <a:ext cx="430057" cy="430057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120B327C-6AEF-4354-97D1-1CE7F533D8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7800" y="3083326"/>
            <a:ext cx="430057" cy="430057"/>
          </a:xfrm>
          <a:prstGeom prst="rect">
            <a:avLst/>
          </a:prstGeom>
        </p:spPr>
      </p:pic>
      <p:sp>
        <p:nvSpPr>
          <p:cNvPr id="220" name="Arc 219">
            <a:extLst>
              <a:ext uri="{FF2B5EF4-FFF2-40B4-BE49-F238E27FC236}">
                <a16:creationId xmlns:a16="http://schemas.microsoft.com/office/drawing/2014/main" id="{4C79C6EC-E576-4B59-BE28-E0DF0F365E42}"/>
              </a:ext>
            </a:extLst>
          </p:cNvPr>
          <p:cNvSpPr/>
          <p:nvPr/>
        </p:nvSpPr>
        <p:spPr>
          <a:xfrm flipH="1">
            <a:off x="4622721" y="2737956"/>
            <a:ext cx="810148" cy="1309468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id="{4F3044D5-220D-4911-A97D-EE9CC309805B}"/>
              </a:ext>
            </a:extLst>
          </p:cNvPr>
          <p:cNvSpPr/>
          <p:nvPr/>
        </p:nvSpPr>
        <p:spPr>
          <a:xfrm>
            <a:off x="5428523" y="2732746"/>
            <a:ext cx="920053" cy="1309468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826DC232-00DB-4E9A-A311-9161AFAFF6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768" y="1446157"/>
            <a:ext cx="381600" cy="381600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1887B00A-D0E1-4DC6-8198-63A647193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871" y="1446157"/>
            <a:ext cx="381600" cy="381600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031E3B9D-3452-42CB-A63A-FE21248F43F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974" y="1446157"/>
            <a:ext cx="381600" cy="38160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57D20487-8482-4EE7-A188-31E2069524C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515" y="3370196"/>
            <a:ext cx="381600" cy="381600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0A79BD25-3897-4FFA-906E-DFDD7B3AB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7618" y="3370196"/>
            <a:ext cx="381600" cy="381600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D94FEF10-43CD-4A2F-BBAA-B181405BCFB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721" y="3370196"/>
            <a:ext cx="381600" cy="381600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766ECBDF-8CCA-48EB-830E-F75FBB6B7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6262" y="5313285"/>
            <a:ext cx="381600" cy="381600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1F3A5BC5-2851-4159-9BC0-41E5B072A22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365" y="5313285"/>
            <a:ext cx="381600" cy="381600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CC068549-5819-41AA-9A9C-8BC75323CAE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468" y="5313285"/>
            <a:ext cx="381600" cy="381600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DDF5FAB3-2D4A-418F-A3C1-557B1E3DF9E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3847" y="3595324"/>
            <a:ext cx="252000" cy="252000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E870CA42-2CF4-4D2B-8BE0-C1C4A951AFE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892" y="3592673"/>
            <a:ext cx="252000" cy="252000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4DE1D28A-F642-48B2-9DC8-E5FD36E481F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892" y="5572109"/>
            <a:ext cx="252000" cy="252000"/>
          </a:xfrm>
          <a:prstGeom prst="rect">
            <a:avLst/>
          </a:prstGeom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id="{3547C466-EDE5-4040-97CD-EE92E8A2D506}"/>
              </a:ext>
            </a:extLst>
          </p:cNvPr>
          <p:cNvSpPr txBox="1"/>
          <p:nvPr/>
        </p:nvSpPr>
        <p:spPr>
          <a:xfrm>
            <a:off x="6625311" y="1534608"/>
            <a:ext cx="595036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400">
                <a:solidFill>
                  <a:schemeClr val="tx2"/>
                </a:solidFill>
              </a:rPr>
              <a:t>T-GM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8FC6642F-A6A2-4338-BFB8-A48735D01543}"/>
              </a:ext>
            </a:extLst>
          </p:cNvPr>
          <p:cNvSpPr txBox="1"/>
          <p:nvPr/>
        </p:nvSpPr>
        <p:spPr>
          <a:xfrm>
            <a:off x="6625311" y="3456598"/>
            <a:ext cx="595036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400">
                <a:solidFill>
                  <a:schemeClr val="tx2"/>
                </a:solidFill>
              </a:rPr>
              <a:t>T-GM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4F186DE-F694-49D0-BBAB-5AC61625626E}"/>
              </a:ext>
            </a:extLst>
          </p:cNvPr>
          <p:cNvSpPr txBox="1"/>
          <p:nvPr/>
        </p:nvSpPr>
        <p:spPr>
          <a:xfrm>
            <a:off x="6625311" y="5378588"/>
            <a:ext cx="595036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400">
                <a:solidFill>
                  <a:schemeClr val="tx2"/>
                </a:solidFill>
              </a:rPr>
              <a:t>T-GM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59D69C7-3BF6-434B-BDD5-0AFCFE06EECA}"/>
              </a:ext>
            </a:extLst>
          </p:cNvPr>
          <p:cNvSpPr txBox="1"/>
          <p:nvPr/>
        </p:nvSpPr>
        <p:spPr>
          <a:xfrm>
            <a:off x="6161260" y="122470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094E5DB-C2DA-4C9A-A766-8039C04C6EF8}"/>
              </a:ext>
            </a:extLst>
          </p:cNvPr>
          <p:cNvSpPr txBox="1"/>
          <p:nvPr/>
        </p:nvSpPr>
        <p:spPr>
          <a:xfrm>
            <a:off x="4286507" y="122414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F8F87925-3A46-4C46-A75D-115F29F8BE5A}"/>
              </a:ext>
            </a:extLst>
          </p:cNvPr>
          <p:cNvSpPr txBox="1"/>
          <p:nvPr/>
        </p:nvSpPr>
        <p:spPr>
          <a:xfrm>
            <a:off x="2411754" y="122358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A7B73E84-AC79-4F2A-8DD9-A561755F0BE7}"/>
              </a:ext>
            </a:extLst>
          </p:cNvPr>
          <p:cNvSpPr txBox="1"/>
          <p:nvPr/>
        </p:nvSpPr>
        <p:spPr>
          <a:xfrm>
            <a:off x="6161260" y="3149394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75DEA5C5-1C12-41AD-835F-2755BCF20F53}"/>
              </a:ext>
            </a:extLst>
          </p:cNvPr>
          <p:cNvSpPr txBox="1"/>
          <p:nvPr/>
        </p:nvSpPr>
        <p:spPr>
          <a:xfrm>
            <a:off x="4286507" y="3148834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99AD958-6DD6-4E77-A349-649A3DFE146B}"/>
              </a:ext>
            </a:extLst>
          </p:cNvPr>
          <p:cNvSpPr txBox="1"/>
          <p:nvPr/>
        </p:nvSpPr>
        <p:spPr>
          <a:xfrm>
            <a:off x="2411754" y="3148274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FF31197-192A-45AC-BBD0-F40D0A747B30}"/>
              </a:ext>
            </a:extLst>
          </p:cNvPr>
          <p:cNvSpPr txBox="1"/>
          <p:nvPr/>
        </p:nvSpPr>
        <p:spPr>
          <a:xfrm>
            <a:off x="6161260" y="509312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91CDC13-EEE4-4962-806F-91C0D462B2C7}"/>
              </a:ext>
            </a:extLst>
          </p:cNvPr>
          <p:cNvSpPr txBox="1"/>
          <p:nvPr/>
        </p:nvSpPr>
        <p:spPr>
          <a:xfrm>
            <a:off x="4286507" y="509256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B3B99F0E-8241-4B71-B91D-C681D0D76B7D}"/>
              </a:ext>
            </a:extLst>
          </p:cNvPr>
          <p:cNvSpPr txBox="1"/>
          <p:nvPr/>
        </p:nvSpPr>
        <p:spPr>
          <a:xfrm>
            <a:off x="2411754" y="509200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40572B17-8E63-4A87-84C0-8431941CD878}"/>
              </a:ext>
            </a:extLst>
          </p:cNvPr>
          <p:cNvSpPr txBox="1"/>
          <p:nvPr/>
        </p:nvSpPr>
        <p:spPr>
          <a:xfrm>
            <a:off x="3198260" y="3366155"/>
            <a:ext cx="692817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T-BC/3R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DC2F114-7A1F-4995-A551-F27048DE4F45}"/>
              </a:ext>
            </a:extLst>
          </p:cNvPr>
          <p:cNvSpPr txBox="1"/>
          <p:nvPr/>
        </p:nvSpPr>
        <p:spPr>
          <a:xfrm>
            <a:off x="5073034" y="3364354"/>
            <a:ext cx="692817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T-BC/3R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DF45BF75-B3CF-4422-AFDF-C1F0230CFCF5}"/>
              </a:ext>
            </a:extLst>
          </p:cNvPr>
          <p:cNvSpPr txBox="1"/>
          <p:nvPr/>
        </p:nvSpPr>
        <p:spPr>
          <a:xfrm>
            <a:off x="5071627" y="5340445"/>
            <a:ext cx="692817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>
                <a:solidFill>
                  <a:schemeClr val="tx2"/>
                </a:solidFill>
              </a:rPr>
              <a:t>T-BC/3R</a:t>
            </a:r>
          </a:p>
        </p:txBody>
      </p:sp>
      <p:sp>
        <p:nvSpPr>
          <p:cNvPr id="92" name="Date Placeholder 2">
            <a:extLst>
              <a:ext uri="{FF2B5EF4-FFF2-40B4-BE49-F238E27FC236}">
                <a16:creationId xmlns:a16="http://schemas.microsoft.com/office/drawing/2014/main" id="{80BEAA23-C468-DEB5-5CF3-9687615D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571" y="6459545"/>
            <a:ext cx="2868206" cy="16399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FF19-2613-47CB-86DE-C4C7A6B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Creating an OTC2.0-enabled vPRTC/Timing Cloud 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C539A2-7282-408E-86CD-1DDFAB9D5A6A}"/>
              </a:ext>
            </a:extLst>
          </p:cNvPr>
          <p:cNvSpPr txBox="1"/>
          <p:nvPr/>
        </p:nvSpPr>
        <p:spPr>
          <a:xfrm>
            <a:off x="7349653" y="1345442"/>
            <a:ext cx="4700135" cy="4570482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/>
          <a:p>
            <a:pPr defTabSz="609570">
              <a:spcAft>
                <a:spcPts val="600"/>
              </a:spcAft>
              <a:buClr>
                <a:srgbClr val="6D6E71"/>
              </a:buClr>
            </a:pPr>
            <a:r>
              <a:rPr lang="en-US" sz="2000" b="1" dirty="0">
                <a:solidFill>
                  <a:schemeClr val="accent4"/>
                </a:solidFill>
              </a:rPr>
              <a:t>OTC2.0-ENABLED vPRTC: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Provides GNSS-like omnipresent timing, overcoming GNSS security/reliability/accessibility issues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Uses secure and reliable optical network to deliver highly-accurate timing/synchronization: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Predictable, traceability to UTC and PRC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Reliable, resilient and secure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>
                <a:solidFill>
                  <a:srgbClr val="6D6E71"/>
                </a:solidFill>
              </a:rPr>
              <a:t>Highly-accurate, Class </a:t>
            </a:r>
            <a:r>
              <a:rPr lang="en-US" sz="1400" dirty="0">
                <a:solidFill>
                  <a:srgbClr val="6D6E71"/>
                </a:solidFill>
              </a:rPr>
              <a:t>D in Timing Cloud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Flexible and independent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Every DWDM node capable of delivering timing/synchronization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Preserves timing budget for access/aggregation networks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Simplifies timing/synchronization planning and ongoing operations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6C872155-B510-4BDC-837F-A5A578271CAA}"/>
              </a:ext>
            </a:extLst>
          </p:cNvPr>
          <p:cNvSpPr/>
          <p:nvPr/>
        </p:nvSpPr>
        <p:spPr>
          <a:xfrm>
            <a:off x="5592184" y="1991007"/>
            <a:ext cx="765437" cy="652023"/>
          </a:xfrm>
          <a:prstGeom prst="ellipse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2294A3C-4972-4365-9275-E9BCC7A7F01E}"/>
              </a:ext>
            </a:extLst>
          </p:cNvPr>
          <p:cNvSpPr txBox="1"/>
          <p:nvPr/>
        </p:nvSpPr>
        <p:spPr>
          <a:xfrm>
            <a:off x="1532357" y="5765238"/>
            <a:ext cx="2385350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600"/>
              </a:spcAft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400" b="1">
                <a:solidFill>
                  <a:schemeClr val="accent4"/>
                </a:solidFill>
                <a:latin typeface="Calibri" panose="020F0502020204030204"/>
                <a:ea typeface="宋体" panose="02010600030101010101" pitchFamily="2" charset="-122"/>
              </a:rPr>
              <a:t>Range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of 100 ns vPRTC (Timing Cloud) resilient timing service </a:t>
            </a:r>
          </a:p>
        </p:txBody>
      </p:sp>
      <p:cxnSp>
        <p:nvCxnSpPr>
          <p:cNvPr id="165" name="Gerader Verbinder 261">
            <a:extLst>
              <a:ext uri="{FF2B5EF4-FFF2-40B4-BE49-F238E27FC236}">
                <a16:creationId xmlns:a16="http://schemas.microsoft.com/office/drawing/2014/main" id="{0AFDB7FE-DA7C-40BB-9392-9FBE3431687B}"/>
              </a:ext>
            </a:extLst>
          </p:cNvPr>
          <p:cNvCxnSpPr>
            <a:cxnSpLocks/>
          </p:cNvCxnSpPr>
          <p:nvPr/>
        </p:nvCxnSpPr>
        <p:spPr>
          <a:xfrm>
            <a:off x="874646" y="5934356"/>
            <a:ext cx="581361" cy="0"/>
          </a:xfrm>
          <a:prstGeom prst="line">
            <a:avLst/>
          </a:prstGeom>
          <a:noFill/>
          <a:ln w="50800">
            <a:solidFill>
              <a:schemeClr val="accent4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77A21452-D753-4143-8711-74B3B087D386}"/>
              </a:ext>
            </a:extLst>
          </p:cNvPr>
          <p:cNvSpPr txBox="1"/>
          <p:nvPr/>
        </p:nvSpPr>
        <p:spPr>
          <a:xfrm>
            <a:off x="5921406" y="3588910"/>
            <a:ext cx="1410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Redundant GNSS spoofing hardened GM/</a:t>
            </a:r>
            <a:r>
              <a:rPr lang="en-US" altLang="zh-CN" sz="1400" b="1">
                <a:solidFill>
                  <a:schemeClr val="accent5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Cesium source</a:t>
            </a:r>
          </a:p>
        </p:txBody>
      </p:sp>
      <p:sp>
        <p:nvSpPr>
          <p:cNvPr id="167" name="Textfeld 1">
            <a:extLst>
              <a:ext uri="{FF2B5EF4-FFF2-40B4-BE49-F238E27FC236}">
                <a16:creationId xmlns:a16="http://schemas.microsoft.com/office/drawing/2014/main" id="{4F968F07-4DBB-43B3-A9D4-8A81DC0BC488}"/>
              </a:ext>
            </a:extLst>
          </p:cNvPr>
          <p:cNvSpPr txBox="1"/>
          <p:nvPr/>
        </p:nvSpPr>
        <p:spPr>
          <a:xfrm>
            <a:off x="5611040" y="1496526"/>
            <a:ext cx="117994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5G Fronthaul /Midhaul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87E2BF6-7362-4510-A72F-EDA776A77564}"/>
              </a:ext>
            </a:extLst>
          </p:cNvPr>
          <p:cNvSpPr/>
          <p:nvPr/>
        </p:nvSpPr>
        <p:spPr>
          <a:xfrm>
            <a:off x="897561" y="3176025"/>
            <a:ext cx="765437" cy="652023"/>
          </a:xfrm>
          <a:prstGeom prst="ellipse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689EDBA-759B-4F98-9B16-E916DE7316DA}"/>
              </a:ext>
            </a:extLst>
          </p:cNvPr>
          <p:cNvSpPr/>
          <p:nvPr/>
        </p:nvSpPr>
        <p:spPr>
          <a:xfrm>
            <a:off x="5347572" y="4624845"/>
            <a:ext cx="1217655" cy="85120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feld 1">
            <a:extLst>
              <a:ext uri="{FF2B5EF4-FFF2-40B4-BE49-F238E27FC236}">
                <a16:creationId xmlns:a16="http://schemas.microsoft.com/office/drawing/2014/main" id="{54881390-2984-48B1-9BA0-5E98CCB174A3}"/>
              </a:ext>
            </a:extLst>
          </p:cNvPr>
          <p:cNvSpPr txBox="1"/>
          <p:nvPr/>
        </p:nvSpPr>
        <p:spPr>
          <a:xfrm>
            <a:off x="4757742" y="5450897"/>
            <a:ext cx="2678665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F4A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timing critical applications (power distribution, scientific)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37FEB8C2-218D-4301-9243-6498D58EB52E}"/>
              </a:ext>
            </a:extLst>
          </p:cNvPr>
          <p:cNvCxnSpPr>
            <a:cxnSpLocks/>
          </p:cNvCxnSpPr>
          <p:nvPr/>
        </p:nvCxnSpPr>
        <p:spPr>
          <a:xfrm>
            <a:off x="1268278" y="2137381"/>
            <a:ext cx="509013" cy="384521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feld 1">
            <a:extLst>
              <a:ext uri="{FF2B5EF4-FFF2-40B4-BE49-F238E27FC236}">
                <a16:creationId xmlns:a16="http://schemas.microsoft.com/office/drawing/2014/main" id="{2CA1048E-ECE4-45BC-81E4-52EA92BF09DF}"/>
              </a:ext>
            </a:extLst>
          </p:cNvPr>
          <p:cNvSpPr txBox="1"/>
          <p:nvPr/>
        </p:nvSpPr>
        <p:spPr>
          <a:xfrm>
            <a:off x="19001" y="1221716"/>
            <a:ext cx="2055598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vPRTC (Timing Cloud) with e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DWDM node capable of delivering timing/synchronization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55FBBC7B-BACC-498F-99A8-C98B94ABE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72" y="3263886"/>
            <a:ext cx="446116" cy="446116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433FDD0D-045F-4D27-BFD8-BD962A3E1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938" y="3694173"/>
            <a:ext cx="446116" cy="446116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C16411B0-DB80-40E1-A7CF-10925DAC0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926" y="1980048"/>
            <a:ext cx="446116" cy="446116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C53D438E-71B8-48FA-9BDA-78E308F4C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7973" y="2436182"/>
            <a:ext cx="446116" cy="446116"/>
          </a:xfrm>
          <a:prstGeom prst="rect">
            <a:avLst/>
          </a:prstGeom>
        </p:spPr>
      </p:pic>
      <p:sp>
        <p:nvSpPr>
          <p:cNvPr id="272" name="Textfeld 1">
            <a:extLst>
              <a:ext uri="{FF2B5EF4-FFF2-40B4-BE49-F238E27FC236}">
                <a16:creationId xmlns:a16="http://schemas.microsoft.com/office/drawing/2014/main" id="{B6A09EFF-4088-4701-890D-8F9C7E9C6D3D}"/>
              </a:ext>
            </a:extLst>
          </p:cNvPr>
          <p:cNvSpPr txBox="1"/>
          <p:nvPr/>
        </p:nvSpPr>
        <p:spPr>
          <a:xfrm>
            <a:off x="3397880" y="3121221"/>
            <a:ext cx="81574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ns</a:t>
            </a:r>
          </a:p>
        </p:txBody>
      </p:sp>
      <p:sp>
        <p:nvSpPr>
          <p:cNvPr id="273" name="Textfeld 1">
            <a:extLst>
              <a:ext uri="{FF2B5EF4-FFF2-40B4-BE49-F238E27FC236}">
                <a16:creationId xmlns:a16="http://schemas.microsoft.com/office/drawing/2014/main" id="{3241B54E-0004-4D38-8897-6A93414FECA8}"/>
              </a:ext>
            </a:extLst>
          </p:cNvPr>
          <p:cNvSpPr txBox="1"/>
          <p:nvPr/>
        </p:nvSpPr>
        <p:spPr>
          <a:xfrm>
            <a:off x="494508" y="2680380"/>
            <a:ext cx="117994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5G Fronthaul /Midhaul</a:t>
            </a: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E267C1B-B2C0-4C10-9927-67129D5AF150}"/>
              </a:ext>
            </a:extLst>
          </p:cNvPr>
          <p:cNvCxnSpPr>
            <a:cxnSpLocks/>
            <a:stCxn id="171" idx="3"/>
            <a:endCxn id="166" idx="1"/>
          </p:cNvCxnSpPr>
          <p:nvPr/>
        </p:nvCxnSpPr>
        <p:spPr>
          <a:xfrm>
            <a:off x="4177237" y="2670901"/>
            <a:ext cx="1744169" cy="1395063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685F4FC2-ABAB-4998-9A9D-C25DE54BC9D0}"/>
              </a:ext>
            </a:extLst>
          </p:cNvPr>
          <p:cNvCxnSpPr>
            <a:cxnSpLocks/>
            <a:stCxn id="166" idx="1"/>
            <a:endCxn id="178" idx="3"/>
          </p:cNvCxnSpPr>
          <p:nvPr/>
        </p:nvCxnSpPr>
        <p:spPr>
          <a:xfrm flipH="1">
            <a:off x="4391135" y="4065964"/>
            <a:ext cx="1530271" cy="150884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3FC8491B-E9EC-46F3-9CD8-7F8FF0853269}"/>
              </a:ext>
            </a:extLst>
          </p:cNvPr>
          <p:cNvCxnSpPr>
            <a:cxnSpLocks/>
          </p:cNvCxnSpPr>
          <p:nvPr/>
        </p:nvCxnSpPr>
        <p:spPr>
          <a:xfrm>
            <a:off x="1894300" y="2311312"/>
            <a:ext cx="3836999" cy="1998139"/>
          </a:xfrm>
          <a:prstGeom prst="straightConnector1">
            <a:avLst/>
          </a:prstGeom>
          <a:noFill/>
          <a:ln w="50800">
            <a:solidFill>
              <a:srgbClr val="00B050">
                <a:alpha val="46000"/>
              </a:srgbClr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19BD0DC5-9C06-42BD-83AD-03628891A18E}"/>
              </a:ext>
            </a:extLst>
          </p:cNvPr>
          <p:cNvGrpSpPr/>
          <p:nvPr/>
        </p:nvGrpSpPr>
        <p:grpSpPr>
          <a:xfrm>
            <a:off x="1443946" y="1146719"/>
            <a:ext cx="4926948" cy="4496796"/>
            <a:chOff x="1443946" y="1146719"/>
            <a:chExt cx="4926948" cy="4496796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3FA4716-B6AE-4E4A-844C-1272B0F95453}"/>
                </a:ext>
              </a:extLst>
            </p:cNvPr>
            <p:cNvSpPr/>
            <p:nvPr/>
          </p:nvSpPr>
          <p:spPr>
            <a:xfrm>
              <a:off x="1557551" y="1323515"/>
              <a:ext cx="4320000" cy="4320000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  <a:ln w="254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1" name="Picture 130">
              <a:extLst>
                <a:ext uri="{FF2B5EF4-FFF2-40B4-BE49-F238E27FC236}">
                  <a16:creationId xmlns:a16="http://schemas.microsoft.com/office/drawing/2014/main" id="{22FC13AB-0AFF-40CC-8EED-68298936D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57245" y="2477422"/>
              <a:ext cx="419992" cy="386958"/>
            </a:xfrm>
            <a:prstGeom prst="rect">
              <a:avLst/>
            </a:prstGeom>
          </p:spPr>
        </p:pic>
        <p:pic>
          <p:nvPicPr>
            <p:cNvPr id="178" name="Picture 130">
              <a:extLst>
                <a:ext uri="{FF2B5EF4-FFF2-40B4-BE49-F238E27FC236}">
                  <a16:creationId xmlns:a16="http://schemas.microsoft.com/office/drawing/2014/main" id="{A8E8F760-E8D6-417C-8A44-A0CCFC346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971143" y="4023369"/>
              <a:ext cx="419992" cy="386958"/>
            </a:xfrm>
            <a:prstGeom prst="rect">
              <a:avLst/>
            </a:prstGeom>
          </p:spPr>
        </p:pic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0299A3B-B2BE-4D9D-B518-8D48446E2F37}"/>
                </a:ext>
              </a:extLst>
            </p:cNvPr>
            <p:cNvGrpSpPr/>
            <p:nvPr/>
          </p:nvGrpSpPr>
          <p:grpSpPr>
            <a:xfrm>
              <a:off x="1669580" y="1146719"/>
              <a:ext cx="4701314" cy="4127634"/>
              <a:chOff x="7473170" y="1539760"/>
              <a:chExt cx="4701314" cy="4127634"/>
            </a:xfrm>
          </p:grpSpPr>
          <p:pic>
            <p:nvPicPr>
              <p:cNvPr id="180" name="Graphic 25">
                <a:extLst>
                  <a:ext uri="{FF2B5EF4-FFF2-40B4-BE49-F238E27FC236}">
                    <a16:creationId xmlns:a16="http://schemas.microsoft.com/office/drawing/2014/main" id="{C619CBBF-6E70-4B8A-BCB2-D03D6FAA7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754988" y="2143522"/>
                <a:ext cx="315394" cy="315394"/>
              </a:xfrm>
              <a:prstGeom prst="rect">
                <a:avLst/>
              </a:prstGeom>
            </p:spPr>
          </p:pic>
          <p:pic>
            <p:nvPicPr>
              <p:cNvPr id="181" name="Graphic 25">
                <a:extLst>
                  <a:ext uri="{FF2B5EF4-FFF2-40B4-BE49-F238E27FC236}">
                    <a16:creationId xmlns:a16="http://schemas.microsoft.com/office/drawing/2014/main" id="{DF428F6A-EFFF-454E-B692-07974FED9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96927" y="2694980"/>
                <a:ext cx="315394" cy="315394"/>
              </a:xfrm>
              <a:prstGeom prst="rect">
                <a:avLst/>
              </a:prstGeom>
            </p:spPr>
          </p:pic>
          <p:pic>
            <p:nvPicPr>
              <p:cNvPr id="182" name="Graphic 25">
                <a:extLst>
                  <a:ext uri="{FF2B5EF4-FFF2-40B4-BE49-F238E27FC236}">
                    <a16:creationId xmlns:a16="http://schemas.microsoft.com/office/drawing/2014/main" id="{A887A02C-A49A-4C34-945B-ADCAA3431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415733" y="5352000"/>
                <a:ext cx="315394" cy="315394"/>
              </a:xfrm>
              <a:prstGeom prst="rect">
                <a:avLst/>
              </a:prstGeom>
            </p:spPr>
          </p:pic>
          <p:pic>
            <p:nvPicPr>
              <p:cNvPr id="183" name="Graphic 25">
                <a:extLst>
                  <a:ext uri="{FF2B5EF4-FFF2-40B4-BE49-F238E27FC236}">
                    <a16:creationId xmlns:a16="http://schemas.microsoft.com/office/drawing/2014/main" id="{683BC9B4-FB13-4014-A97B-21CD6C973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069438" y="4183853"/>
                <a:ext cx="315394" cy="315394"/>
              </a:xfrm>
              <a:prstGeom prst="rect">
                <a:avLst/>
              </a:prstGeom>
            </p:spPr>
          </p:pic>
          <p:pic>
            <p:nvPicPr>
              <p:cNvPr id="184" name="Graphic 25">
                <a:extLst>
                  <a:ext uri="{FF2B5EF4-FFF2-40B4-BE49-F238E27FC236}">
                    <a16:creationId xmlns:a16="http://schemas.microsoft.com/office/drawing/2014/main" id="{AA85A7D8-8616-4E51-960C-ADCA2FECC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415733" y="3465855"/>
                <a:ext cx="315394" cy="315394"/>
              </a:xfrm>
              <a:prstGeom prst="rect">
                <a:avLst/>
              </a:prstGeom>
            </p:spPr>
          </p:pic>
          <p:pic>
            <p:nvPicPr>
              <p:cNvPr id="185" name="Graphic 25">
                <a:extLst>
                  <a:ext uri="{FF2B5EF4-FFF2-40B4-BE49-F238E27FC236}">
                    <a16:creationId xmlns:a16="http://schemas.microsoft.com/office/drawing/2014/main" id="{E2514B7C-8BC6-4342-B164-1C13E4D08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832755" y="2143522"/>
                <a:ext cx="315394" cy="315394"/>
              </a:xfrm>
              <a:prstGeom prst="rect">
                <a:avLst/>
              </a:prstGeom>
            </p:spPr>
          </p:pic>
          <p:pic>
            <p:nvPicPr>
              <p:cNvPr id="186" name="Graphic 25">
                <a:extLst>
                  <a:ext uri="{FF2B5EF4-FFF2-40B4-BE49-F238E27FC236}">
                    <a16:creationId xmlns:a16="http://schemas.microsoft.com/office/drawing/2014/main" id="{486A8066-8ED1-4A6E-AB73-C7CDF02C5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96927" y="1767393"/>
                <a:ext cx="315394" cy="315394"/>
              </a:xfrm>
              <a:prstGeom prst="rect">
                <a:avLst/>
              </a:prstGeom>
            </p:spPr>
          </p:pic>
          <p:pic>
            <p:nvPicPr>
              <p:cNvPr id="187" name="Graphic 25">
                <a:extLst>
                  <a:ext uri="{FF2B5EF4-FFF2-40B4-BE49-F238E27FC236}">
                    <a16:creationId xmlns:a16="http://schemas.microsoft.com/office/drawing/2014/main" id="{7461D9B3-CD8D-4CEC-B405-B4CA1CEB3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473170" y="5352000"/>
                <a:ext cx="315394" cy="315394"/>
              </a:xfrm>
              <a:prstGeom prst="rect">
                <a:avLst/>
              </a:prstGeom>
            </p:spPr>
          </p:pic>
          <p:pic>
            <p:nvPicPr>
              <p:cNvPr id="188" name="Graphic 25">
                <a:extLst>
                  <a:ext uri="{FF2B5EF4-FFF2-40B4-BE49-F238E27FC236}">
                    <a16:creationId xmlns:a16="http://schemas.microsoft.com/office/drawing/2014/main" id="{B5C11E40-AE68-4F4A-865D-9EA27C5BD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548242" y="4183853"/>
                <a:ext cx="315394" cy="315394"/>
              </a:xfrm>
              <a:prstGeom prst="rect">
                <a:avLst/>
              </a:prstGeom>
            </p:spPr>
          </p:pic>
          <p:pic>
            <p:nvPicPr>
              <p:cNvPr id="189" name="Graphic 25">
                <a:extLst>
                  <a:ext uri="{FF2B5EF4-FFF2-40B4-BE49-F238E27FC236}">
                    <a16:creationId xmlns:a16="http://schemas.microsoft.com/office/drawing/2014/main" id="{FCC10E61-4E71-400B-8739-94B986B01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473170" y="3747296"/>
                <a:ext cx="315394" cy="315394"/>
              </a:xfrm>
              <a:prstGeom prst="rect">
                <a:avLst/>
              </a:prstGeom>
            </p:spPr>
          </p:pic>
          <p:pic>
            <p:nvPicPr>
              <p:cNvPr id="190" name="Picture 23">
                <a:extLst>
                  <a:ext uri="{FF2B5EF4-FFF2-40B4-BE49-F238E27FC236}">
                    <a16:creationId xmlns:a16="http://schemas.microsoft.com/office/drawing/2014/main" id="{4234E4D3-7002-4A6B-8F56-03663A46D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310687" y="4183853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3">
                <a:extLst>
                  <a:ext uri="{FF2B5EF4-FFF2-40B4-BE49-F238E27FC236}">
                    <a16:creationId xmlns:a16="http://schemas.microsoft.com/office/drawing/2014/main" id="{F96928CF-FC46-410B-AB83-316E2FAC68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548242" y="3415464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3">
                <a:extLst>
                  <a:ext uri="{FF2B5EF4-FFF2-40B4-BE49-F238E27FC236}">
                    <a16:creationId xmlns:a16="http://schemas.microsoft.com/office/drawing/2014/main" id="{D79B3BCC-0D41-4DE8-BC8F-31B40C23EA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473170" y="4282197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3">
                <a:extLst>
                  <a:ext uri="{FF2B5EF4-FFF2-40B4-BE49-F238E27FC236}">
                    <a16:creationId xmlns:a16="http://schemas.microsoft.com/office/drawing/2014/main" id="{F8E31A90-4FA9-4E52-869E-09F8CCC5A2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473170" y="4817098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3">
                <a:extLst>
                  <a:ext uri="{FF2B5EF4-FFF2-40B4-BE49-F238E27FC236}">
                    <a16:creationId xmlns:a16="http://schemas.microsoft.com/office/drawing/2014/main" id="{25F29283-60FD-46D3-A76A-71F5CB77D3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310687" y="5352000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3">
                <a:extLst>
                  <a:ext uri="{FF2B5EF4-FFF2-40B4-BE49-F238E27FC236}">
                    <a16:creationId xmlns:a16="http://schemas.microsoft.com/office/drawing/2014/main" id="{8DA5480E-C1E8-486C-A445-02FF361172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227135" y="5352000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3">
                <a:extLst>
                  <a:ext uri="{FF2B5EF4-FFF2-40B4-BE49-F238E27FC236}">
                    <a16:creationId xmlns:a16="http://schemas.microsoft.com/office/drawing/2014/main" id="{CD958582-9780-4509-8C95-7E9EA29CA3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403635" y="4768609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3">
                <a:extLst>
                  <a:ext uri="{FF2B5EF4-FFF2-40B4-BE49-F238E27FC236}">
                    <a16:creationId xmlns:a16="http://schemas.microsoft.com/office/drawing/2014/main" id="{AB7070F9-FC90-481D-929E-3E2EDC9D65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832810" y="3904993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3">
                <a:extLst>
                  <a:ext uri="{FF2B5EF4-FFF2-40B4-BE49-F238E27FC236}">
                    <a16:creationId xmlns:a16="http://schemas.microsoft.com/office/drawing/2014/main" id="{5C6866AF-63A6-44C4-9F95-C52653EBFF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069271" y="3268398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3">
                <a:extLst>
                  <a:ext uri="{FF2B5EF4-FFF2-40B4-BE49-F238E27FC236}">
                    <a16:creationId xmlns:a16="http://schemas.microsoft.com/office/drawing/2014/main" id="{B1D7F188-0E66-4B85-BF2D-6F5643D60F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404865" y="2415985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3">
                <a:extLst>
                  <a:ext uri="{FF2B5EF4-FFF2-40B4-BE49-F238E27FC236}">
                    <a16:creationId xmlns:a16="http://schemas.microsoft.com/office/drawing/2014/main" id="{87287A7D-AC1F-45AF-948A-8A6693A689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548242" y="2647076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B18992E3-DAEC-491B-92B1-86D94967DBBA}"/>
                  </a:ext>
                </a:extLst>
              </p:cNvPr>
              <p:cNvCxnSpPr>
                <a:cxnSpLocks/>
                <a:stCxn id="186" idx="1"/>
                <a:endCxn id="180" idx="0"/>
              </p:cNvCxnSpPr>
              <p:nvPr/>
            </p:nvCxnSpPr>
            <p:spPr>
              <a:xfrm flipH="1">
                <a:off x="8912685" y="1925090"/>
                <a:ext cx="384242" cy="218432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2BAF09A4-6861-42D3-9971-69709FA387BD}"/>
                  </a:ext>
                </a:extLst>
              </p:cNvPr>
              <p:cNvCxnSpPr>
                <a:cxnSpLocks/>
                <a:stCxn id="186" idx="3"/>
                <a:endCxn id="185" idx="0"/>
              </p:cNvCxnSpPr>
              <p:nvPr/>
            </p:nvCxnSpPr>
            <p:spPr>
              <a:xfrm>
                <a:off x="9612321" y="1925090"/>
                <a:ext cx="378131" cy="218432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C2118306-02E4-407F-A0F9-79525C07D4E5}"/>
                  </a:ext>
                </a:extLst>
              </p:cNvPr>
              <p:cNvCxnSpPr>
                <a:cxnSpLocks/>
                <a:stCxn id="185" idx="1"/>
                <a:endCxn id="180" idx="3"/>
              </p:cNvCxnSpPr>
              <p:nvPr/>
            </p:nvCxnSpPr>
            <p:spPr>
              <a:xfrm flipH="1">
                <a:off x="9070382" y="2301219"/>
                <a:ext cx="762373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F48E8854-1406-473C-BD28-C4E996E538E4}"/>
                  </a:ext>
                </a:extLst>
              </p:cNvPr>
              <p:cNvCxnSpPr>
                <a:cxnSpLocks/>
                <a:stCxn id="185" idx="2"/>
                <a:endCxn id="181" idx="3"/>
              </p:cNvCxnSpPr>
              <p:nvPr/>
            </p:nvCxnSpPr>
            <p:spPr>
              <a:xfrm flipH="1">
                <a:off x="9612321" y="2458916"/>
                <a:ext cx="378131" cy="39376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E2DE167C-5164-4130-A29F-A866AC60AFFA}"/>
                  </a:ext>
                </a:extLst>
              </p:cNvPr>
              <p:cNvCxnSpPr>
                <a:cxnSpLocks/>
                <a:stCxn id="180" idx="2"/>
                <a:endCxn id="181" idx="1"/>
              </p:cNvCxnSpPr>
              <p:nvPr/>
            </p:nvCxnSpPr>
            <p:spPr>
              <a:xfrm>
                <a:off x="8912685" y="2458916"/>
                <a:ext cx="384242" cy="39376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6691A2E4-8977-4FF4-9BA2-A4DC56D0B3E9}"/>
                  </a:ext>
                </a:extLst>
              </p:cNvPr>
              <p:cNvCxnSpPr>
                <a:cxnSpLocks/>
                <a:stCxn id="186" idx="2"/>
                <a:endCxn id="181" idx="0"/>
              </p:cNvCxnSpPr>
              <p:nvPr/>
            </p:nvCxnSpPr>
            <p:spPr>
              <a:xfrm>
                <a:off x="9454624" y="2082787"/>
                <a:ext cx="0" cy="612193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037B830-44CF-463C-B329-B2B63FA309F3}"/>
                  </a:ext>
                </a:extLst>
              </p:cNvPr>
              <p:cNvCxnSpPr>
                <a:cxnSpLocks/>
                <a:stCxn id="200" idx="2"/>
                <a:endCxn id="191" idx="0"/>
              </p:cNvCxnSpPr>
              <p:nvPr/>
            </p:nvCxnSpPr>
            <p:spPr>
              <a:xfrm>
                <a:off x="8705939" y="2962470"/>
                <a:ext cx="0" cy="452994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1A8D0FEC-DD10-43EA-BCE9-B3AF10933CE9}"/>
                  </a:ext>
                </a:extLst>
              </p:cNvPr>
              <p:cNvCxnSpPr>
                <a:cxnSpLocks/>
                <a:stCxn id="191" idx="2"/>
                <a:endCxn id="188" idx="0"/>
              </p:cNvCxnSpPr>
              <p:nvPr/>
            </p:nvCxnSpPr>
            <p:spPr>
              <a:xfrm>
                <a:off x="8705939" y="3730858"/>
                <a:ext cx="0" cy="452995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9F0B6229-AEED-4C91-8EE0-5EA14F389367}"/>
                  </a:ext>
                </a:extLst>
              </p:cNvPr>
              <p:cNvCxnSpPr>
                <a:cxnSpLocks/>
                <a:stCxn id="188" idx="2"/>
                <a:endCxn id="210" idx="0"/>
              </p:cNvCxnSpPr>
              <p:nvPr/>
            </p:nvCxnSpPr>
            <p:spPr>
              <a:xfrm>
                <a:off x="8705939" y="4499247"/>
                <a:ext cx="0" cy="852753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0" name="Picture 23">
                <a:extLst>
                  <a:ext uri="{FF2B5EF4-FFF2-40B4-BE49-F238E27FC236}">
                    <a16:creationId xmlns:a16="http://schemas.microsoft.com/office/drawing/2014/main" id="{48A1EEA0-2DCB-4060-80BA-FC31E92CE5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548242" y="5352000"/>
                <a:ext cx="315394" cy="315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5F88C630-44DC-4767-BE2F-82F92911E4A9}"/>
                  </a:ext>
                </a:extLst>
              </p:cNvPr>
              <p:cNvCxnSpPr>
                <a:cxnSpLocks/>
                <a:stCxn id="189" idx="2"/>
                <a:endCxn id="192" idx="0"/>
              </p:cNvCxnSpPr>
              <p:nvPr/>
            </p:nvCxnSpPr>
            <p:spPr>
              <a:xfrm>
                <a:off x="7630867" y="4062690"/>
                <a:ext cx="0" cy="21950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A378794-49E7-40C9-9A9F-CCA2586F5954}"/>
                  </a:ext>
                </a:extLst>
              </p:cNvPr>
              <p:cNvCxnSpPr>
                <a:cxnSpLocks/>
                <a:stCxn id="192" idx="2"/>
                <a:endCxn id="193" idx="0"/>
              </p:cNvCxnSpPr>
              <p:nvPr/>
            </p:nvCxnSpPr>
            <p:spPr>
              <a:xfrm>
                <a:off x="7630867" y="4597591"/>
                <a:ext cx="0" cy="21950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72C737F9-56D3-4AB2-8362-08FD785DD62F}"/>
                  </a:ext>
                </a:extLst>
              </p:cNvPr>
              <p:cNvCxnSpPr>
                <a:cxnSpLocks/>
                <a:stCxn id="193" idx="2"/>
                <a:endCxn id="187" idx="0"/>
              </p:cNvCxnSpPr>
              <p:nvPr/>
            </p:nvCxnSpPr>
            <p:spPr>
              <a:xfrm>
                <a:off x="7630867" y="5132492"/>
                <a:ext cx="0" cy="219508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9664DEC9-D9A2-4BF9-B05D-607148F3D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8564" y="5483570"/>
                <a:ext cx="759678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7823160A-4C75-4423-87D3-611C73F2B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8564" y="5548495"/>
                <a:ext cx="759678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EC28833-171C-4648-9B74-2278CF9C61F6}"/>
                  </a:ext>
                </a:extLst>
              </p:cNvPr>
              <p:cNvCxnSpPr>
                <a:cxnSpLocks/>
                <a:stCxn id="210" idx="3"/>
                <a:endCxn id="194" idx="1"/>
              </p:cNvCxnSpPr>
              <p:nvPr/>
            </p:nvCxnSpPr>
            <p:spPr>
              <a:xfrm>
                <a:off x="8863636" y="5509697"/>
                <a:ext cx="447051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96E2D20-A3CF-4AFD-A9BC-C1E2A2233DBE}"/>
                  </a:ext>
                </a:extLst>
              </p:cNvPr>
              <p:cNvCxnSpPr>
                <a:cxnSpLocks/>
                <a:stCxn id="194" idx="3"/>
                <a:endCxn id="195" idx="1"/>
              </p:cNvCxnSpPr>
              <p:nvPr/>
            </p:nvCxnSpPr>
            <p:spPr>
              <a:xfrm>
                <a:off x="9626081" y="5509697"/>
                <a:ext cx="601054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DCF61D7A-115E-4653-A2CF-EC1F83ECE743}"/>
                  </a:ext>
                </a:extLst>
              </p:cNvPr>
              <p:cNvCxnSpPr>
                <a:cxnSpLocks/>
                <a:stCxn id="195" idx="3"/>
                <a:endCxn id="182" idx="1"/>
              </p:cNvCxnSpPr>
              <p:nvPr/>
            </p:nvCxnSpPr>
            <p:spPr>
              <a:xfrm>
                <a:off x="10542529" y="5509697"/>
                <a:ext cx="873204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7D4B7C4F-36F4-4377-A287-2CCB32577AF4}"/>
                  </a:ext>
                </a:extLst>
              </p:cNvPr>
              <p:cNvCxnSpPr>
                <a:cxnSpLocks/>
                <a:stCxn id="188" idx="3"/>
                <a:endCxn id="190" idx="1"/>
              </p:cNvCxnSpPr>
              <p:nvPr/>
            </p:nvCxnSpPr>
            <p:spPr>
              <a:xfrm>
                <a:off x="8863636" y="4341550"/>
                <a:ext cx="447051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BB037784-95A2-42D2-9B60-F7551E97508A}"/>
                  </a:ext>
                </a:extLst>
              </p:cNvPr>
              <p:cNvCxnSpPr>
                <a:cxnSpLocks/>
                <a:stCxn id="190" idx="3"/>
                <a:endCxn id="183" idx="1"/>
              </p:cNvCxnSpPr>
              <p:nvPr/>
            </p:nvCxnSpPr>
            <p:spPr>
              <a:xfrm>
                <a:off x="9626081" y="4341550"/>
                <a:ext cx="443357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4ED801E1-41AF-42C1-B6F8-1EA475E20EF1}"/>
                  </a:ext>
                </a:extLst>
              </p:cNvPr>
              <p:cNvCxnSpPr>
                <a:cxnSpLocks/>
                <a:stCxn id="200" idx="0"/>
              </p:cNvCxnSpPr>
              <p:nvPr/>
            </p:nvCxnSpPr>
            <p:spPr>
              <a:xfrm flipV="1">
                <a:off x="8705939" y="2415985"/>
                <a:ext cx="49049" cy="23109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BC1D6A5-8E3D-424F-86BB-11598B79BE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6890" y="2143522"/>
                <a:ext cx="98098" cy="512275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1E6D4ED4-6FB4-4544-99C9-F90CA8167472}"/>
                  </a:ext>
                </a:extLst>
              </p:cNvPr>
              <p:cNvCxnSpPr>
                <a:cxnSpLocks/>
                <a:stCxn id="199" idx="0"/>
                <a:endCxn id="185" idx="3"/>
              </p:cNvCxnSpPr>
              <p:nvPr/>
            </p:nvCxnSpPr>
            <p:spPr>
              <a:xfrm flipH="1" flipV="1">
                <a:off x="10148149" y="2301219"/>
                <a:ext cx="414413" cy="114766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026D58F-73D1-4435-8723-0E129DC68935}"/>
                  </a:ext>
                </a:extLst>
              </p:cNvPr>
              <p:cNvCxnSpPr>
                <a:cxnSpLocks/>
                <a:stCxn id="200" idx="1"/>
                <a:endCxn id="189" idx="0"/>
              </p:cNvCxnSpPr>
              <p:nvPr/>
            </p:nvCxnSpPr>
            <p:spPr>
              <a:xfrm flipH="1">
                <a:off x="7630867" y="2804773"/>
                <a:ext cx="917375" cy="942523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EBEB2E68-1F4D-480D-A973-2FE5258B76FA}"/>
                  </a:ext>
                </a:extLst>
              </p:cNvPr>
              <p:cNvCxnSpPr>
                <a:cxnSpLocks/>
                <a:stCxn id="189" idx="3"/>
                <a:endCxn id="188" idx="1"/>
              </p:cNvCxnSpPr>
              <p:nvPr/>
            </p:nvCxnSpPr>
            <p:spPr>
              <a:xfrm>
                <a:off x="7788564" y="3904993"/>
                <a:ext cx="759678" cy="43655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1E3B793A-7219-4764-8097-25E9341E31DF}"/>
                  </a:ext>
                </a:extLst>
              </p:cNvPr>
              <p:cNvCxnSpPr>
                <a:cxnSpLocks/>
                <a:stCxn id="183" idx="3"/>
                <a:endCxn id="196" idx="0"/>
              </p:cNvCxnSpPr>
              <p:nvPr/>
            </p:nvCxnSpPr>
            <p:spPr>
              <a:xfrm>
                <a:off x="10384832" y="4341550"/>
                <a:ext cx="176500" cy="42705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76B39258-63EF-4B5F-8144-5EB8AA19CEE6}"/>
                  </a:ext>
                </a:extLst>
              </p:cNvPr>
              <p:cNvCxnSpPr>
                <a:cxnSpLocks/>
                <a:stCxn id="196" idx="3"/>
                <a:endCxn id="182" idx="0"/>
              </p:cNvCxnSpPr>
              <p:nvPr/>
            </p:nvCxnSpPr>
            <p:spPr>
              <a:xfrm>
                <a:off x="10719029" y="4926306"/>
                <a:ext cx="854401" cy="425694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6D183140-C6D9-4348-A316-192327CD5760}"/>
                  </a:ext>
                </a:extLst>
              </p:cNvPr>
              <p:cNvCxnSpPr>
                <a:cxnSpLocks/>
                <a:stCxn id="183" idx="0"/>
                <a:endCxn id="198" idx="2"/>
              </p:cNvCxnSpPr>
              <p:nvPr/>
            </p:nvCxnSpPr>
            <p:spPr>
              <a:xfrm flipH="1" flipV="1">
                <a:off x="10226968" y="3583792"/>
                <a:ext cx="167" cy="60006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FF6DD7A0-DF8B-4F97-9417-741DCF30F0E2}"/>
                  </a:ext>
                </a:extLst>
              </p:cNvPr>
              <p:cNvCxnSpPr>
                <a:cxnSpLocks/>
                <a:stCxn id="185" idx="2"/>
                <a:endCxn id="198" idx="0"/>
              </p:cNvCxnSpPr>
              <p:nvPr/>
            </p:nvCxnSpPr>
            <p:spPr>
              <a:xfrm>
                <a:off x="9990452" y="2458916"/>
                <a:ext cx="236516" cy="809482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75383FC2-2AA3-443C-A9C5-9761147FB92C}"/>
                  </a:ext>
                </a:extLst>
              </p:cNvPr>
              <p:cNvCxnSpPr>
                <a:cxnSpLocks/>
                <a:stCxn id="271" idx="1"/>
                <a:endCxn id="199" idx="2"/>
              </p:cNvCxnSpPr>
              <p:nvPr/>
            </p:nvCxnSpPr>
            <p:spPr>
              <a:xfrm flipH="1" flipV="1">
                <a:off x="10562562" y="2731379"/>
                <a:ext cx="530939" cy="113764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8FA1DE86-72E7-425F-B90B-8E9E4D28897F}"/>
                  </a:ext>
                </a:extLst>
              </p:cNvPr>
              <p:cNvCxnSpPr>
                <a:cxnSpLocks/>
                <a:stCxn id="184" idx="0"/>
                <a:endCxn id="271" idx="3"/>
              </p:cNvCxnSpPr>
              <p:nvPr/>
            </p:nvCxnSpPr>
            <p:spPr>
              <a:xfrm flipH="1" flipV="1">
                <a:off x="11408895" y="2845143"/>
                <a:ext cx="164535" cy="620712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4B00AA6A-0540-456B-B066-40CFDD3A50B9}"/>
                  </a:ext>
                </a:extLst>
              </p:cNvPr>
              <p:cNvCxnSpPr>
                <a:cxnSpLocks/>
                <a:stCxn id="197" idx="3"/>
                <a:endCxn id="184" idx="2"/>
              </p:cNvCxnSpPr>
              <p:nvPr/>
            </p:nvCxnSpPr>
            <p:spPr>
              <a:xfrm flipV="1">
                <a:off x="11148204" y="3781249"/>
                <a:ext cx="425226" cy="28144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8BBDEB2E-69E2-4D30-9AEF-7896C242196B}"/>
                  </a:ext>
                </a:extLst>
              </p:cNvPr>
              <p:cNvCxnSpPr>
                <a:cxnSpLocks/>
                <a:stCxn id="183" idx="3"/>
                <a:endCxn id="197" idx="1"/>
              </p:cNvCxnSpPr>
              <p:nvPr/>
            </p:nvCxnSpPr>
            <p:spPr>
              <a:xfrm flipV="1">
                <a:off x="10384832" y="4062690"/>
                <a:ext cx="447978" cy="27886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6B31E4C7-6153-4F29-9375-8C728FA72828}"/>
                  </a:ext>
                </a:extLst>
              </p:cNvPr>
              <p:cNvCxnSpPr>
                <a:cxnSpLocks/>
                <a:endCxn id="180" idx="0"/>
              </p:cNvCxnSpPr>
              <p:nvPr/>
            </p:nvCxnSpPr>
            <p:spPr>
              <a:xfrm>
                <a:off x="8905924" y="1539760"/>
                <a:ext cx="6761" cy="603762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BB10B67F-0E6F-4355-912E-5C46EA361E39}"/>
                  </a:ext>
                </a:extLst>
              </p:cNvPr>
              <p:cNvCxnSpPr>
                <a:cxnSpLocks/>
                <a:endCxn id="185" idx="0"/>
              </p:cNvCxnSpPr>
              <p:nvPr/>
            </p:nvCxnSpPr>
            <p:spPr>
              <a:xfrm>
                <a:off x="9986408" y="1539760"/>
                <a:ext cx="4044" cy="603762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CFF17356-DE11-47EE-93E0-64C4EFFE8520}"/>
                  </a:ext>
                </a:extLst>
              </p:cNvPr>
              <p:cNvCxnSpPr>
                <a:cxnSpLocks/>
                <a:endCxn id="271" idx="0"/>
              </p:cNvCxnSpPr>
              <p:nvPr/>
            </p:nvCxnSpPr>
            <p:spPr>
              <a:xfrm flipH="1">
                <a:off x="11251198" y="1721070"/>
                <a:ext cx="114888" cy="966376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91431A0E-3E6C-4DCE-8AF9-162F5D2DF05E}"/>
                  </a:ext>
                </a:extLst>
              </p:cNvPr>
              <p:cNvCxnSpPr>
                <a:cxnSpLocks/>
                <a:stCxn id="184" idx="3"/>
              </p:cNvCxnSpPr>
              <p:nvPr/>
            </p:nvCxnSpPr>
            <p:spPr>
              <a:xfrm>
                <a:off x="11731127" y="3623552"/>
                <a:ext cx="443357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34CFBC48-2507-49A9-AF73-1F39097B1D58}"/>
                  </a:ext>
                </a:extLst>
              </p:cNvPr>
              <p:cNvCxnSpPr>
                <a:cxnSpLocks/>
                <a:stCxn id="182" idx="3"/>
              </p:cNvCxnSpPr>
              <p:nvPr/>
            </p:nvCxnSpPr>
            <p:spPr>
              <a:xfrm>
                <a:off x="11731127" y="5509697"/>
                <a:ext cx="443356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1" name="Graphic 25">
                <a:extLst>
                  <a:ext uri="{FF2B5EF4-FFF2-40B4-BE49-F238E27FC236}">
                    <a16:creationId xmlns:a16="http://schemas.microsoft.com/office/drawing/2014/main" id="{ECF03B25-C55F-42EF-BC24-318DEB415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093501" y="2687446"/>
                <a:ext cx="315394" cy="315394"/>
              </a:xfrm>
              <a:prstGeom prst="rect">
                <a:avLst/>
              </a:prstGeom>
            </p:spPr>
          </p:pic>
        </p:grpSp>
        <p:pic>
          <p:nvPicPr>
            <p:cNvPr id="123" name="Picture 130">
              <a:extLst>
                <a:ext uri="{FF2B5EF4-FFF2-40B4-BE49-F238E27FC236}">
                  <a16:creationId xmlns:a16="http://schemas.microsoft.com/office/drawing/2014/main" id="{88F80432-65C3-4AB6-B991-15F544B52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43946" y="3205319"/>
              <a:ext cx="205128" cy="188994"/>
            </a:xfrm>
            <a:prstGeom prst="rect">
              <a:avLst/>
            </a:prstGeom>
          </p:spPr>
        </p:pic>
        <p:pic>
          <p:nvPicPr>
            <p:cNvPr id="124" name="Picture 130">
              <a:extLst>
                <a:ext uri="{FF2B5EF4-FFF2-40B4-BE49-F238E27FC236}">
                  <a16:creationId xmlns:a16="http://schemas.microsoft.com/office/drawing/2014/main" id="{8C987BA9-28B7-450D-A215-E5598DB84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11709" y="2399860"/>
              <a:ext cx="205128" cy="188994"/>
            </a:xfrm>
            <a:prstGeom prst="rect">
              <a:avLst/>
            </a:prstGeom>
          </p:spPr>
        </p:pic>
        <p:pic>
          <p:nvPicPr>
            <p:cNvPr id="125" name="Picture 130">
              <a:extLst>
                <a:ext uri="{FF2B5EF4-FFF2-40B4-BE49-F238E27FC236}">
                  <a16:creationId xmlns:a16="http://schemas.microsoft.com/office/drawing/2014/main" id="{A00A49A4-7C2B-44C0-8A18-153715FDB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67857" y="4663868"/>
              <a:ext cx="205128" cy="188994"/>
            </a:xfrm>
            <a:prstGeom prst="rect">
              <a:avLst/>
            </a:prstGeom>
          </p:spPr>
        </p:pic>
      </p:grpSp>
      <p:pic>
        <p:nvPicPr>
          <p:cNvPr id="126" name="Picture 130">
            <a:extLst>
              <a:ext uri="{FF2B5EF4-FFF2-40B4-BE49-F238E27FC236}">
                <a16:creationId xmlns:a16="http://schemas.microsoft.com/office/drawing/2014/main" id="{ACDA194C-DC5B-4063-8725-F28DFAEC67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509" y="5839859"/>
            <a:ext cx="205128" cy="188994"/>
          </a:xfrm>
          <a:prstGeom prst="rect">
            <a:avLst/>
          </a:prstGeom>
        </p:spPr>
      </p:pic>
      <p:sp>
        <p:nvSpPr>
          <p:cNvPr id="92" name="Date Placeholder 2">
            <a:extLst>
              <a:ext uri="{FF2B5EF4-FFF2-40B4-BE49-F238E27FC236}">
                <a16:creationId xmlns:a16="http://schemas.microsoft.com/office/drawing/2014/main" id="{363C6F69-0DFB-B489-7BD4-9196CE90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571" y="6459545"/>
            <a:ext cx="2868206" cy="16399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973C82-0872-376E-A11C-EE190824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82" y="2502725"/>
            <a:ext cx="8055546" cy="926275"/>
          </a:xfrm>
        </p:spPr>
        <p:txBody>
          <a:bodyPr/>
          <a:lstStyle/>
          <a:p>
            <a:r>
              <a:rPr lang="en-GB" dirty="0"/>
              <a:t>Let’s Dive </a:t>
            </a:r>
            <a:r>
              <a:rPr lang="en-GB" dirty="0" err="1"/>
              <a:t>i</a:t>
            </a:r>
            <a:r>
              <a:rPr lang="en-US" dirty="0" err="1"/>
              <a:t>nto</a:t>
            </a:r>
            <a:r>
              <a:rPr lang="en-US" dirty="0"/>
              <a:t> The Challenges of Sync Over DWDM Networks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EB087-1872-DAD0-8126-D96115526B8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59538"/>
            <a:ext cx="2868613" cy="163512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1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6434-121D-48BA-B110-AB719F63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5G Drives High-</a:t>
            </a:r>
            <a:r>
              <a:rPr lang="en-US"/>
              <a:t>accuracy</a:t>
            </a:r>
            <a:r>
              <a:rPr lang="en-US" noProof="0"/>
              <a:t> Synchronization Requirements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2E9C98BF-012E-404F-956B-149BC79BA8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511" y="3015202"/>
            <a:ext cx="2741578" cy="1875610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21609B82-77DB-43DA-8A20-544F95BD8F48}"/>
              </a:ext>
            </a:extLst>
          </p:cNvPr>
          <p:cNvSpPr/>
          <p:nvPr/>
        </p:nvSpPr>
        <p:spPr>
          <a:xfrm>
            <a:off x="1606935" y="5125453"/>
            <a:ext cx="8940750" cy="385010"/>
          </a:xfrm>
          <a:custGeom>
            <a:avLst/>
            <a:gdLst>
              <a:gd name="connsiteX0" fmla="*/ 0 w 6352673"/>
              <a:gd name="connsiteY0" fmla="*/ 368968 h 385010"/>
              <a:gd name="connsiteX1" fmla="*/ 6352673 w 6352673"/>
              <a:gd name="connsiteY1" fmla="*/ 385010 h 385010"/>
              <a:gd name="connsiteX2" fmla="*/ 5558589 w 6352673"/>
              <a:gd name="connsiteY2" fmla="*/ 0 h 385010"/>
              <a:gd name="connsiteX3" fmla="*/ 689810 w 6352673"/>
              <a:gd name="connsiteY3" fmla="*/ 8021 h 385010"/>
              <a:gd name="connsiteX4" fmla="*/ 0 w 6352673"/>
              <a:gd name="connsiteY4" fmla="*/ 368968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673" h="385010">
                <a:moveTo>
                  <a:pt x="0" y="368968"/>
                </a:moveTo>
                <a:lnTo>
                  <a:pt x="6352673" y="385010"/>
                </a:lnTo>
                <a:lnTo>
                  <a:pt x="5558589" y="0"/>
                </a:lnTo>
                <a:lnTo>
                  <a:pt x="689810" y="8021"/>
                </a:lnTo>
                <a:lnTo>
                  <a:pt x="0" y="36896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8068B068-C9F7-4FEA-B8AA-F1BD3352D3EB}"/>
              </a:ext>
            </a:extLst>
          </p:cNvPr>
          <p:cNvSpPr/>
          <p:nvPr/>
        </p:nvSpPr>
        <p:spPr>
          <a:xfrm>
            <a:off x="1219200" y="5125453"/>
            <a:ext cx="2053389" cy="385010"/>
          </a:xfrm>
          <a:custGeom>
            <a:avLst/>
            <a:gdLst>
              <a:gd name="connsiteX0" fmla="*/ 0 w 2053389"/>
              <a:gd name="connsiteY0" fmla="*/ 385010 h 385010"/>
              <a:gd name="connsiteX1" fmla="*/ 2053389 w 2053389"/>
              <a:gd name="connsiteY1" fmla="*/ 368968 h 385010"/>
              <a:gd name="connsiteX2" fmla="*/ 1965158 w 2053389"/>
              <a:gd name="connsiteY2" fmla="*/ 0 h 385010"/>
              <a:gd name="connsiteX3" fmla="*/ 794084 w 2053389"/>
              <a:gd name="connsiteY3" fmla="*/ 8021 h 385010"/>
              <a:gd name="connsiteX4" fmla="*/ 96253 w 2053389"/>
              <a:gd name="connsiteY4" fmla="*/ 376989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3389" h="385010">
                <a:moveTo>
                  <a:pt x="0" y="385010"/>
                </a:moveTo>
                <a:lnTo>
                  <a:pt x="2053389" y="368968"/>
                </a:lnTo>
                <a:lnTo>
                  <a:pt x="1965158" y="0"/>
                </a:lnTo>
                <a:lnTo>
                  <a:pt x="794084" y="8021"/>
                </a:lnTo>
                <a:lnTo>
                  <a:pt x="96253" y="376989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41EABA5E-5C5E-4205-ADF6-BE47B0907A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866" y="3856019"/>
            <a:ext cx="2741578" cy="858819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sp>
        <p:nvSpPr>
          <p:cNvPr id="120" name="Arrow: Left-Right 119">
            <a:extLst>
              <a:ext uri="{FF2B5EF4-FFF2-40B4-BE49-F238E27FC236}">
                <a16:creationId xmlns:a16="http://schemas.microsoft.com/office/drawing/2014/main" id="{FB9BDA81-78C5-4A07-86F0-9ADCE40581FF}"/>
              </a:ext>
            </a:extLst>
          </p:cNvPr>
          <p:cNvSpPr/>
          <p:nvPr/>
        </p:nvSpPr>
        <p:spPr>
          <a:xfrm>
            <a:off x="775854" y="5998613"/>
            <a:ext cx="10841312" cy="512444"/>
          </a:xfrm>
          <a:prstGeom prst="leftRightArrow">
            <a:avLst>
              <a:gd name="adj1" fmla="val 6115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1" name="Arrow: Left-Right 120">
            <a:extLst>
              <a:ext uri="{FF2B5EF4-FFF2-40B4-BE49-F238E27FC236}">
                <a16:creationId xmlns:a16="http://schemas.microsoft.com/office/drawing/2014/main" id="{6D316F98-F15D-4CEF-A19F-FA620BCA51CF}"/>
              </a:ext>
            </a:extLst>
          </p:cNvPr>
          <p:cNvSpPr/>
          <p:nvPr/>
        </p:nvSpPr>
        <p:spPr>
          <a:xfrm>
            <a:off x="828205" y="6053870"/>
            <a:ext cx="3288077" cy="401925"/>
          </a:xfrm>
          <a:prstGeom prst="leftRightArrow">
            <a:avLst>
              <a:gd name="adj1" fmla="val 48082"/>
              <a:gd name="adj2" fmla="val 4665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673497C-8D8B-48C4-9019-1740FFDCC5B8}"/>
              </a:ext>
            </a:extLst>
          </p:cNvPr>
          <p:cNvCxnSpPr>
            <a:cxnSpLocks/>
          </p:cNvCxnSpPr>
          <p:nvPr/>
        </p:nvCxnSpPr>
        <p:spPr>
          <a:xfrm flipH="1" flipV="1">
            <a:off x="7991060" y="3137644"/>
            <a:ext cx="239690" cy="54778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A2C2662-6B05-4EAF-AE90-A67FFCCAC010}"/>
              </a:ext>
            </a:extLst>
          </p:cNvPr>
          <p:cNvCxnSpPr>
            <a:cxnSpLocks/>
          </p:cNvCxnSpPr>
          <p:nvPr/>
        </p:nvCxnSpPr>
        <p:spPr>
          <a:xfrm flipV="1">
            <a:off x="7183187" y="3183953"/>
            <a:ext cx="132519" cy="41380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640A404-85C8-45BA-A675-7C4D1C4CE774}"/>
              </a:ext>
            </a:extLst>
          </p:cNvPr>
          <p:cNvSpPr/>
          <p:nvPr/>
        </p:nvSpPr>
        <p:spPr>
          <a:xfrm>
            <a:off x="775854" y="5508746"/>
            <a:ext cx="10841312" cy="47160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sv-SE" sz="2400" err="1">
              <a:solidFill>
                <a:schemeClr val="tx2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DDA1EE9-4E58-4D7E-A9D6-8050965E316F}"/>
              </a:ext>
            </a:extLst>
          </p:cNvPr>
          <p:cNvSpPr/>
          <p:nvPr/>
        </p:nvSpPr>
        <p:spPr>
          <a:xfrm>
            <a:off x="1307400" y="5508746"/>
            <a:ext cx="9225606" cy="471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sv-SE" sz="2400" err="1">
              <a:solidFill>
                <a:schemeClr val="tx2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6980CBD-7F16-43A0-959A-635E3C027E17}"/>
              </a:ext>
            </a:extLst>
          </p:cNvPr>
          <p:cNvSpPr/>
          <p:nvPr/>
        </p:nvSpPr>
        <p:spPr>
          <a:xfrm>
            <a:off x="1307875" y="5584946"/>
            <a:ext cx="1950684" cy="3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sv-SE" sz="2400" err="1">
              <a:solidFill>
                <a:schemeClr val="tx2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378B6AF-DCB8-44AB-8CA6-125910B4718E}"/>
              </a:ext>
            </a:extLst>
          </p:cNvPr>
          <p:cNvSpPr txBox="1"/>
          <p:nvPr/>
        </p:nvSpPr>
        <p:spPr>
          <a:xfrm>
            <a:off x="10674081" y="5569093"/>
            <a:ext cx="904094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ePRT/PRTC</a:t>
            </a:r>
          </a:p>
          <a:p>
            <a:r>
              <a:rPr lang="sv-SE" sz="1200" b="1" dirty="0">
                <a:solidFill>
                  <a:schemeClr val="bg1"/>
                </a:solidFill>
              </a:rPr>
              <a:t>15 ns - 100 ns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4F9F3BE-CF9F-4797-AAED-733B462B7FFF}"/>
              </a:ext>
            </a:extLst>
          </p:cNvPr>
          <p:cNvSpPr txBox="1"/>
          <p:nvPr/>
        </p:nvSpPr>
        <p:spPr>
          <a:xfrm>
            <a:off x="6339284" y="5643436"/>
            <a:ext cx="2016706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b="1">
                <a:solidFill>
                  <a:schemeClr val="tx2"/>
                </a:solidFill>
              </a:rPr>
              <a:t>Transport Network 1000 ns</a:t>
            </a:r>
            <a:endParaRPr lang="sv-SE" sz="1200" b="1">
              <a:solidFill>
                <a:schemeClr val="tx2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D308443-D1FB-49FB-B097-4E230B9D7304}"/>
              </a:ext>
            </a:extLst>
          </p:cNvPr>
          <p:cNvSpPr txBox="1"/>
          <p:nvPr/>
        </p:nvSpPr>
        <p:spPr>
          <a:xfrm>
            <a:off x="1658994" y="5556884"/>
            <a:ext cx="1053109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200" b="1" dirty="0">
                <a:solidFill>
                  <a:schemeClr val="tx2"/>
                </a:solidFill>
              </a:rPr>
              <a:t>eCPRI Transport </a:t>
            </a:r>
          </a:p>
          <a:p>
            <a:r>
              <a:rPr lang="sv-SE" sz="1200" b="1" dirty="0">
                <a:solidFill>
                  <a:schemeClr val="tx2"/>
                </a:solidFill>
              </a:rPr>
              <a:t>60 ns - 190 ns </a:t>
            </a:r>
            <a:endParaRPr lang="sv-SE" sz="1100" b="1" dirty="0">
              <a:solidFill>
                <a:schemeClr val="tx2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18276AE-62E0-4067-A83A-9D8EAE31D720}"/>
              </a:ext>
            </a:extLst>
          </p:cNvPr>
          <p:cNvSpPr/>
          <p:nvPr/>
        </p:nvSpPr>
        <p:spPr>
          <a:xfrm>
            <a:off x="3258617" y="5584946"/>
            <a:ext cx="954409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sv-SE" sz="2400" err="1">
              <a:solidFill>
                <a:schemeClr val="tx2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8B4C20-E0BA-4016-B37F-D089F243A758}"/>
              </a:ext>
            </a:extLst>
          </p:cNvPr>
          <p:cNvSpPr txBox="1"/>
          <p:nvPr/>
        </p:nvSpPr>
        <p:spPr>
          <a:xfrm>
            <a:off x="3550385" y="5643436"/>
            <a:ext cx="37087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eREC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894A21E-0263-4687-B2AE-4DA558BE613E}"/>
              </a:ext>
            </a:extLst>
          </p:cNvPr>
          <p:cNvSpPr/>
          <p:nvPr/>
        </p:nvSpPr>
        <p:spPr>
          <a:xfrm>
            <a:off x="763312" y="5505450"/>
            <a:ext cx="544088" cy="47793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sv-SE" sz="2400" err="1">
              <a:solidFill>
                <a:schemeClr val="tx2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F219F23-D0A3-4F19-9B4D-8E50D72C17FB}"/>
              </a:ext>
            </a:extLst>
          </p:cNvPr>
          <p:cNvSpPr txBox="1"/>
          <p:nvPr/>
        </p:nvSpPr>
        <p:spPr>
          <a:xfrm>
            <a:off x="856430" y="5643436"/>
            <a:ext cx="278923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eRE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53965CB-6825-4B9A-9BDE-A2FCC8827DC0}"/>
              </a:ext>
            </a:extLst>
          </p:cNvPr>
          <p:cNvSpPr txBox="1"/>
          <p:nvPr/>
        </p:nvSpPr>
        <p:spPr>
          <a:xfrm>
            <a:off x="5746968" y="6157460"/>
            <a:ext cx="420307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TDD/LTE-A and 5G macro phase services </a:t>
            </a:r>
            <a:r>
              <a:rPr lang="sv-SE" sz="1400" b="1" dirty="0">
                <a:solidFill>
                  <a:schemeClr val="tx2"/>
                </a:solidFill>
              </a:rPr>
              <a:t>traceable to UTC</a:t>
            </a:r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10BCA0-1007-4A87-858F-73735FBE3E83}"/>
              </a:ext>
            </a:extLst>
          </p:cNvPr>
          <p:cNvSpPr txBox="1"/>
          <p:nvPr/>
        </p:nvSpPr>
        <p:spPr>
          <a:xfrm>
            <a:off x="1239065" y="6156153"/>
            <a:ext cx="2458109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200" dirty="0">
                <a:solidFill>
                  <a:schemeClr val="tx2"/>
                </a:solidFill>
              </a:rPr>
              <a:t>Inter antenna </a:t>
            </a:r>
            <a:r>
              <a:rPr lang="sv-SE" sz="1200" b="1" dirty="0">
                <a:solidFill>
                  <a:schemeClr val="tx2"/>
                </a:solidFill>
              </a:rPr>
              <a:t>relative phase alignment</a:t>
            </a:r>
            <a:endParaRPr lang="sv-SE" sz="1100" b="1" dirty="0">
              <a:solidFill>
                <a:schemeClr val="tx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A9819DD-FF96-4107-A619-29CB0ADB1C3B}"/>
              </a:ext>
            </a:extLst>
          </p:cNvPr>
          <p:cNvSpPr txBox="1"/>
          <p:nvPr/>
        </p:nvSpPr>
        <p:spPr>
          <a:xfrm>
            <a:off x="183384" y="5169089"/>
            <a:ext cx="1190775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Network Budget</a:t>
            </a:r>
          </a:p>
          <a:p>
            <a:r>
              <a:rPr lang="sv-SE" sz="1050" dirty="0">
                <a:solidFill>
                  <a:schemeClr val="tx2"/>
                </a:solidFill>
              </a:rPr>
              <a:t>Max|TE|</a:t>
            </a:r>
            <a:endParaRPr lang="sv-SE" sz="1000" dirty="0">
              <a:solidFill>
                <a:schemeClr val="tx2"/>
              </a:solidFill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D239FAB7-BE8A-4CC8-B2B1-31C826EA2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719" y="3583209"/>
            <a:ext cx="2080396" cy="82956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56BC7F76-ECB5-417D-BAFA-E548515562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869" y="3054630"/>
            <a:ext cx="2741578" cy="1875610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AA50C62E-02E7-41BB-9BC1-0434A9BBB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7941" y="3603209"/>
            <a:ext cx="2080396" cy="809568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69F21195-8B4A-4245-880D-0A6A0CC1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590" y="3143272"/>
            <a:ext cx="2741578" cy="858819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5875DA15-2F7A-46F2-A039-F988DD27E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9475" y="3280022"/>
            <a:ext cx="2103767" cy="539119"/>
          </a:xfrm>
          <a:prstGeom prst="rect">
            <a:avLst/>
          </a:prstGeom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E3C7A26-D21E-41C9-B914-BFDCD43E294C}"/>
              </a:ext>
            </a:extLst>
          </p:cNvPr>
          <p:cNvCxnSpPr>
            <a:cxnSpLocks/>
          </p:cNvCxnSpPr>
          <p:nvPr/>
        </p:nvCxnSpPr>
        <p:spPr>
          <a:xfrm>
            <a:off x="1658994" y="2779836"/>
            <a:ext cx="272557" cy="54058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0DFAF6F-3CD9-4052-A171-96A13052CCE3}"/>
              </a:ext>
            </a:extLst>
          </p:cNvPr>
          <p:cNvCxnSpPr>
            <a:cxnSpLocks/>
          </p:cNvCxnSpPr>
          <p:nvPr/>
        </p:nvCxnSpPr>
        <p:spPr>
          <a:xfrm>
            <a:off x="1297313" y="3638894"/>
            <a:ext cx="509826" cy="1631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4" name="Picture 143">
            <a:extLst>
              <a:ext uri="{FF2B5EF4-FFF2-40B4-BE49-F238E27FC236}">
                <a16:creationId xmlns:a16="http://schemas.microsoft.com/office/drawing/2014/main" id="{1EED14CC-5900-439B-8802-CDD1B5E0E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3750" y="2354189"/>
            <a:ext cx="446116" cy="446116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53637DED-0617-49DE-B071-99507BFF0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10" y="3972225"/>
            <a:ext cx="446116" cy="446116"/>
          </a:xfrm>
          <a:prstGeom prst="rect">
            <a:avLst/>
          </a:prstGeom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FEA878F-373D-40E6-8F3F-F700BC691C40}"/>
              </a:ext>
            </a:extLst>
          </p:cNvPr>
          <p:cNvCxnSpPr>
            <a:cxnSpLocks/>
            <a:stCxn id="250" idx="3"/>
          </p:cNvCxnSpPr>
          <p:nvPr/>
        </p:nvCxnSpPr>
        <p:spPr>
          <a:xfrm flipV="1">
            <a:off x="1374493" y="4430361"/>
            <a:ext cx="526757" cy="43756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3EFEAF0-0FCE-4592-B0FB-0C5AE4585320}"/>
              </a:ext>
            </a:extLst>
          </p:cNvPr>
          <p:cNvCxnSpPr>
            <a:cxnSpLocks/>
          </p:cNvCxnSpPr>
          <p:nvPr/>
        </p:nvCxnSpPr>
        <p:spPr>
          <a:xfrm>
            <a:off x="1345241" y="4339263"/>
            <a:ext cx="509826" cy="1631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6BF68AE8-0AF3-4667-A09F-29030D7858BF}"/>
              </a:ext>
            </a:extLst>
          </p:cNvPr>
          <p:cNvSpPr txBox="1"/>
          <p:nvPr/>
        </p:nvSpPr>
        <p:spPr>
          <a:xfrm>
            <a:off x="1823510" y="2376496"/>
            <a:ext cx="20518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4G</a:t>
            </a:r>
            <a:endParaRPr lang="sv-SE" sz="1200">
              <a:solidFill>
                <a:schemeClr val="tx2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5E24FEB-96E7-428B-8FCF-296EC77A68F3}"/>
              </a:ext>
            </a:extLst>
          </p:cNvPr>
          <p:cNvSpPr txBox="1"/>
          <p:nvPr/>
        </p:nvSpPr>
        <p:spPr>
          <a:xfrm>
            <a:off x="593605" y="3467499"/>
            <a:ext cx="20518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5G</a:t>
            </a:r>
            <a:endParaRPr lang="sv-SE" sz="1200">
              <a:solidFill>
                <a:schemeClr val="tx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587FF4C-A93C-49B8-8E29-BED80289C3B5}"/>
              </a:ext>
            </a:extLst>
          </p:cNvPr>
          <p:cNvSpPr txBox="1"/>
          <p:nvPr/>
        </p:nvSpPr>
        <p:spPr>
          <a:xfrm>
            <a:off x="596322" y="4202897"/>
            <a:ext cx="20518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4G</a:t>
            </a:r>
            <a:endParaRPr lang="sv-SE" sz="1200">
              <a:solidFill>
                <a:schemeClr val="tx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69D916C-D444-4689-A448-E0E84B0511A8}"/>
              </a:ext>
            </a:extLst>
          </p:cNvPr>
          <p:cNvSpPr txBox="1"/>
          <p:nvPr/>
        </p:nvSpPr>
        <p:spPr>
          <a:xfrm>
            <a:off x="596536" y="4800725"/>
            <a:ext cx="20518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5G</a:t>
            </a:r>
            <a:endParaRPr lang="sv-SE" sz="1200">
              <a:solidFill>
                <a:schemeClr val="tx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F9B2B77-BDF3-4892-AC3B-57FBEE994CD3}"/>
              </a:ext>
            </a:extLst>
          </p:cNvPr>
          <p:cNvSpPr txBox="1"/>
          <p:nvPr/>
        </p:nvSpPr>
        <p:spPr>
          <a:xfrm>
            <a:off x="1749522" y="2608072"/>
            <a:ext cx="331822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CPRI</a:t>
            </a:r>
            <a:endParaRPr lang="sv-SE" sz="1200">
              <a:solidFill>
                <a:schemeClr val="tx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BAAF36A-6BB2-4CA0-BD48-58DD980DAAC4}"/>
              </a:ext>
            </a:extLst>
          </p:cNvPr>
          <p:cNvSpPr txBox="1"/>
          <p:nvPr/>
        </p:nvSpPr>
        <p:spPr>
          <a:xfrm>
            <a:off x="1364591" y="3740412"/>
            <a:ext cx="42159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eCPRI</a:t>
            </a:r>
            <a:endParaRPr lang="sv-SE" sz="1200">
              <a:solidFill>
                <a:schemeClr val="tx2"/>
              </a:solidFill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34D1C8C-3663-4473-8E97-50194EAAA706}"/>
              </a:ext>
            </a:extLst>
          </p:cNvPr>
          <p:cNvCxnSpPr>
            <a:cxnSpLocks/>
            <a:endCxn id="187" idx="2"/>
          </p:cNvCxnSpPr>
          <p:nvPr/>
        </p:nvCxnSpPr>
        <p:spPr>
          <a:xfrm flipV="1">
            <a:off x="4213024" y="2833448"/>
            <a:ext cx="164803" cy="59555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81FA8E3A-8BA9-408D-AC39-696133370870}"/>
              </a:ext>
            </a:extLst>
          </p:cNvPr>
          <p:cNvSpPr txBox="1"/>
          <p:nvPr/>
        </p:nvSpPr>
        <p:spPr>
          <a:xfrm>
            <a:off x="3859999" y="2849647"/>
            <a:ext cx="42159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eCPRI</a:t>
            </a:r>
            <a:endParaRPr lang="sv-SE" sz="1200">
              <a:solidFill>
                <a:schemeClr val="tx2"/>
              </a:solidFill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364098F-C069-4C01-B616-D97B822E7341}"/>
              </a:ext>
            </a:extLst>
          </p:cNvPr>
          <p:cNvCxnSpPr>
            <a:cxnSpLocks/>
          </p:cNvCxnSpPr>
          <p:nvPr/>
        </p:nvCxnSpPr>
        <p:spPr>
          <a:xfrm flipH="1" flipV="1">
            <a:off x="4487368" y="2785435"/>
            <a:ext cx="455563" cy="83983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DE26998-A63F-47E3-AA31-371754242C2B}"/>
              </a:ext>
            </a:extLst>
          </p:cNvPr>
          <p:cNvCxnSpPr>
            <a:cxnSpLocks/>
          </p:cNvCxnSpPr>
          <p:nvPr/>
        </p:nvCxnSpPr>
        <p:spPr>
          <a:xfrm flipV="1">
            <a:off x="4339444" y="2843134"/>
            <a:ext cx="426760" cy="63684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9104F519-A58A-4CC0-BD42-BECE732739B5}"/>
              </a:ext>
            </a:extLst>
          </p:cNvPr>
          <p:cNvSpPr txBox="1"/>
          <p:nvPr/>
        </p:nvSpPr>
        <p:spPr>
          <a:xfrm>
            <a:off x="4320352" y="3078930"/>
            <a:ext cx="331822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CPRI</a:t>
            </a:r>
            <a:endParaRPr lang="sv-SE" sz="1200">
              <a:solidFill>
                <a:schemeClr val="tx2"/>
              </a:solidFill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BDC85E51-71A1-4B8F-AFC4-41B433B581F2}"/>
              </a:ext>
            </a:extLst>
          </p:cNvPr>
          <p:cNvCxnSpPr>
            <a:cxnSpLocks/>
            <a:endCxn id="188" idx="2"/>
          </p:cNvCxnSpPr>
          <p:nvPr/>
        </p:nvCxnSpPr>
        <p:spPr>
          <a:xfrm flipH="1" flipV="1">
            <a:off x="4879535" y="2838476"/>
            <a:ext cx="244103" cy="74086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29AA388B-971B-4986-88C2-DC0D0AA9BDCF}"/>
              </a:ext>
            </a:extLst>
          </p:cNvPr>
          <p:cNvSpPr/>
          <p:nvPr/>
        </p:nvSpPr>
        <p:spPr>
          <a:xfrm>
            <a:off x="7027006" y="2295831"/>
            <a:ext cx="1328984" cy="92340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>
                <a:solidFill>
                  <a:schemeClr val="tx2"/>
                </a:solidFill>
              </a:rPr>
              <a:t>CU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5F9BB2F8-C88A-4444-B4BC-0D04A7CCA30A}"/>
              </a:ext>
            </a:extLst>
          </p:cNvPr>
          <p:cNvSpPr/>
          <p:nvPr/>
        </p:nvSpPr>
        <p:spPr>
          <a:xfrm>
            <a:off x="7087670" y="2433625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>
                <a:solidFill>
                  <a:schemeClr val="tx2"/>
                </a:solidFill>
              </a:rPr>
              <a:t>CU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30549EEC-10F5-47F0-90D3-D072D0AD99C6}"/>
              </a:ext>
            </a:extLst>
          </p:cNvPr>
          <p:cNvSpPr/>
          <p:nvPr/>
        </p:nvSpPr>
        <p:spPr>
          <a:xfrm>
            <a:off x="7575707" y="2681060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>
                <a:solidFill>
                  <a:schemeClr val="tx2"/>
                </a:solidFill>
              </a:rPr>
              <a:t>MEC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9DC98D0-9D3C-4586-9B4D-4106B31F0F66}"/>
              </a:ext>
            </a:extLst>
          </p:cNvPr>
          <p:cNvSpPr/>
          <p:nvPr/>
        </p:nvSpPr>
        <p:spPr>
          <a:xfrm>
            <a:off x="7688246" y="2568474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>
                <a:solidFill>
                  <a:schemeClr val="tx2"/>
                </a:solidFill>
              </a:rPr>
              <a:t>MEC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792F3542-D37F-4591-9C5B-9D1A127F6811}"/>
              </a:ext>
            </a:extLst>
          </p:cNvPr>
          <p:cNvSpPr/>
          <p:nvPr/>
        </p:nvSpPr>
        <p:spPr>
          <a:xfrm>
            <a:off x="7865538" y="2447579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>
                <a:solidFill>
                  <a:schemeClr val="tx2"/>
                </a:solidFill>
              </a:rPr>
              <a:t>MEC</a:t>
            </a:r>
            <a:endParaRPr lang="en-US" sz="1400">
              <a:solidFill>
                <a:schemeClr val="tx2"/>
              </a:solidFill>
            </a:endParaRP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6ACAA882-3849-4D8C-93FC-593778F2B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0070" y="2515100"/>
            <a:ext cx="464858" cy="468000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40F6A93C-87C0-474A-B010-C1CF3C144CBF}"/>
              </a:ext>
            </a:extLst>
          </p:cNvPr>
          <p:cNvSpPr txBox="1"/>
          <p:nvPr/>
        </p:nvSpPr>
        <p:spPr>
          <a:xfrm>
            <a:off x="10603512" y="3018691"/>
            <a:ext cx="761619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200" dirty="0">
                <a:solidFill>
                  <a:schemeClr val="tx2"/>
                </a:solidFill>
              </a:rPr>
              <a:t>PRTC/T-GM </a:t>
            </a: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ABE61927-0CEA-4347-8CC7-919B8C47F8E0}"/>
              </a:ext>
            </a:extLst>
          </p:cNvPr>
          <p:cNvSpPr/>
          <p:nvPr/>
        </p:nvSpPr>
        <p:spPr>
          <a:xfrm>
            <a:off x="4029332" y="3230843"/>
            <a:ext cx="6903167" cy="621228"/>
          </a:xfrm>
          <a:custGeom>
            <a:avLst/>
            <a:gdLst>
              <a:gd name="connsiteX0" fmla="*/ 6372225 w 6372225"/>
              <a:gd name="connsiteY0" fmla="*/ 209550 h 1593547"/>
              <a:gd name="connsiteX1" fmla="*/ 6048375 w 6372225"/>
              <a:gd name="connsiteY1" fmla="*/ 914400 h 1593547"/>
              <a:gd name="connsiteX2" fmla="*/ 4867275 w 6372225"/>
              <a:gd name="connsiteY2" fmla="*/ 1419225 h 1593547"/>
              <a:gd name="connsiteX3" fmla="*/ 2219325 w 6372225"/>
              <a:gd name="connsiteY3" fmla="*/ 1590675 h 1593547"/>
              <a:gd name="connsiteX4" fmla="*/ 600075 w 6372225"/>
              <a:gd name="connsiteY4" fmla="*/ 1304925 h 1593547"/>
              <a:gd name="connsiteX5" fmla="*/ 276225 w 6372225"/>
              <a:gd name="connsiteY5" fmla="*/ 781050 h 1593547"/>
              <a:gd name="connsiteX6" fmla="*/ 0 w 6372225"/>
              <a:gd name="connsiteY6" fmla="*/ 0 h 1593547"/>
              <a:gd name="connsiteX0" fmla="*/ 6372225 w 6372225"/>
              <a:gd name="connsiteY0" fmla="*/ 209550 h 1594313"/>
              <a:gd name="connsiteX1" fmla="*/ 6076950 w 6372225"/>
              <a:gd name="connsiteY1" fmla="*/ 781050 h 1594313"/>
              <a:gd name="connsiteX2" fmla="*/ 4867275 w 6372225"/>
              <a:gd name="connsiteY2" fmla="*/ 1419225 h 1594313"/>
              <a:gd name="connsiteX3" fmla="*/ 2219325 w 6372225"/>
              <a:gd name="connsiteY3" fmla="*/ 1590675 h 1594313"/>
              <a:gd name="connsiteX4" fmla="*/ 600075 w 6372225"/>
              <a:gd name="connsiteY4" fmla="*/ 1304925 h 1594313"/>
              <a:gd name="connsiteX5" fmla="*/ 276225 w 6372225"/>
              <a:gd name="connsiteY5" fmla="*/ 781050 h 1594313"/>
              <a:gd name="connsiteX6" fmla="*/ 0 w 6372225"/>
              <a:gd name="connsiteY6" fmla="*/ 0 h 1594313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835181"/>
              <a:gd name="connsiteX1" fmla="*/ 6076950 w 6372225"/>
              <a:gd name="connsiteY1" fmla="*/ 781050 h 835181"/>
              <a:gd name="connsiteX2" fmla="*/ 3905250 w 6372225"/>
              <a:gd name="connsiteY2" fmla="*/ 800100 h 835181"/>
              <a:gd name="connsiteX3" fmla="*/ 2733675 w 6372225"/>
              <a:gd name="connsiteY3" fmla="*/ 771525 h 835181"/>
              <a:gd name="connsiteX4" fmla="*/ 276225 w 6372225"/>
              <a:gd name="connsiteY4" fmla="*/ 781050 h 835181"/>
              <a:gd name="connsiteX5" fmla="*/ 0 w 6372225"/>
              <a:gd name="connsiteY5" fmla="*/ 0 h 835181"/>
              <a:gd name="connsiteX0" fmla="*/ 6372225 w 6372225"/>
              <a:gd name="connsiteY0" fmla="*/ 209550 h 830778"/>
              <a:gd name="connsiteX1" fmla="*/ 6076950 w 6372225"/>
              <a:gd name="connsiteY1" fmla="*/ 781050 h 830778"/>
              <a:gd name="connsiteX2" fmla="*/ 3905250 w 6372225"/>
              <a:gd name="connsiteY2" fmla="*/ 800100 h 830778"/>
              <a:gd name="connsiteX3" fmla="*/ 2733675 w 6372225"/>
              <a:gd name="connsiteY3" fmla="*/ 771525 h 830778"/>
              <a:gd name="connsiteX4" fmla="*/ 342900 w 6372225"/>
              <a:gd name="connsiteY4" fmla="*/ 733425 h 830778"/>
              <a:gd name="connsiteX5" fmla="*/ 0 w 6372225"/>
              <a:gd name="connsiteY5" fmla="*/ 0 h 830778"/>
              <a:gd name="connsiteX0" fmla="*/ 6903167 w 6903167"/>
              <a:gd name="connsiteY0" fmla="*/ 0 h 621228"/>
              <a:gd name="connsiteX1" fmla="*/ 6607892 w 6903167"/>
              <a:gd name="connsiteY1" fmla="*/ 571500 h 621228"/>
              <a:gd name="connsiteX2" fmla="*/ 4436192 w 6903167"/>
              <a:gd name="connsiteY2" fmla="*/ 590550 h 621228"/>
              <a:gd name="connsiteX3" fmla="*/ 3264617 w 6903167"/>
              <a:gd name="connsiteY3" fmla="*/ 561975 h 621228"/>
              <a:gd name="connsiteX4" fmla="*/ 873842 w 6903167"/>
              <a:gd name="connsiteY4" fmla="*/ 523875 h 621228"/>
              <a:gd name="connsiteX5" fmla="*/ 0 w 6903167"/>
              <a:gd name="connsiteY5" fmla="*/ 395134 h 62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3167" h="621228">
                <a:moveTo>
                  <a:pt x="6903167" y="0"/>
                </a:moveTo>
                <a:cubicBezTo>
                  <a:pt x="6866654" y="251619"/>
                  <a:pt x="7019055" y="473075"/>
                  <a:pt x="6607892" y="571500"/>
                </a:cubicBezTo>
                <a:cubicBezTo>
                  <a:pt x="6196729" y="669925"/>
                  <a:pt x="4993404" y="592137"/>
                  <a:pt x="4436192" y="590550"/>
                </a:cubicBezTo>
                <a:cubicBezTo>
                  <a:pt x="3878980" y="588963"/>
                  <a:pt x="3858342" y="573088"/>
                  <a:pt x="3264617" y="561975"/>
                </a:cubicBezTo>
                <a:cubicBezTo>
                  <a:pt x="2670892" y="550862"/>
                  <a:pt x="1329455" y="652463"/>
                  <a:pt x="873842" y="523875"/>
                </a:cubicBezTo>
                <a:cubicBezTo>
                  <a:pt x="773830" y="306388"/>
                  <a:pt x="88106" y="676915"/>
                  <a:pt x="0" y="395134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814B7FD5-0456-42BD-8425-1687755C414E}"/>
              </a:ext>
            </a:extLst>
          </p:cNvPr>
          <p:cNvSpPr/>
          <p:nvPr/>
        </p:nvSpPr>
        <p:spPr>
          <a:xfrm>
            <a:off x="1307681" y="3674781"/>
            <a:ext cx="2581751" cy="53082"/>
          </a:xfrm>
          <a:custGeom>
            <a:avLst/>
            <a:gdLst>
              <a:gd name="connsiteX0" fmla="*/ 6372225 w 6372225"/>
              <a:gd name="connsiteY0" fmla="*/ 209550 h 1593547"/>
              <a:gd name="connsiteX1" fmla="*/ 6048375 w 6372225"/>
              <a:gd name="connsiteY1" fmla="*/ 914400 h 1593547"/>
              <a:gd name="connsiteX2" fmla="*/ 4867275 w 6372225"/>
              <a:gd name="connsiteY2" fmla="*/ 1419225 h 1593547"/>
              <a:gd name="connsiteX3" fmla="*/ 2219325 w 6372225"/>
              <a:gd name="connsiteY3" fmla="*/ 1590675 h 1593547"/>
              <a:gd name="connsiteX4" fmla="*/ 600075 w 6372225"/>
              <a:gd name="connsiteY4" fmla="*/ 1304925 h 1593547"/>
              <a:gd name="connsiteX5" fmla="*/ 276225 w 6372225"/>
              <a:gd name="connsiteY5" fmla="*/ 781050 h 1593547"/>
              <a:gd name="connsiteX6" fmla="*/ 0 w 6372225"/>
              <a:gd name="connsiteY6" fmla="*/ 0 h 1593547"/>
              <a:gd name="connsiteX0" fmla="*/ 6372225 w 6372225"/>
              <a:gd name="connsiteY0" fmla="*/ 209550 h 1594313"/>
              <a:gd name="connsiteX1" fmla="*/ 6076950 w 6372225"/>
              <a:gd name="connsiteY1" fmla="*/ 781050 h 1594313"/>
              <a:gd name="connsiteX2" fmla="*/ 4867275 w 6372225"/>
              <a:gd name="connsiteY2" fmla="*/ 1419225 h 1594313"/>
              <a:gd name="connsiteX3" fmla="*/ 2219325 w 6372225"/>
              <a:gd name="connsiteY3" fmla="*/ 1590675 h 1594313"/>
              <a:gd name="connsiteX4" fmla="*/ 600075 w 6372225"/>
              <a:gd name="connsiteY4" fmla="*/ 1304925 h 1594313"/>
              <a:gd name="connsiteX5" fmla="*/ 276225 w 6372225"/>
              <a:gd name="connsiteY5" fmla="*/ 781050 h 1594313"/>
              <a:gd name="connsiteX6" fmla="*/ 0 w 6372225"/>
              <a:gd name="connsiteY6" fmla="*/ 0 h 1594313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835181"/>
              <a:gd name="connsiteX1" fmla="*/ 6076950 w 6372225"/>
              <a:gd name="connsiteY1" fmla="*/ 781050 h 835181"/>
              <a:gd name="connsiteX2" fmla="*/ 3905250 w 6372225"/>
              <a:gd name="connsiteY2" fmla="*/ 800100 h 835181"/>
              <a:gd name="connsiteX3" fmla="*/ 2733675 w 6372225"/>
              <a:gd name="connsiteY3" fmla="*/ 771525 h 835181"/>
              <a:gd name="connsiteX4" fmla="*/ 276225 w 6372225"/>
              <a:gd name="connsiteY4" fmla="*/ 781050 h 835181"/>
              <a:gd name="connsiteX5" fmla="*/ 0 w 6372225"/>
              <a:gd name="connsiteY5" fmla="*/ 0 h 835181"/>
              <a:gd name="connsiteX0" fmla="*/ 6372225 w 6372225"/>
              <a:gd name="connsiteY0" fmla="*/ 209550 h 830778"/>
              <a:gd name="connsiteX1" fmla="*/ 6076950 w 6372225"/>
              <a:gd name="connsiteY1" fmla="*/ 781050 h 830778"/>
              <a:gd name="connsiteX2" fmla="*/ 3905250 w 6372225"/>
              <a:gd name="connsiteY2" fmla="*/ 800100 h 830778"/>
              <a:gd name="connsiteX3" fmla="*/ 2733675 w 6372225"/>
              <a:gd name="connsiteY3" fmla="*/ 771525 h 830778"/>
              <a:gd name="connsiteX4" fmla="*/ 342900 w 6372225"/>
              <a:gd name="connsiteY4" fmla="*/ 733425 h 830778"/>
              <a:gd name="connsiteX5" fmla="*/ 0 w 6372225"/>
              <a:gd name="connsiteY5" fmla="*/ 0 h 830778"/>
              <a:gd name="connsiteX0" fmla="*/ 6372225 w 6372225"/>
              <a:gd name="connsiteY0" fmla="*/ 209550 h 871485"/>
              <a:gd name="connsiteX1" fmla="*/ 6076950 w 6372225"/>
              <a:gd name="connsiteY1" fmla="*/ 781050 h 871485"/>
              <a:gd name="connsiteX2" fmla="*/ 3905250 w 6372225"/>
              <a:gd name="connsiteY2" fmla="*/ 800100 h 871485"/>
              <a:gd name="connsiteX3" fmla="*/ 3110546 w 6372225"/>
              <a:gd name="connsiteY3" fmla="*/ 870238 h 871485"/>
              <a:gd name="connsiteX4" fmla="*/ 342900 w 6372225"/>
              <a:gd name="connsiteY4" fmla="*/ 733425 h 871485"/>
              <a:gd name="connsiteX5" fmla="*/ 0 w 6372225"/>
              <a:gd name="connsiteY5" fmla="*/ 0 h 871485"/>
              <a:gd name="connsiteX0" fmla="*/ 6372225 w 6414769"/>
              <a:gd name="connsiteY0" fmla="*/ 209550 h 875293"/>
              <a:gd name="connsiteX1" fmla="*/ 6076950 w 6414769"/>
              <a:gd name="connsiteY1" fmla="*/ 781050 h 875293"/>
              <a:gd name="connsiteX2" fmla="*/ 3110546 w 6414769"/>
              <a:gd name="connsiteY2" fmla="*/ 870238 h 875293"/>
              <a:gd name="connsiteX3" fmla="*/ 342900 w 6414769"/>
              <a:gd name="connsiteY3" fmla="*/ 733425 h 875293"/>
              <a:gd name="connsiteX4" fmla="*/ 0 w 6414769"/>
              <a:gd name="connsiteY4" fmla="*/ 0 h 875293"/>
              <a:gd name="connsiteX0" fmla="*/ 6047542 w 6090087"/>
              <a:gd name="connsiteY0" fmla="*/ 0 h 665743"/>
              <a:gd name="connsiteX1" fmla="*/ 5752267 w 6090087"/>
              <a:gd name="connsiteY1" fmla="*/ 571500 h 665743"/>
              <a:gd name="connsiteX2" fmla="*/ 2785863 w 6090087"/>
              <a:gd name="connsiteY2" fmla="*/ 660688 h 665743"/>
              <a:gd name="connsiteX3" fmla="*/ 18217 w 6090087"/>
              <a:gd name="connsiteY3" fmla="*/ 523875 h 665743"/>
              <a:gd name="connsiteX4" fmla="*/ 1490444 w 6090087"/>
              <a:gd name="connsiteY4" fmla="*/ 398319 h 665743"/>
              <a:gd name="connsiteX0" fmla="*/ 4557098 w 4599643"/>
              <a:gd name="connsiteY0" fmla="*/ 0 h 665743"/>
              <a:gd name="connsiteX1" fmla="*/ 4261823 w 4599643"/>
              <a:gd name="connsiteY1" fmla="*/ 571500 h 665743"/>
              <a:gd name="connsiteX2" fmla="*/ 1295419 w 4599643"/>
              <a:gd name="connsiteY2" fmla="*/ 660688 h 665743"/>
              <a:gd name="connsiteX3" fmla="*/ 0 w 4599643"/>
              <a:gd name="connsiteY3" fmla="*/ 398319 h 665743"/>
              <a:gd name="connsiteX0" fmla="*/ 4557098 w 4557099"/>
              <a:gd name="connsiteY0" fmla="*/ 0 h 705675"/>
              <a:gd name="connsiteX1" fmla="*/ 3794047 w 4557099"/>
              <a:gd name="connsiteY1" fmla="*/ 652593 h 705675"/>
              <a:gd name="connsiteX2" fmla="*/ 1295419 w 4557099"/>
              <a:gd name="connsiteY2" fmla="*/ 660688 h 705675"/>
              <a:gd name="connsiteX3" fmla="*/ 0 w 4557099"/>
              <a:gd name="connsiteY3" fmla="*/ 398319 h 705675"/>
              <a:gd name="connsiteX0" fmla="*/ 4557098 w 4557098"/>
              <a:gd name="connsiteY0" fmla="*/ 0 h 705675"/>
              <a:gd name="connsiteX1" fmla="*/ 3794047 w 4557098"/>
              <a:gd name="connsiteY1" fmla="*/ 652593 h 705675"/>
              <a:gd name="connsiteX2" fmla="*/ 1295419 w 4557098"/>
              <a:gd name="connsiteY2" fmla="*/ 660688 h 705675"/>
              <a:gd name="connsiteX3" fmla="*/ 0 w 4557098"/>
              <a:gd name="connsiteY3" fmla="*/ 398319 h 705675"/>
              <a:gd name="connsiteX0" fmla="*/ 3794047 w 3794047"/>
              <a:gd name="connsiteY0" fmla="*/ 254274 h 307356"/>
              <a:gd name="connsiteX1" fmla="*/ 1295419 w 3794047"/>
              <a:gd name="connsiteY1" fmla="*/ 262369 h 307356"/>
              <a:gd name="connsiteX2" fmla="*/ 0 w 3794047"/>
              <a:gd name="connsiteY2" fmla="*/ 0 h 307356"/>
              <a:gd name="connsiteX0" fmla="*/ 3821958 w 3821958"/>
              <a:gd name="connsiteY0" fmla="*/ 0 h 53082"/>
              <a:gd name="connsiteX1" fmla="*/ 1323330 w 3821958"/>
              <a:gd name="connsiteY1" fmla="*/ 8095 h 53082"/>
              <a:gd name="connsiteX2" fmla="*/ 0 w 3821958"/>
              <a:gd name="connsiteY2" fmla="*/ 9676 h 5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1958" h="53082">
                <a:moveTo>
                  <a:pt x="3821958" y="0"/>
                </a:moveTo>
                <a:cubicBezTo>
                  <a:pt x="3278345" y="110115"/>
                  <a:pt x="2279005" y="16033"/>
                  <a:pt x="1323330" y="8095"/>
                </a:cubicBezTo>
                <a:cubicBezTo>
                  <a:pt x="613026" y="-20768"/>
                  <a:pt x="269879" y="64336"/>
                  <a:pt x="0" y="9676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305C16A-0DA6-4AA8-931E-D5EC53DAD917}"/>
              </a:ext>
            </a:extLst>
          </p:cNvPr>
          <p:cNvSpPr txBox="1"/>
          <p:nvPr/>
        </p:nvSpPr>
        <p:spPr>
          <a:xfrm>
            <a:off x="1407645" y="1242211"/>
            <a:ext cx="239251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ITU-T G.8273.2 PTP T-BC Class C</a:t>
            </a:r>
            <a:endParaRPr lang="sv-SE" sz="1200" dirty="0">
              <a:solidFill>
                <a:schemeClr val="tx2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D0400C3-FDDB-438A-9F85-42A30F8A429D}"/>
              </a:ext>
            </a:extLst>
          </p:cNvPr>
          <p:cNvSpPr txBox="1"/>
          <p:nvPr/>
        </p:nvSpPr>
        <p:spPr>
          <a:xfrm>
            <a:off x="2731403" y="2533235"/>
            <a:ext cx="722314" cy="43088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2"/>
                </a:solidFill>
              </a:rPr>
              <a:t>Fronthaul</a:t>
            </a:r>
          </a:p>
          <a:p>
            <a:pPr algn="ctr"/>
            <a:r>
              <a:rPr lang="sv-SE" sz="1400" b="1" dirty="0">
                <a:solidFill>
                  <a:schemeClr val="tx2"/>
                </a:solidFill>
              </a:rPr>
              <a:t>Network</a:t>
            </a:r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8ADA891-B2DC-4AEF-92E2-C3F95913C179}"/>
              </a:ext>
            </a:extLst>
          </p:cNvPr>
          <p:cNvSpPr txBox="1"/>
          <p:nvPr/>
        </p:nvSpPr>
        <p:spPr>
          <a:xfrm>
            <a:off x="5801033" y="2533235"/>
            <a:ext cx="721972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b="1">
                <a:solidFill>
                  <a:schemeClr val="tx2"/>
                </a:solidFill>
              </a:rPr>
              <a:t>Midhaul</a:t>
            </a:r>
          </a:p>
          <a:p>
            <a:pPr algn="ctr"/>
            <a:r>
              <a:rPr lang="sv-SE" sz="1400" b="1">
                <a:solidFill>
                  <a:schemeClr val="tx2"/>
                </a:solidFill>
              </a:rPr>
              <a:t>Network</a:t>
            </a:r>
            <a:endParaRPr lang="sv-SE" sz="1200" b="1">
              <a:solidFill>
                <a:schemeClr val="tx2"/>
              </a:solidFill>
            </a:endParaRP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D4CF8F61-52A0-4683-AFE4-692C95F7FF8B}"/>
              </a:ext>
            </a:extLst>
          </p:cNvPr>
          <p:cNvCxnSpPr>
            <a:cxnSpLocks/>
          </p:cNvCxnSpPr>
          <p:nvPr/>
        </p:nvCxnSpPr>
        <p:spPr>
          <a:xfrm>
            <a:off x="905074" y="1646447"/>
            <a:ext cx="412377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EB8791D3-BC21-4E1B-80C7-4995E075F0C6}"/>
              </a:ext>
            </a:extLst>
          </p:cNvPr>
          <p:cNvSpPr txBox="1"/>
          <p:nvPr/>
        </p:nvSpPr>
        <p:spPr>
          <a:xfrm>
            <a:off x="1407645" y="1538725"/>
            <a:ext cx="2579168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ITU-T G.8275.1 Full Onpath Support</a:t>
            </a:r>
            <a:endParaRPr lang="sv-SE" sz="1200" dirty="0">
              <a:solidFill>
                <a:schemeClr val="tx2"/>
              </a:solidFill>
            </a:endParaRP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D465EC6F-F220-46B4-B485-866A004369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52" y="1799714"/>
            <a:ext cx="451020" cy="286497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A1BB52C2-38AE-4AF1-B5CE-B4276A4F5AC5}"/>
              </a:ext>
            </a:extLst>
          </p:cNvPr>
          <p:cNvSpPr txBox="1"/>
          <p:nvPr/>
        </p:nvSpPr>
        <p:spPr>
          <a:xfrm>
            <a:off x="1407645" y="1835240"/>
            <a:ext cx="314445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ITU-T G.8262.1 eEEC Synchronous Ethernet</a:t>
            </a:r>
            <a:endParaRPr lang="sv-SE" sz="1200" dirty="0">
              <a:solidFill>
                <a:schemeClr val="tx2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F8AE67D-4567-43DA-BA96-F857B7DE1D77}"/>
              </a:ext>
            </a:extLst>
          </p:cNvPr>
          <p:cNvSpPr/>
          <p:nvPr/>
        </p:nvSpPr>
        <p:spPr>
          <a:xfrm>
            <a:off x="1407645" y="945697"/>
            <a:ext cx="2745303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3GPP TS 38.104 Time Alignment Error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4" name="Arrow: Left-Right 183">
            <a:extLst>
              <a:ext uri="{FF2B5EF4-FFF2-40B4-BE49-F238E27FC236}">
                <a16:creationId xmlns:a16="http://schemas.microsoft.com/office/drawing/2014/main" id="{7FFAAF34-7649-434E-B3CE-436859DEFC92}"/>
              </a:ext>
            </a:extLst>
          </p:cNvPr>
          <p:cNvSpPr/>
          <p:nvPr/>
        </p:nvSpPr>
        <p:spPr>
          <a:xfrm>
            <a:off x="911686" y="921606"/>
            <a:ext cx="399152" cy="263627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5" name="Arrow: Left-Right 184">
            <a:extLst>
              <a:ext uri="{FF2B5EF4-FFF2-40B4-BE49-F238E27FC236}">
                <a16:creationId xmlns:a16="http://schemas.microsoft.com/office/drawing/2014/main" id="{9E83C5AA-A72B-4A53-B5F5-4A888285AB79}"/>
              </a:ext>
            </a:extLst>
          </p:cNvPr>
          <p:cNvSpPr/>
          <p:nvPr/>
        </p:nvSpPr>
        <p:spPr>
          <a:xfrm>
            <a:off x="5169734" y="921606"/>
            <a:ext cx="399152" cy="263627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02B1B47-3C6B-4CF0-8EAC-7EC567FD1F09}"/>
              </a:ext>
            </a:extLst>
          </p:cNvPr>
          <p:cNvSpPr txBox="1"/>
          <p:nvPr/>
        </p:nvSpPr>
        <p:spPr>
          <a:xfrm>
            <a:off x="5671666" y="945697"/>
            <a:ext cx="223516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ITU-T G.8271.1 Network Limits</a:t>
            </a:r>
            <a:endParaRPr lang="sv-SE" sz="1200" dirty="0">
              <a:solidFill>
                <a:schemeClr val="tx2"/>
              </a:solidFill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50637D6B-5857-4928-880E-739AB9312C72}"/>
              </a:ext>
            </a:extLst>
          </p:cNvPr>
          <p:cNvSpPr/>
          <p:nvPr/>
        </p:nvSpPr>
        <p:spPr>
          <a:xfrm>
            <a:off x="4183242" y="2423939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>
                <a:solidFill>
                  <a:schemeClr val="tx2"/>
                </a:solidFill>
              </a:rPr>
              <a:t>DU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F00340D9-1878-4D14-964A-04FB49E53D16}"/>
              </a:ext>
            </a:extLst>
          </p:cNvPr>
          <p:cNvSpPr/>
          <p:nvPr/>
        </p:nvSpPr>
        <p:spPr>
          <a:xfrm>
            <a:off x="4684950" y="2428967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>
                <a:solidFill>
                  <a:schemeClr val="tx2"/>
                </a:solidFill>
              </a:rPr>
              <a:t>BBU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2DCBEFC-935B-4870-BC45-5E6AFFF9093F}"/>
              </a:ext>
            </a:extLst>
          </p:cNvPr>
          <p:cNvSpPr txBox="1"/>
          <p:nvPr/>
        </p:nvSpPr>
        <p:spPr>
          <a:xfrm>
            <a:off x="2345224" y="4620128"/>
            <a:ext cx="170130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IP/MPLS Access DWDM</a:t>
            </a:r>
            <a:endParaRPr lang="sv-SE" sz="1200" dirty="0">
              <a:solidFill>
                <a:schemeClr val="tx2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8984E36-123B-4EED-9ACE-6F69ED5134C0}"/>
              </a:ext>
            </a:extLst>
          </p:cNvPr>
          <p:cNvSpPr txBox="1"/>
          <p:nvPr/>
        </p:nvSpPr>
        <p:spPr>
          <a:xfrm>
            <a:off x="2137826" y="5218669"/>
            <a:ext cx="70718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Fronthaul</a:t>
            </a:r>
            <a:endParaRPr lang="sv-SE" sz="1200" b="1">
              <a:solidFill>
                <a:schemeClr val="tx2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172450C-351C-48F4-9F0A-E1756E0AA1FD}"/>
              </a:ext>
            </a:extLst>
          </p:cNvPr>
          <p:cNvSpPr txBox="1"/>
          <p:nvPr/>
        </p:nvSpPr>
        <p:spPr>
          <a:xfrm>
            <a:off x="6669795" y="5218669"/>
            <a:ext cx="1622239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Midhaul and Backhaul</a:t>
            </a:r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F188D5E9-8847-4CA9-9029-DFDFA6474297}"/>
              </a:ext>
            </a:extLst>
          </p:cNvPr>
          <p:cNvSpPr/>
          <p:nvPr/>
        </p:nvSpPr>
        <p:spPr>
          <a:xfrm>
            <a:off x="1297210" y="3952272"/>
            <a:ext cx="3917719" cy="829121"/>
          </a:xfrm>
          <a:custGeom>
            <a:avLst/>
            <a:gdLst>
              <a:gd name="connsiteX0" fmla="*/ 6372225 w 6372225"/>
              <a:gd name="connsiteY0" fmla="*/ 209550 h 1593547"/>
              <a:gd name="connsiteX1" fmla="*/ 6048375 w 6372225"/>
              <a:gd name="connsiteY1" fmla="*/ 914400 h 1593547"/>
              <a:gd name="connsiteX2" fmla="*/ 4867275 w 6372225"/>
              <a:gd name="connsiteY2" fmla="*/ 1419225 h 1593547"/>
              <a:gd name="connsiteX3" fmla="*/ 2219325 w 6372225"/>
              <a:gd name="connsiteY3" fmla="*/ 1590675 h 1593547"/>
              <a:gd name="connsiteX4" fmla="*/ 600075 w 6372225"/>
              <a:gd name="connsiteY4" fmla="*/ 1304925 h 1593547"/>
              <a:gd name="connsiteX5" fmla="*/ 276225 w 6372225"/>
              <a:gd name="connsiteY5" fmla="*/ 781050 h 1593547"/>
              <a:gd name="connsiteX6" fmla="*/ 0 w 6372225"/>
              <a:gd name="connsiteY6" fmla="*/ 0 h 1593547"/>
              <a:gd name="connsiteX0" fmla="*/ 6372225 w 6372225"/>
              <a:gd name="connsiteY0" fmla="*/ 209550 h 1594313"/>
              <a:gd name="connsiteX1" fmla="*/ 6076950 w 6372225"/>
              <a:gd name="connsiteY1" fmla="*/ 781050 h 1594313"/>
              <a:gd name="connsiteX2" fmla="*/ 4867275 w 6372225"/>
              <a:gd name="connsiteY2" fmla="*/ 1419225 h 1594313"/>
              <a:gd name="connsiteX3" fmla="*/ 2219325 w 6372225"/>
              <a:gd name="connsiteY3" fmla="*/ 1590675 h 1594313"/>
              <a:gd name="connsiteX4" fmla="*/ 600075 w 6372225"/>
              <a:gd name="connsiteY4" fmla="*/ 1304925 h 1594313"/>
              <a:gd name="connsiteX5" fmla="*/ 276225 w 6372225"/>
              <a:gd name="connsiteY5" fmla="*/ 781050 h 1594313"/>
              <a:gd name="connsiteX6" fmla="*/ 0 w 6372225"/>
              <a:gd name="connsiteY6" fmla="*/ 0 h 1594313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835181"/>
              <a:gd name="connsiteX1" fmla="*/ 6076950 w 6372225"/>
              <a:gd name="connsiteY1" fmla="*/ 781050 h 835181"/>
              <a:gd name="connsiteX2" fmla="*/ 3905250 w 6372225"/>
              <a:gd name="connsiteY2" fmla="*/ 800100 h 835181"/>
              <a:gd name="connsiteX3" fmla="*/ 2733675 w 6372225"/>
              <a:gd name="connsiteY3" fmla="*/ 771525 h 835181"/>
              <a:gd name="connsiteX4" fmla="*/ 276225 w 6372225"/>
              <a:gd name="connsiteY4" fmla="*/ 781050 h 835181"/>
              <a:gd name="connsiteX5" fmla="*/ 0 w 6372225"/>
              <a:gd name="connsiteY5" fmla="*/ 0 h 835181"/>
              <a:gd name="connsiteX0" fmla="*/ 6372225 w 6372225"/>
              <a:gd name="connsiteY0" fmla="*/ 209550 h 830778"/>
              <a:gd name="connsiteX1" fmla="*/ 6076950 w 6372225"/>
              <a:gd name="connsiteY1" fmla="*/ 781050 h 830778"/>
              <a:gd name="connsiteX2" fmla="*/ 3905250 w 6372225"/>
              <a:gd name="connsiteY2" fmla="*/ 800100 h 830778"/>
              <a:gd name="connsiteX3" fmla="*/ 2733675 w 6372225"/>
              <a:gd name="connsiteY3" fmla="*/ 771525 h 830778"/>
              <a:gd name="connsiteX4" fmla="*/ 342900 w 6372225"/>
              <a:gd name="connsiteY4" fmla="*/ 733425 h 830778"/>
              <a:gd name="connsiteX5" fmla="*/ 0 w 6372225"/>
              <a:gd name="connsiteY5" fmla="*/ 0 h 830778"/>
              <a:gd name="connsiteX0" fmla="*/ 6903167 w 6903167"/>
              <a:gd name="connsiteY0" fmla="*/ 0 h 621228"/>
              <a:gd name="connsiteX1" fmla="*/ 6607892 w 6903167"/>
              <a:gd name="connsiteY1" fmla="*/ 571500 h 621228"/>
              <a:gd name="connsiteX2" fmla="*/ 4436192 w 6903167"/>
              <a:gd name="connsiteY2" fmla="*/ 590550 h 621228"/>
              <a:gd name="connsiteX3" fmla="*/ 3264617 w 6903167"/>
              <a:gd name="connsiteY3" fmla="*/ 561975 h 621228"/>
              <a:gd name="connsiteX4" fmla="*/ 873842 w 6903167"/>
              <a:gd name="connsiteY4" fmla="*/ 523875 h 621228"/>
              <a:gd name="connsiteX5" fmla="*/ 0 w 6903167"/>
              <a:gd name="connsiteY5" fmla="*/ 395134 h 621228"/>
              <a:gd name="connsiteX0" fmla="*/ 6790046 w 6790046"/>
              <a:gd name="connsiteY0" fmla="*/ 0 h 621228"/>
              <a:gd name="connsiteX1" fmla="*/ 6494771 w 6790046"/>
              <a:gd name="connsiteY1" fmla="*/ 571500 h 621228"/>
              <a:gd name="connsiteX2" fmla="*/ 4323071 w 6790046"/>
              <a:gd name="connsiteY2" fmla="*/ 590550 h 621228"/>
              <a:gd name="connsiteX3" fmla="*/ 3151496 w 6790046"/>
              <a:gd name="connsiteY3" fmla="*/ 561975 h 621228"/>
              <a:gd name="connsiteX4" fmla="*/ 760721 w 6790046"/>
              <a:gd name="connsiteY4" fmla="*/ 523875 h 621228"/>
              <a:gd name="connsiteX5" fmla="*/ 0 w 6790046"/>
              <a:gd name="connsiteY5" fmla="*/ 338573 h 621228"/>
              <a:gd name="connsiteX0" fmla="*/ 6790046 w 6790046"/>
              <a:gd name="connsiteY0" fmla="*/ 0 h 621228"/>
              <a:gd name="connsiteX1" fmla="*/ 6494771 w 6790046"/>
              <a:gd name="connsiteY1" fmla="*/ 571500 h 621228"/>
              <a:gd name="connsiteX2" fmla="*/ 4323071 w 6790046"/>
              <a:gd name="connsiteY2" fmla="*/ 590550 h 621228"/>
              <a:gd name="connsiteX3" fmla="*/ 3151496 w 6790046"/>
              <a:gd name="connsiteY3" fmla="*/ 561975 h 621228"/>
              <a:gd name="connsiteX4" fmla="*/ 741867 w 6790046"/>
              <a:gd name="connsiteY4" fmla="*/ 43108 h 621228"/>
              <a:gd name="connsiteX5" fmla="*/ 0 w 6790046"/>
              <a:gd name="connsiteY5" fmla="*/ 338573 h 621228"/>
              <a:gd name="connsiteX0" fmla="*/ 6790046 w 6790046"/>
              <a:gd name="connsiteY0" fmla="*/ 158473 h 822663"/>
              <a:gd name="connsiteX1" fmla="*/ 6494771 w 6790046"/>
              <a:gd name="connsiteY1" fmla="*/ 729973 h 822663"/>
              <a:gd name="connsiteX2" fmla="*/ 4323071 w 6790046"/>
              <a:gd name="connsiteY2" fmla="*/ 749023 h 822663"/>
              <a:gd name="connsiteX3" fmla="*/ 3010094 w 6790046"/>
              <a:gd name="connsiteY3" fmla="*/ 13437 h 822663"/>
              <a:gd name="connsiteX4" fmla="*/ 741867 w 6790046"/>
              <a:gd name="connsiteY4" fmla="*/ 201581 h 822663"/>
              <a:gd name="connsiteX5" fmla="*/ 0 w 6790046"/>
              <a:gd name="connsiteY5" fmla="*/ 497046 h 822663"/>
              <a:gd name="connsiteX0" fmla="*/ 6790046 w 6809525"/>
              <a:gd name="connsiteY0" fmla="*/ 453719 h 1033753"/>
              <a:gd name="connsiteX1" fmla="*/ 6494771 w 6809525"/>
              <a:gd name="connsiteY1" fmla="*/ 1025219 h 1033753"/>
              <a:gd name="connsiteX2" fmla="*/ 3917719 w 6809525"/>
              <a:gd name="connsiteY2" fmla="*/ 26174 h 1033753"/>
              <a:gd name="connsiteX3" fmla="*/ 3010094 w 6809525"/>
              <a:gd name="connsiteY3" fmla="*/ 308683 h 1033753"/>
              <a:gd name="connsiteX4" fmla="*/ 741867 w 6809525"/>
              <a:gd name="connsiteY4" fmla="*/ 496827 h 1033753"/>
              <a:gd name="connsiteX5" fmla="*/ 0 w 6809525"/>
              <a:gd name="connsiteY5" fmla="*/ 792292 h 1033753"/>
              <a:gd name="connsiteX0" fmla="*/ 6790046 w 6790046"/>
              <a:gd name="connsiteY0" fmla="*/ 429329 h 829121"/>
              <a:gd name="connsiteX1" fmla="*/ 3917719 w 6790046"/>
              <a:gd name="connsiteY1" fmla="*/ 1784 h 829121"/>
              <a:gd name="connsiteX2" fmla="*/ 3010094 w 6790046"/>
              <a:gd name="connsiteY2" fmla="*/ 284293 h 829121"/>
              <a:gd name="connsiteX3" fmla="*/ 741867 w 6790046"/>
              <a:gd name="connsiteY3" fmla="*/ 472437 h 829121"/>
              <a:gd name="connsiteX4" fmla="*/ 0 w 6790046"/>
              <a:gd name="connsiteY4" fmla="*/ 767902 h 829121"/>
              <a:gd name="connsiteX0" fmla="*/ 3917719 w 3917719"/>
              <a:gd name="connsiteY0" fmla="*/ 1784 h 829121"/>
              <a:gd name="connsiteX1" fmla="*/ 3010094 w 3917719"/>
              <a:gd name="connsiteY1" fmla="*/ 284293 h 829121"/>
              <a:gd name="connsiteX2" fmla="*/ 741867 w 3917719"/>
              <a:gd name="connsiteY2" fmla="*/ 472437 h 829121"/>
              <a:gd name="connsiteX3" fmla="*/ 0 w 3917719"/>
              <a:gd name="connsiteY3" fmla="*/ 767902 h 82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719" h="829121">
                <a:moveTo>
                  <a:pt x="3917719" y="1784"/>
                </a:moveTo>
                <a:cubicBezTo>
                  <a:pt x="3287727" y="-22389"/>
                  <a:pt x="3539403" y="205851"/>
                  <a:pt x="3010094" y="284293"/>
                </a:cubicBezTo>
                <a:cubicBezTo>
                  <a:pt x="2480785" y="362735"/>
                  <a:pt x="1197480" y="601025"/>
                  <a:pt x="741867" y="472437"/>
                </a:cubicBezTo>
                <a:cubicBezTo>
                  <a:pt x="641855" y="254950"/>
                  <a:pt x="88106" y="1049683"/>
                  <a:pt x="0" y="767902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BAAD671-0D0E-4B73-A31C-44E1C9ECDBEC}"/>
              </a:ext>
            </a:extLst>
          </p:cNvPr>
          <p:cNvCxnSpPr>
            <a:cxnSpLocks/>
          </p:cNvCxnSpPr>
          <p:nvPr/>
        </p:nvCxnSpPr>
        <p:spPr>
          <a:xfrm>
            <a:off x="1360865" y="4433374"/>
            <a:ext cx="766585" cy="403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197" name="Picture 196">
            <a:extLst>
              <a:ext uri="{FF2B5EF4-FFF2-40B4-BE49-F238E27FC236}">
                <a16:creationId xmlns:a16="http://schemas.microsoft.com/office/drawing/2014/main" id="{B1D962CF-C8EF-4E38-8B78-0345456F7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159" y="2779836"/>
            <a:ext cx="446116" cy="446116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A6E03556-8C20-4253-9246-DF532A0D0000}"/>
              </a:ext>
            </a:extLst>
          </p:cNvPr>
          <p:cNvSpPr txBox="1"/>
          <p:nvPr/>
        </p:nvSpPr>
        <p:spPr>
          <a:xfrm>
            <a:off x="594068" y="3015170"/>
            <a:ext cx="20518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5G</a:t>
            </a:r>
            <a:endParaRPr lang="sv-SE" sz="1200" dirty="0">
              <a:solidFill>
                <a:schemeClr val="tx2"/>
              </a:solidFill>
            </a:endParaRP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900EAB37-8CCE-4E15-9668-6A4D5D77236C}"/>
              </a:ext>
            </a:extLst>
          </p:cNvPr>
          <p:cNvCxnSpPr>
            <a:cxnSpLocks/>
          </p:cNvCxnSpPr>
          <p:nvPr/>
        </p:nvCxnSpPr>
        <p:spPr>
          <a:xfrm>
            <a:off x="1244215" y="3293193"/>
            <a:ext cx="844331" cy="387489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6876083A-B704-4F13-A9D9-73E23CA6711A}"/>
              </a:ext>
            </a:extLst>
          </p:cNvPr>
          <p:cNvSpPr txBox="1"/>
          <p:nvPr/>
        </p:nvSpPr>
        <p:spPr>
          <a:xfrm>
            <a:off x="2773498" y="3778187"/>
            <a:ext cx="638123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Ethernet</a:t>
            </a:r>
          </a:p>
        </p:txBody>
      </p:sp>
      <p:sp>
        <p:nvSpPr>
          <p:cNvPr id="205" name="Arrow: Left-Right 204">
            <a:extLst>
              <a:ext uri="{FF2B5EF4-FFF2-40B4-BE49-F238E27FC236}">
                <a16:creationId xmlns:a16="http://schemas.microsoft.com/office/drawing/2014/main" id="{EF1FA133-4C0D-4D90-8892-0A48F0E751B3}"/>
              </a:ext>
            </a:extLst>
          </p:cNvPr>
          <p:cNvSpPr/>
          <p:nvPr/>
        </p:nvSpPr>
        <p:spPr>
          <a:xfrm rot="5400000">
            <a:off x="191425" y="3236524"/>
            <a:ext cx="384722" cy="228453"/>
          </a:xfrm>
          <a:prstGeom prst="leftRightArrow">
            <a:avLst>
              <a:gd name="adj1" fmla="val 48082"/>
              <a:gd name="adj2" fmla="val 4401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6CD2E80-1EA3-43DE-8731-A70D74016C43}"/>
              </a:ext>
            </a:extLst>
          </p:cNvPr>
          <p:cNvSpPr txBox="1"/>
          <p:nvPr/>
        </p:nvSpPr>
        <p:spPr>
          <a:xfrm>
            <a:off x="5671666" y="1242211"/>
            <a:ext cx="2490297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ITU-T G.8273.2 PTP T-BC Class B/C</a:t>
            </a:r>
            <a:endParaRPr lang="sv-SE" sz="1200" dirty="0">
              <a:solidFill>
                <a:schemeClr val="tx2"/>
              </a:solidFill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73DCD8F-F24C-4299-B011-A9D950054C60}"/>
              </a:ext>
            </a:extLst>
          </p:cNvPr>
          <p:cNvCxnSpPr>
            <a:cxnSpLocks/>
          </p:cNvCxnSpPr>
          <p:nvPr/>
        </p:nvCxnSpPr>
        <p:spPr>
          <a:xfrm>
            <a:off x="5163122" y="1646447"/>
            <a:ext cx="412377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764614E7-A240-4DD7-A10C-547942A01531}"/>
              </a:ext>
            </a:extLst>
          </p:cNvPr>
          <p:cNvSpPr txBox="1"/>
          <p:nvPr/>
        </p:nvSpPr>
        <p:spPr>
          <a:xfrm>
            <a:off x="5671666" y="1538725"/>
            <a:ext cx="2579168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ITU-T G.8275.1 Full Onpath Support</a:t>
            </a:r>
            <a:endParaRPr lang="sv-SE" sz="1200" dirty="0">
              <a:solidFill>
                <a:schemeClr val="tx2"/>
              </a:solidFill>
            </a:endParaRPr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7505C68F-7852-4EFF-9949-4ECD5AC88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800" y="1799714"/>
            <a:ext cx="451020" cy="286497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5D7A2E6C-B497-4BA2-BE9B-F6D702B0EF24}"/>
              </a:ext>
            </a:extLst>
          </p:cNvPr>
          <p:cNvSpPr txBox="1"/>
          <p:nvPr/>
        </p:nvSpPr>
        <p:spPr>
          <a:xfrm>
            <a:off x="5671666" y="1835240"/>
            <a:ext cx="314445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ITU-T G.8262.1 eEEC Synchronous Ethernet</a:t>
            </a:r>
            <a:endParaRPr lang="sv-SE" sz="1200" dirty="0">
              <a:solidFill>
                <a:schemeClr val="tx2"/>
              </a:solidFill>
            </a:endParaRPr>
          </a:p>
        </p:txBody>
      </p:sp>
      <p:pic>
        <p:nvPicPr>
          <p:cNvPr id="211" name="Picture 210">
            <a:extLst>
              <a:ext uri="{FF2B5EF4-FFF2-40B4-BE49-F238E27FC236}">
                <a16:creationId xmlns:a16="http://schemas.microsoft.com/office/drawing/2014/main" id="{32A83F10-2C5A-4DDF-9AA3-4A138C00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5537" y="4047186"/>
            <a:ext cx="1901440" cy="539119"/>
          </a:xfrm>
          <a:prstGeom prst="rect">
            <a:avLst/>
          </a:prstGeom>
        </p:spPr>
      </p:pic>
      <p:sp>
        <p:nvSpPr>
          <p:cNvPr id="212" name="Arrow: Right 211">
            <a:extLst>
              <a:ext uri="{FF2B5EF4-FFF2-40B4-BE49-F238E27FC236}">
                <a16:creationId xmlns:a16="http://schemas.microsoft.com/office/drawing/2014/main" id="{46B45D88-EDAB-4519-B248-23BE0CFA58F5}"/>
              </a:ext>
            </a:extLst>
          </p:cNvPr>
          <p:cNvSpPr/>
          <p:nvPr/>
        </p:nvSpPr>
        <p:spPr>
          <a:xfrm flipH="1">
            <a:off x="287336" y="4183280"/>
            <a:ext cx="195956" cy="24708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3" name="Arrow: Right 212">
            <a:extLst>
              <a:ext uri="{FF2B5EF4-FFF2-40B4-BE49-F238E27FC236}">
                <a16:creationId xmlns:a16="http://schemas.microsoft.com/office/drawing/2014/main" id="{ADD105F9-F998-4814-B019-80AB316DC0B2}"/>
              </a:ext>
            </a:extLst>
          </p:cNvPr>
          <p:cNvSpPr/>
          <p:nvPr/>
        </p:nvSpPr>
        <p:spPr>
          <a:xfrm flipH="1">
            <a:off x="287336" y="4707733"/>
            <a:ext cx="195956" cy="24708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F65C46C-C9F1-403F-9B40-73609B3AF16E}"/>
              </a:ext>
            </a:extLst>
          </p:cNvPr>
          <p:cNvSpPr txBox="1"/>
          <p:nvPr/>
        </p:nvSpPr>
        <p:spPr>
          <a:xfrm>
            <a:off x="8882836" y="2533235"/>
            <a:ext cx="676468" cy="43088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1400" b="1">
                <a:solidFill>
                  <a:schemeClr val="tx2"/>
                </a:solidFill>
              </a:rPr>
              <a:t>Backhaul</a:t>
            </a:r>
          </a:p>
          <a:p>
            <a:pPr algn="ctr"/>
            <a:r>
              <a:rPr lang="sv-SE" sz="1400" b="1">
                <a:solidFill>
                  <a:schemeClr val="tx2"/>
                </a:solidFill>
              </a:rPr>
              <a:t>Network</a:t>
            </a:r>
            <a:endParaRPr lang="sv-SE" sz="1200" b="1">
              <a:solidFill>
                <a:schemeClr val="tx2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4378CA78-D853-4175-993E-E54B1B783DC2}"/>
              </a:ext>
            </a:extLst>
          </p:cNvPr>
          <p:cNvSpPr txBox="1"/>
          <p:nvPr/>
        </p:nvSpPr>
        <p:spPr>
          <a:xfrm>
            <a:off x="5392466" y="4457322"/>
            <a:ext cx="1673407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IP/MPLS Metro DWDM</a:t>
            </a:r>
            <a:endParaRPr lang="sv-SE" sz="1200" dirty="0">
              <a:solidFill>
                <a:schemeClr val="tx2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3FEEC0C-82E5-4E26-8BC0-88B83416F627}"/>
              </a:ext>
            </a:extLst>
          </p:cNvPr>
          <p:cNvSpPr txBox="1"/>
          <p:nvPr/>
        </p:nvSpPr>
        <p:spPr>
          <a:xfrm>
            <a:off x="8521812" y="4457322"/>
            <a:ext cx="155626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IP/MPLS Core DWDM</a:t>
            </a:r>
            <a:endParaRPr lang="sv-SE" sz="1200" dirty="0">
              <a:solidFill>
                <a:schemeClr val="tx2"/>
              </a:solidFill>
            </a:endParaRPr>
          </a:p>
        </p:txBody>
      </p:sp>
      <p:pic>
        <p:nvPicPr>
          <p:cNvPr id="220" name="Graphic 25">
            <a:extLst>
              <a:ext uri="{FF2B5EF4-FFF2-40B4-BE49-F238E27FC236}">
                <a16:creationId xmlns:a16="http://schemas.microsoft.com/office/drawing/2014/main" id="{96493DCE-12B0-49E4-A290-AB04B326C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4337" y="3617455"/>
            <a:ext cx="468000" cy="468000"/>
          </a:xfrm>
          <a:prstGeom prst="rect">
            <a:avLst/>
          </a:prstGeom>
        </p:spPr>
      </p:pic>
      <p:pic>
        <p:nvPicPr>
          <p:cNvPr id="221" name="Graphic 25">
            <a:extLst>
              <a:ext uri="{FF2B5EF4-FFF2-40B4-BE49-F238E27FC236}">
                <a16:creationId xmlns:a16="http://schemas.microsoft.com/office/drawing/2014/main" id="{D640218D-6489-48D1-9A68-30586C345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27" y="3617455"/>
            <a:ext cx="468000" cy="468000"/>
          </a:xfrm>
          <a:prstGeom prst="rect">
            <a:avLst/>
          </a:prstGeom>
        </p:spPr>
      </p:pic>
      <p:pic>
        <p:nvPicPr>
          <p:cNvPr id="226" name="Graphic 25">
            <a:extLst>
              <a:ext uri="{FF2B5EF4-FFF2-40B4-BE49-F238E27FC236}">
                <a16:creationId xmlns:a16="http://schemas.microsoft.com/office/drawing/2014/main" id="{20043A5C-1B29-417D-9AAB-FB811035A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6614" y="3588172"/>
            <a:ext cx="468000" cy="468000"/>
          </a:xfrm>
          <a:prstGeom prst="rect">
            <a:avLst/>
          </a:prstGeom>
        </p:spPr>
      </p:pic>
      <p:pic>
        <p:nvPicPr>
          <p:cNvPr id="227" name="Graphic 25">
            <a:extLst>
              <a:ext uri="{FF2B5EF4-FFF2-40B4-BE49-F238E27FC236}">
                <a16:creationId xmlns:a16="http://schemas.microsoft.com/office/drawing/2014/main" id="{F11EEE2A-5BB7-44AF-BD44-2D429F94A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8121" y="3567480"/>
            <a:ext cx="468000" cy="468000"/>
          </a:xfrm>
          <a:prstGeom prst="rect">
            <a:avLst/>
          </a:prstGeom>
        </p:spPr>
      </p:pic>
      <p:pic>
        <p:nvPicPr>
          <p:cNvPr id="228" name="Graphic 25">
            <a:extLst>
              <a:ext uri="{FF2B5EF4-FFF2-40B4-BE49-F238E27FC236}">
                <a16:creationId xmlns:a16="http://schemas.microsoft.com/office/drawing/2014/main" id="{BB9F9AC8-F64B-4B20-B2F6-271C17BF3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960" y="3256609"/>
            <a:ext cx="468000" cy="468000"/>
          </a:xfrm>
          <a:prstGeom prst="rect">
            <a:avLst/>
          </a:prstGeom>
        </p:spPr>
      </p:pic>
      <p:pic>
        <p:nvPicPr>
          <p:cNvPr id="229" name="Graphic 25">
            <a:extLst>
              <a:ext uri="{FF2B5EF4-FFF2-40B4-BE49-F238E27FC236}">
                <a16:creationId xmlns:a16="http://schemas.microsoft.com/office/drawing/2014/main" id="{D578CD27-FC26-41B3-AAFB-142EFFCFF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7565" y="3243402"/>
            <a:ext cx="468000" cy="468000"/>
          </a:xfrm>
          <a:prstGeom prst="rect">
            <a:avLst/>
          </a:prstGeom>
        </p:spPr>
      </p:pic>
      <p:pic>
        <p:nvPicPr>
          <p:cNvPr id="230" name="Graphic 25">
            <a:extLst>
              <a:ext uri="{FF2B5EF4-FFF2-40B4-BE49-F238E27FC236}">
                <a16:creationId xmlns:a16="http://schemas.microsoft.com/office/drawing/2014/main" id="{AA3D411E-2E50-4FF7-A6FC-86CB55312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329" y="4119250"/>
            <a:ext cx="468000" cy="468000"/>
          </a:xfrm>
          <a:prstGeom prst="rect">
            <a:avLst/>
          </a:prstGeom>
        </p:spPr>
      </p:pic>
      <p:pic>
        <p:nvPicPr>
          <p:cNvPr id="232" name="Graphic 25">
            <a:extLst>
              <a:ext uri="{FF2B5EF4-FFF2-40B4-BE49-F238E27FC236}">
                <a16:creationId xmlns:a16="http://schemas.microsoft.com/office/drawing/2014/main" id="{9EAFFEF9-78A7-417E-83AD-C701B1F47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811" y="4054038"/>
            <a:ext cx="468000" cy="468000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FC114DE5-8C2F-49BD-876D-B1E3B593B8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409" y="3637863"/>
            <a:ext cx="288000" cy="288000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6DA7FBA4-52B4-44B4-8526-ED53EC5C9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6042" y="1252499"/>
            <a:ext cx="286537" cy="286537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58CFD79A-B5DF-4886-9A41-66DDFE392D4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008" y="4210477"/>
            <a:ext cx="288000" cy="288000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0CF1E97F-7EDE-4C74-BFFF-30D5824F41F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671" y="4132262"/>
            <a:ext cx="288000" cy="288000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B5AB607F-DF28-46FD-A422-009D01271C8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8719" y="4075697"/>
            <a:ext cx="288000" cy="288000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60A207C-08CA-4034-A684-650BBAF253C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5724" y="3597423"/>
            <a:ext cx="288000" cy="288000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CAC67830-6C4B-4D6F-9DA8-578954DB7D6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3187" y="3609367"/>
            <a:ext cx="288000" cy="288000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C3082DD8-742A-46DA-A890-94C0C867F46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908" y="3637863"/>
            <a:ext cx="288000" cy="288000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74839389-01C0-4138-89B7-939A6CEF445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262" y="1251767"/>
            <a:ext cx="288000" cy="288000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4A2DBF16-6CDF-49E0-A544-F5421C382C8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283" y="3275627"/>
            <a:ext cx="288000" cy="288000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4898D338-E571-42D3-9544-168408E526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5540" y="3275627"/>
            <a:ext cx="288000" cy="288000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90635C89-79E6-4E1E-A714-F7651D620E1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399" y="3010277"/>
            <a:ext cx="288000" cy="288000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80461A30-0230-4CC0-8C66-81CDA47BB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696" y="3232165"/>
            <a:ext cx="446116" cy="446116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81DB6DD7-A465-4166-B7CB-3772952414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399" y="3444728"/>
            <a:ext cx="288000" cy="28800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4878FC71-AA44-4633-8DA2-AB36F70FE44C}"/>
              </a:ext>
            </a:extLst>
          </p:cNvPr>
          <p:cNvSpPr txBox="1"/>
          <p:nvPr/>
        </p:nvSpPr>
        <p:spPr>
          <a:xfrm>
            <a:off x="1032230" y="3519208"/>
            <a:ext cx="294953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1000" b="1" dirty="0">
                <a:solidFill>
                  <a:schemeClr val="tx2"/>
                </a:solidFill>
              </a:rPr>
              <a:t>T-TSC</a:t>
            </a:r>
            <a:endParaRPr lang="sv-SE" sz="900" b="1" dirty="0">
              <a:solidFill>
                <a:schemeClr val="tx2"/>
              </a:solidFill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EB28521-2DAC-434A-A8AE-9A4383BBF5E1}"/>
              </a:ext>
            </a:extLst>
          </p:cNvPr>
          <p:cNvSpPr txBox="1"/>
          <p:nvPr/>
        </p:nvSpPr>
        <p:spPr>
          <a:xfrm>
            <a:off x="1032230" y="3070746"/>
            <a:ext cx="294953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1000" b="1" dirty="0">
                <a:solidFill>
                  <a:schemeClr val="tx2"/>
                </a:solidFill>
              </a:rPr>
              <a:t>T-TSC</a:t>
            </a:r>
            <a:endParaRPr lang="sv-SE" sz="900" b="1" dirty="0">
              <a:solidFill>
                <a:schemeClr val="tx2"/>
              </a:solidFill>
            </a:endParaRPr>
          </a:p>
        </p:txBody>
      </p:sp>
      <p:pic>
        <p:nvPicPr>
          <p:cNvPr id="249" name="Picture 248">
            <a:extLst>
              <a:ext uri="{FF2B5EF4-FFF2-40B4-BE49-F238E27FC236}">
                <a16:creationId xmlns:a16="http://schemas.microsoft.com/office/drawing/2014/main" id="{B131C711-D6AB-4DFB-821D-ABBD7545D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10" y="4490491"/>
            <a:ext cx="446116" cy="446116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6EEC7B43-10A5-4D0E-A04B-186964FBFCC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493" y="4723925"/>
            <a:ext cx="288000" cy="288000"/>
          </a:xfrm>
          <a:prstGeom prst="rect">
            <a:avLst/>
          </a:prstGeom>
        </p:spPr>
      </p:pic>
      <p:pic>
        <p:nvPicPr>
          <p:cNvPr id="251" name="Graphic 25">
            <a:extLst>
              <a:ext uri="{FF2B5EF4-FFF2-40B4-BE49-F238E27FC236}">
                <a16:creationId xmlns:a16="http://schemas.microsoft.com/office/drawing/2014/main" id="{43C03B9E-11CE-42F2-9964-686D84515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187" y="1196123"/>
            <a:ext cx="468000" cy="46800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AD80420D-631E-4EDA-A443-7FF7185A9F0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9868" y="1216531"/>
            <a:ext cx="288000" cy="288000"/>
          </a:xfrm>
          <a:prstGeom prst="rect">
            <a:avLst/>
          </a:prstGeom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8548B6C5-E6CE-4876-AC66-AB7DDC627DB0}"/>
              </a:ext>
            </a:extLst>
          </p:cNvPr>
          <p:cNvSpPr txBox="1"/>
          <p:nvPr/>
        </p:nvSpPr>
        <p:spPr>
          <a:xfrm>
            <a:off x="9840414" y="1214680"/>
            <a:ext cx="1776752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IP Router or Ethernet Switch with inbuilt T-BC</a:t>
            </a:r>
            <a:endParaRPr lang="sv-SE" sz="1200" dirty="0">
              <a:solidFill>
                <a:schemeClr val="tx2"/>
              </a:solidFill>
            </a:endParaRPr>
          </a:p>
        </p:txBody>
      </p:sp>
      <p:sp>
        <p:nvSpPr>
          <p:cNvPr id="159" name="Date Placeholder 2">
            <a:extLst>
              <a:ext uri="{FF2B5EF4-FFF2-40B4-BE49-F238E27FC236}">
                <a16:creationId xmlns:a16="http://schemas.microsoft.com/office/drawing/2014/main" id="{AE08EE3D-A60B-DA27-9AE8-124EABF8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571" y="6459545"/>
            <a:ext cx="2868206" cy="16399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12CB6CF-1E7D-4A64-80AC-BFD497344C34}"/>
              </a:ext>
            </a:extLst>
          </p:cNvPr>
          <p:cNvCxnSpPr>
            <a:cxnSpLocks/>
            <a:endCxn id="99" idx="2"/>
          </p:cNvCxnSpPr>
          <p:nvPr/>
        </p:nvCxnSpPr>
        <p:spPr>
          <a:xfrm flipV="1">
            <a:off x="9903157" y="1705467"/>
            <a:ext cx="0" cy="3715902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59C3C42-3EED-4F93-9A48-4E9A077BCC57}"/>
              </a:ext>
            </a:extLst>
          </p:cNvPr>
          <p:cNvSpPr/>
          <p:nvPr/>
        </p:nvSpPr>
        <p:spPr>
          <a:xfrm>
            <a:off x="9368531" y="4138851"/>
            <a:ext cx="914400" cy="17758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507FB4C-E4D6-478A-A341-4CEE7BDBA73F}"/>
              </a:ext>
            </a:extLst>
          </p:cNvPr>
          <p:cNvCxnSpPr>
            <a:cxnSpLocks/>
          </p:cNvCxnSpPr>
          <p:nvPr/>
        </p:nvCxnSpPr>
        <p:spPr>
          <a:xfrm flipH="1" flipV="1">
            <a:off x="2343094" y="1705467"/>
            <a:ext cx="4250" cy="324609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097F81D-8E93-41D5-B3E7-75E78EA70465}"/>
              </a:ext>
            </a:extLst>
          </p:cNvPr>
          <p:cNvCxnSpPr>
            <a:cxnSpLocks/>
          </p:cNvCxnSpPr>
          <p:nvPr/>
        </p:nvCxnSpPr>
        <p:spPr>
          <a:xfrm flipH="1" flipV="1">
            <a:off x="1803094" y="2065149"/>
            <a:ext cx="10926" cy="33562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2D98BCA-2355-4198-A47D-9EA186A47E2A}"/>
              </a:ext>
            </a:extLst>
          </p:cNvPr>
          <p:cNvCxnSpPr>
            <a:cxnSpLocks/>
          </p:cNvCxnSpPr>
          <p:nvPr/>
        </p:nvCxnSpPr>
        <p:spPr>
          <a:xfrm flipV="1">
            <a:off x="3423561" y="2452509"/>
            <a:ext cx="0" cy="2499045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997554D-ADE9-4AB5-8561-512DDA3E8357}"/>
              </a:ext>
            </a:extLst>
          </p:cNvPr>
          <p:cNvCxnSpPr>
            <a:cxnSpLocks/>
          </p:cNvCxnSpPr>
          <p:nvPr/>
        </p:nvCxnSpPr>
        <p:spPr>
          <a:xfrm flipH="1" flipV="1">
            <a:off x="9088763" y="3998878"/>
            <a:ext cx="10726" cy="95267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EB1422E-0332-4FDC-924E-CD4B39174763}"/>
              </a:ext>
            </a:extLst>
          </p:cNvPr>
          <p:cNvCxnSpPr>
            <a:cxnSpLocks/>
            <a:endCxn id="98" idx="2"/>
          </p:cNvCxnSpPr>
          <p:nvPr/>
        </p:nvCxnSpPr>
        <p:spPr>
          <a:xfrm flipV="1">
            <a:off x="7737585" y="1705467"/>
            <a:ext cx="0" cy="34873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783AC1-2CF0-4649-9301-C7A5F3D1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G.8271.1 Time Error Budget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7C11263-0CF6-4DC5-9D40-58EEB76F37DB}"/>
              </a:ext>
            </a:extLst>
          </p:cNvPr>
          <p:cNvSpPr/>
          <p:nvPr/>
        </p:nvSpPr>
        <p:spPr>
          <a:xfrm>
            <a:off x="9089964" y="4735552"/>
            <a:ext cx="810000" cy="21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79FF2D7-D0BD-414A-AD55-526944A502D0}"/>
              </a:ext>
            </a:extLst>
          </p:cNvPr>
          <p:cNvSpPr/>
          <p:nvPr/>
        </p:nvSpPr>
        <p:spPr>
          <a:xfrm>
            <a:off x="7742180" y="4735552"/>
            <a:ext cx="1350000" cy="2160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D726F86-F0E9-4F38-8870-EA5B39F12A4A}"/>
              </a:ext>
            </a:extLst>
          </p:cNvPr>
          <p:cNvSpPr/>
          <p:nvPr/>
        </p:nvSpPr>
        <p:spPr>
          <a:xfrm>
            <a:off x="3422180" y="4735552"/>
            <a:ext cx="4320000" cy="216000"/>
          </a:xfrm>
          <a:prstGeom prst="rect">
            <a:avLst/>
          </a:prstGeom>
          <a:gradFill>
            <a:gsLst>
              <a:gs pos="78000">
                <a:schemeClr val="accent2"/>
              </a:gs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CD575A-A585-4BC8-AEE0-A240B1E323A5}"/>
              </a:ext>
            </a:extLst>
          </p:cNvPr>
          <p:cNvSpPr/>
          <p:nvPr/>
        </p:nvSpPr>
        <p:spPr>
          <a:xfrm>
            <a:off x="2343094" y="4735552"/>
            <a:ext cx="1080000" cy="216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FDBC2B-D01A-4609-9FDE-9F7C343D2691}"/>
              </a:ext>
            </a:extLst>
          </p:cNvPr>
          <p:cNvSpPr/>
          <p:nvPr/>
        </p:nvSpPr>
        <p:spPr>
          <a:xfrm>
            <a:off x="1803094" y="4735552"/>
            <a:ext cx="540000" cy="2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E7EE176-23CE-4F8A-BC8F-76A3925C9EF3}"/>
              </a:ext>
            </a:extLst>
          </p:cNvPr>
          <p:cNvSpPr/>
          <p:nvPr/>
        </p:nvSpPr>
        <p:spPr>
          <a:xfrm>
            <a:off x="9089964" y="4354535"/>
            <a:ext cx="810000" cy="216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0D39449-051C-458C-8252-B015548E6BC3}"/>
              </a:ext>
            </a:extLst>
          </p:cNvPr>
          <p:cNvSpPr/>
          <p:nvPr/>
        </p:nvSpPr>
        <p:spPr>
          <a:xfrm>
            <a:off x="7740767" y="3979827"/>
            <a:ext cx="1350000" cy="2160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ABD1A66-A829-4867-B039-2EFCE64DB686}"/>
              </a:ext>
            </a:extLst>
          </p:cNvPr>
          <p:cNvSpPr/>
          <p:nvPr/>
        </p:nvSpPr>
        <p:spPr>
          <a:xfrm>
            <a:off x="2343094" y="2452509"/>
            <a:ext cx="1080000" cy="216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34A2CFD-884C-4C79-8A10-AD562B42F0B3}"/>
              </a:ext>
            </a:extLst>
          </p:cNvPr>
          <p:cNvSpPr/>
          <p:nvPr/>
        </p:nvSpPr>
        <p:spPr>
          <a:xfrm>
            <a:off x="1803094" y="2065149"/>
            <a:ext cx="540000" cy="2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0C8893B-A746-469D-A5C9-2E765EA1793F}"/>
              </a:ext>
            </a:extLst>
          </p:cNvPr>
          <p:cNvSpPr txBox="1"/>
          <p:nvPr/>
        </p:nvSpPr>
        <p:spPr>
          <a:xfrm>
            <a:off x="2101393" y="1397690"/>
            <a:ext cx="483402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n-GB" sz="1400" b="1" dirty="0">
                <a:solidFill>
                  <a:schemeClr val="tx2"/>
                </a:solidFill>
              </a:rPr>
              <a:t>A, B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E0F1AEC-6468-4AEF-9ACC-C0BAF30028C4}"/>
              </a:ext>
            </a:extLst>
          </p:cNvPr>
          <p:cNvSpPr txBox="1"/>
          <p:nvPr/>
        </p:nvSpPr>
        <p:spPr>
          <a:xfrm>
            <a:off x="7597963" y="1397690"/>
            <a:ext cx="279244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n-GB" sz="1400" b="1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FEE661F-B4DA-4FF8-901A-7CD8B63FBEB0}"/>
              </a:ext>
            </a:extLst>
          </p:cNvPr>
          <p:cNvSpPr txBox="1"/>
          <p:nvPr/>
        </p:nvSpPr>
        <p:spPr>
          <a:xfrm>
            <a:off x="9753917" y="1397690"/>
            <a:ext cx="298480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n-GB" sz="1400" b="1" dirty="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00" name="Right Brace 99">
            <a:extLst>
              <a:ext uri="{FF2B5EF4-FFF2-40B4-BE49-F238E27FC236}">
                <a16:creationId xmlns:a16="http://schemas.microsoft.com/office/drawing/2014/main" id="{433019D9-BB25-484E-8A63-56E3DAB04FD7}"/>
              </a:ext>
            </a:extLst>
          </p:cNvPr>
          <p:cNvSpPr/>
          <p:nvPr/>
        </p:nvSpPr>
        <p:spPr>
          <a:xfrm rot="16200000">
            <a:off x="5995622" y="-2560858"/>
            <a:ext cx="163717" cy="7863982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FA502A9-CD14-46FD-BCBD-7CCE2986AE30}"/>
              </a:ext>
            </a:extLst>
          </p:cNvPr>
          <p:cNvSpPr txBox="1"/>
          <p:nvPr/>
        </p:nvSpPr>
        <p:spPr>
          <a:xfrm>
            <a:off x="4657911" y="967581"/>
            <a:ext cx="2826095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1400" b="1" dirty="0">
                <a:solidFill>
                  <a:schemeClr val="tx2"/>
                </a:solidFill>
              </a:rPr>
              <a:t>G.8271.1 Network Reference Points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4136E10-3976-43A3-BACB-847404F7AE72}"/>
              </a:ext>
            </a:extLst>
          </p:cNvPr>
          <p:cNvSpPr txBox="1"/>
          <p:nvPr/>
        </p:nvSpPr>
        <p:spPr>
          <a:xfrm>
            <a:off x="1410400" y="1642768"/>
            <a:ext cx="1003993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±100 ns</a:t>
            </a:r>
          </a:p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(PRTC/T-GM)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7C4A565-7935-4EE0-B133-ED96278F015D}"/>
              </a:ext>
            </a:extLst>
          </p:cNvPr>
          <p:cNvSpPr txBox="1"/>
          <p:nvPr/>
        </p:nvSpPr>
        <p:spPr>
          <a:xfrm>
            <a:off x="2259666" y="1839743"/>
            <a:ext cx="1277337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±200 ns dTE</a:t>
            </a:r>
          </a:p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(random network</a:t>
            </a:r>
          </a:p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variation)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3B32FFC-AF9C-40E5-839D-6D3A7368E28E}"/>
              </a:ext>
            </a:extLst>
          </p:cNvPr>
          <p:cNvSpPr txBox="1"/>
          <p:nvPr/>
        </p:nvSpPr>
        <p:spPr>
          <a:xfrm>
            <a:off x="4279297" y="2600257"/>
            <a:ext cx="1236621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node asymmetry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BCF149C-5DB8-4ECF-9FFA-67D2201DB157}"/>
              </a:ext>
            </a:extLst>
          </p:cNvPr>
          <p:cNvSpPr txBox="1"/>
          <p:nvPr/>
        </p:nvSpPr>
        <p:spPr>
          <a:xfrm>
            <a:off x="6486461" y="2415591"/>
            <a:ext cx="1138837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link asymmetry</a:t>
            </a:r>
          </a:p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compensation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5116AC3-8F8B-4E19-BBCE-5AC10520D462}"/>
              </a:ext>
            </a:extLst>
          </p:cNvPr>
          <p:cNvSpPr txBox="1"/>
          <p:nvPr/>
        </p:nvSpPr>
        <p:spPr>
          <a:xfrm>
            <a:off x="2392294" y="2801062"/>
            <a:ext cx="1063112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buClr>
                <a:srgbClr val="6D6E71"/>
              </a:buClr>
            </a:pPr>
            <a:r>
              <a:rPr lang="en-GB" sz="1200" b="1" i="1" dirty="0">
                <a:solidFill>
                  <a:schemeClr val="tx2"/>
                </a:solidFill>
              </a:rPr>
              <a:t>Class A T-BCs: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CF27606-27E8-45D0-AF58-E53B0C7327F1}"/>
              </a:ext>
            </a:extLst>
          </p:cNvPr>
          <p:cNvSpPr txBox="1"/>
          <p:nvPr/>
        </p:nvSpPr>
        <p:spPr>
          <a:xfrm>
            <a:off x="2392294" y="3185638"/>
            <a:ext cx="1056700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buClr>
                <a:srgbClr val="6D6E71"/>
              </a:buClr>
            </a:pPr>
            <a:r>
              <a:rPr lang="en-GB" sz="1200" b="1" i="1" dirty="0">
                <a:solidFill>
                  <a:schemeClr val="tx2"/>
                </a:solidFill>
              </a:rPr>
              <a:t>Class B T-BCs: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6C314BE-A894-430C-95A6-EB1CAADE6765}"/>
              </a:ext>
            </a:extLst>
          </p:cNvPr>
          <p:cNvSpPr txBox="1"/>
          <p:nvPr/>
        </p:nvSpPr>
        <p:spPr>
          <a:xfrm>
            <a:off x="2392294" y="3570214"/>
            <a:ext cx="1050288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buClr>
                <a:srgbClr val="6D6E71"/>
              </a:buClr>
            </a:pPr>
            <a:r>
              <a:rPr lang="en-GB" sz="1200" b="1" i="1" dirty="0">
                <a:solidFill>
                  <a:schemeClr val="tx2"/>
                </a:solidFill>
              </a:rPr>
              <a:t>Class C T-BCs: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30EE784-CEA3-4497-8170-A26F35C725E1}"/>
              </a:ext>
            </a:extLst>
          </p:cNvPr>
          <p:cNvSpPr txBox="1"/>
          <p:nvPr/>
        </p:nvSpPr>
        <p:spPr>
          <a:xfrm>
            <a:off x="3390587" y="3781809"/>
            <a:ext cx="2844048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±210 ns cTE (21 nodes @ ±10 ns per node)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F8E4F24F-8238-458F-A125-F1CF97E47529}"/>
              </a:ext>
            </a:extLst>
          </p:cNvPr>
          <p:cNvGrpSpPr/>
          <p:nvPr/>
        </p:nvGrpSpPr>
        <p:grpSpPr>
          <a:xfrm>
            <a:off x="3420096" y="3582961"/>
            <a:ext cx="4322084" cy="276999"/>
            <a:chOff x="3893061" y="3971842"/>
            <a:chExt cx="4322084" cy="276999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0A77540-EF1B-4490-93FF-BE3751C3F5C8}"/>
                </a:ext>
              </a:extLst>
            </p:cNvPr>
            <p:cNvSpPr/>
            <p:nvPr/>
          </p:nvSpPr>
          <p:spPr>
            <a:xfrm>
              <a:off x="4217637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FEF213C-D8AD-414F-A965-DB425F701019}"/>
                </a:ext>
              </a:extLst>
            </p:cNvPr>
            <p:cNvSpPr/>
            <p:nvPr/>
          </p:nvSpPr>
          <p:spPr>
            <a:xfrm>
              <a:off x="4650405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B8AE4130-4E42-42D8-9C3C-C5793FC7E375}"/>
                </a:ext>
              </a:extLst>
            </p:cNvPr>
            <p:cNvSpPr/>
            <p:nvPr/>
          </p:nvSpPr>
          <p:spPr>
            <a:xfrm>
              <a:off x="3947157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97CD420-E5C3-475A-9DE3-6FD1723C1CA0}"/>
                </a:ext>
              </a:extLst>
            </p:cNvPr>
            <p:cNvSpPr/>
            <p:nvPr/>
          </p:nvSpPr>
          <p:spPr>
            <a:xfrm>
              <a:off x="4379925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0BBAC83-9150-4E0C-B622-EAE7A78C9894}"/>
                </a:ext>
              </a:extLst>
            </p:cNvPr>
            <p:cNvSpPr/>
            <p:nvPr/>
          </p:nvSpPr>
          <p:spPr>
            <a:xfrm>
              <a:off x="3893061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41A178F-690A-4F4A-B2F0-2E49238272AE}"/>
                </a:ext>
              </a:extLst>
            </p:cNvPr>
            <p:cNvSpPr/>
            <p:nvPr/>
          </p:nvSpPr>
          <p:spPr>
            <a:xfrm>
              <a:off x="4109445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A362720-7B68-495B-84FA-4708CA4E66DA}"/>
                </a:ext>
              </a:extLst>
            </p:cNvPr>
            <p:cNvSpPr/>
            <p:nvPr/>
          </p:nvSpPr>
          <p:spPr>
            <a:xfrm>
              <a:off x="4542213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98C8223-4EF4-414C-B708-27300858D832}"/>
                </a:ext>
              </a:extLst>
            </p:cNvPr>
            <p:cNvSpPr/>
            <p:nvPr/>
          </p:nvSpPr>
          <p:spPr>
            <a:xfrm>
              <a:off x="4974991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4626890-3489-482F-AB02-3279B5909446}"/>
                </a:ext>
              </a:extLst>
            </p:cNvPr>
            <p:cNvSpPr/>
            <p:nvPr/>
          </p:nvSpPr>
          <p:spPr>
            <a:xfrm>
              <a:off x="4271733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AE69102-F6AD-46AB-AD13-55DF39869F0D}"/>
                </a:ext>
              </a:extLst>
            </p:cNvPr>
            <p:cNvSpPr/>
            <p:nvPr/>
          </p:nvSpPr>
          <p:spPr>
            <a:xfrm>
              <a:off x="4704501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F03EF5C-B3B2-4EC2-9B09-287C493B4D7E}"/>
                </a:ext>
              </a:extLst>
            </p:cNvPr>
            <p:cNvSpPr/>
            <p:nvPr/>
          </p:nvSpPr>
          <p:spPr>
            <a:xfrm>
              <a:off x="4920885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2998B4D-9B77-441F-8E17-1724BB49C22D}"/>
                </a:ext>
              </a:extLst>
            </p:cNvPr>
            <p:cNvSpPr/>
            <p:nvPr/>
          </p:nvSpPr>
          <p:spPr>
            <a:xfrm>
              <a:off x="4434021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6E8A126-6DCF-4F5A-A1D6-EF71E0BD718A}"/>
                </a:ext>
              </a:extLst>
            </p:cNvPr>
            <p:cNvSpPr/>
            <p:nvPr/>
          </p:nvSpPr>
          <p:spPr>
            <a:xfrm>
              <a:off x="4866789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2C0EF64-2A48-4ACE-B0DB-ECEBA9B1C5A7}"/>
                </a:ext>
              </a:extLst>
            </p:cNvPr>
            <p:cNvSpPr/>
            <p:nvPr/>
          </p:nvSpPr>
          <p:spPr>
            <a:xfrm>
              <a:off x="4163541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D059D98-942F-4490-ADE7-62177B6648D1}"/>
                </a:ext>
              </a:extLst>
            </p:cNvPr>
            <p:cNvSpPr/>
            <p:nvPr/>
          </p:nvSpPr>
          <p:spPr>
            <a:xfrm>
              <a:off x="4596309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0171BDC-3057-4680-B529-1A918C56D30B}"/>
                </a:ext>
              </a:extLst>
            </p:cNvPr>
            <p:cNvSpPr/>
            <p:nvPr/>
          </p:nvSpPr>
          <p:spPr>
            <a:xfrm>
              <a:off x="4001253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9B0B448-4898-4772-B3C4-98FA62692831}"/>
                </a:ext>
              </a:extLst>
            </p:cNvPr>
            <p:cNvSpPr/>
            <p:nvPr/>
          </p:nvSpPr>
          <p:spPr>
            <a:xfrm>
              <a:off x="4325829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345880C-0543-4FF0-ABEF-3E30ED01E72E}"/>
                </a:ext>
              </a:extLst>
            </p:cNvPr>
            <p:cNvSpPr/>
            <p:nvPr/>
          </p:nvSpPr>
          <p:spPr>
            <a:xfrm>
              <a:off x="4758597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639BEA42-F136-4847-B817-40E99DD202B0}"/>
                </a:ext>
              </a:extLst>
            </p:cNvPr>
            <p:cNvSpPr/>
            <p:nvPr/>
          </p:nvSpPr>
          <p:spPr>
            <a:xfrm>
              <a:off x="4055349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FC50414-C7D9-42BA-8426-F92558DE3C1F}"/>
                </a:ext>
              </a:extLst>
            </p:cNvPr>
            <p:cNvSpPr/>
            <p:nvPr/>
          </p:nvSpPr>
          <p:spPr>
            <a:xfrm>
              <a:off x="4488117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6F75B1BF-0531-41EB-9351-C0E1A557D3B5}"/>
                </a:ext>
              </a:extLst>
            </p:cNvPr>
            <p:cNvSpPr/>
            <p:nvPr/>
          </p:nvSpPr>
          <p:spPr>
            <a:xfrm>
              <a:off x="4812693" y="3993671"/>
              <a:ext cx="54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36DF105-4736-4412-823A-DEC59154A6B8}"/>
                </a:ext>
              </a:extLst>
            </p:cNvPr>
            <p:cNvSpPr/>
            <p:nvPr/>
          </p:nvSpPr>
          <p:spPr>
            <a:xfrm>
              <a:off x="5029145" y="3993671"/>
              <a:ext cx="3186000" cy="21567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0F6C1DA-2019-452C-A57A-7F3CDEF9E5E7}"/>
                </a:ext>
              </a:extLst>
            </p:cNvPr>
            <p:cNvSpPr txBox="1"/>
            <p:nvPr/>
          </p:nvSpPr>
          <p:spPr>
            <a:xfrm>
              <a:off x="5137721" y="3971842"/>
              <a:ext cx="2931508" cy="27699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buClr>
                  <a:srgbClr val="6D6E7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±590 ns cTE (link asymmetry compensation)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7CEC5EE4-090E-46B7-979A-669906FBBDAB}"/>
              </a:ext>
            </a:extLst>
          </p:cNvPr>
          <p:cNvSpPr txBox="1"/>
          <p:nvPr/>
        </p:nvSpPr>
        <p:spPr>
          <a:xfrm>
            <a:off x="3390587" y="3372473"/>
            <a:ext cx="2844048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±420 ns cTE (21 nodes @ ±20 ns per node)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B5573C4-BA64-4A27-ACA8-640BDD96348C}"/>
              </a:ext>
            </a:extLst>
          </p:cNvPr>
          <p:cNvGrpSpPr/>
          <p:nvPr/>
        </p:nvGrpSpPr>
        <p:grpSpPr>
          <a:xfrm>
            <a:off x="3420096" y="3177924"/>
            <a:ext cx="4320000" cy="276999"/>
            <a:chOff x="3894713" y="3567370"/>
            <a:chExt cx="4320000" cy="276999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902D509-CAB4-4B2F-B140-7E5252E1DC2F}"/>
                </a:ext>
              </a:extLst>
            </p:cNvPr>
            <p:cNvSpPr/>
            <p:nvPr/>
          </p:nvSpPr>
          <p:spPr>
            <a:xfrm>
              <a:off x="6162713" y="3601346"/>
              <a:ext cx="2052000" cy="21567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5B36E84-912D-4C7F-88B3-F4A8273021F9}"/>
                </a:ext>
              </a:extLst>
            </p:cNvPr>
            <p:cNvSpPr/>
            <p:nvPr/>
          </p:nvSpPr>
          <p:spPr>
            <a:xfrm>
              <a:off x="4219292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E85A897-A4E5-432C-914D-301ED662B87C}"/>
                </a:ext>
              </a:extLst>
            </p:cNvPr>
            <p:cNvSpPr/>
            <p:nvPr/>
          </p:nvSpPr>
          <p:spPr>
            <a:xfrm>
              <a:off x="4652064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9700D5C-176B-41D0-82C6-4A8FC95841AE}"/>
                </a:ext>
              </a:extLst>
            </p:cNvPr>
            <p:cNvSpPr/>
            <p:nvPr/>
          </p:nvSpPr>
          <p:spPr>
            <a:xfrm>
              <a:off x="5084836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F37D104-F645-4CE4-881A-D0380009050E}"/>
                </a:ext>
              </a:extLst>
            </p:cNvPr>
            <p:cNvSpPr/>
            <p:nvPr/>
          </p:nvSpPr>
          <p:spPr>
            <a:xfrm>
              <a:off x="5517608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DF407C2-B21D-45BE-BF85-531B63B38CAD}"/>
                </a:ext>
              </a:extLst>
            </p:cNvPr>
            <p:cNvSpPr/>
            <p:nvPr/>
          </p:nvSpPr>
          <p:spPr>
            <a:xfrm>
              <a:off x="3894713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459C07F-292D-4531-937C-E39B503A4AFB}"/>
                </a:ext>
              </a:extLst>
            </p:cNvPr>
            <p:cNvSpPr/>
            <p:nvPr/>
          </p:nvSpPr>
          <p:spPr>
            <a:xfrm>
              <a:off x="4111099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97131DA-4D13-4FF2-B9B5-445D1BF3D76B}"/>
                </a:ext>
              </a:extLst>
            </p:cNvPr>
            <p:cNvSpPr/>
            <p:nvPr/>
          </p:nvSpPr>
          <p:spPr>
            <a:xfrm>
              <a:off x="4543871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2C97C21-EF2C-4E0B-BF94-0226792639DA}"/>
                </a:ext>
              </a:extLst>
            </p:cNvPr>
            <p:cNvSpPr/>
            <p:nvPr/>
          </p:nvSpPr>
          <p:spPr>
            <a:xfrm>
              <a:off x="4976643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B9A0A9E-3840-4913-A78A-4D013E363278}"/>
                </a:ext>
              </a:extLst>
            </p:cNvPr>
            <p:cNvSpPr/>
            <p:nvPr/>
          </p:nvSpPr>
          <p:spPr>
            <a:xfrm>
              <a:off x="5409415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50D0C58-3571-4C6B-B486-83BC38B53D2D}"/>
                </a:ext>
              </a:extLst>
            </p:cNvPr>
            <p:cNvSpPr/>
            <p:nvPr/>
          </p:nvSpPr>
          <p:spPr>
            <a:xfrm>
              <a:off x="5842187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CE806AE-7CF9-468F-AEBD-59A3A845C171}"/>
                </a:ext>
              </a:extLst>
            </p:cNvPr>
            <p:cNvSpPr/>
            <p:nvPr/>
          </p:nvSpPr>
          <p:spPr>
            <a:xfrm>
              <a:off x="6058582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5BF671F-7A34-42CB-8748-9B8EC6F6FEE4}"/>
                </a:ext>
              </a:extLst>
            </p:cNvPr>
            <p:cNvSpPr/>
            <p:nvPr/>
          </p:nvSpPr>
          <p:spPr>
            <a:xfrm>
              <a:off x="4435678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4DBA681-A055-4769-97F5-9B416BAE5029}"/>
                </a:ext>
              </a:extLst>
            </p:cNvPr>
            <p:cNvSpPr/>
            <p:nvPr/>
          </p:nvSpPr>
          <p:spPr>
            <a:xfrm>
              <a:off x="4868450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38D34B7-0F14-4D7D-B920-264F99757EC6}"/>
                </a:ext>
              </a:extLst>
            </p:cNvPr>
            <p:cNvSpPr/>
            <p:nvPr/>
          </p:nvSpPr>
          <p:spPr>
            <a:xfrm>
              <a:off x="5301222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E508E86-02B4-4BEC-B2BF-71A849544B97}"/>
                </a:ext>
              </a:extLst>
            </p:cNvPr>
            <p:cNvSpPr/>
            <p:nvPr/>
          </p:nvSpPr>
          <p:spPr>
            <a:xfrm>
              <a:off x="5733994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CE3AACC-6FA6-4771-89A1-A408801CF93D}"/>
                </a:ext>
              </a:extLst>
            </p:cNvPr>
            <p:cNvSpPr/>
            <p:nvPr/>
          </p:nvSpPr>
          <p:spPr>
            <a:xfrm>
              <a:off x="4002906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949164C-7908-4143-A382-C5C1C50AC423}"/>
                </a:ext>
              </a:extLst>
            </p:cNvPr>
            <p:cNvSpPr/>
            <p:nvPr/>
          </p:nvSpPr>
          <p:spPr>
            <a:xfrm>
              <a:off x="4327485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8F1F514-0249-4155-BB54-460C6716F6C1}"/>
                </a:ext>
              </a:extLst>
            </p:cNvPr>
            <p:cNvSpPr/>
            <p:nvPr/>
          </p:nvSpPr>
          <p:spPr>
            <a:xfrm>
              <a:off x="4760257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8464FAA-2E1E-4D0A-BF66-39FF7615DE65}"/>
                </a:ext>
              </a:extLst>
            </p:cNvPr>
            <p:cNvSpPr/>
            <p:nvPr/>
          </p:nvSpPr>
          <p:spPr>
            <a:xfrm>
              <a:off x="5193029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2E811E9-4F46-4C4B-A8C8-444D847BD81D}"/>
                </a:ext>
              </a:extLst>
            </p:cNvPr>
            <p:cNvSpPr/>
            <p:nvPr/>
          </p:nvSpPr>
          <p:spPr>
            <a:xfrm>
              <a:off x="5625801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C9F81B5-313F-4919-8AD4-3055A62F66B7}"/>
                </a:ext>
              </a:extLst>
            </p:cNvPr>
            <p:cNvSpPr/>
            <p:nvPr/>
          </p:nvSpPr>
          <p:spPr>
            <a:xfrm>
              <a:off x="5950380" y="3601346"/>
              <a:ext cx="108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6FE23CE-A351-40D3-89C9-1C52A2D600AD}"/>
                </a:ext>
              </a:extLst>
            </p:cNvPr>
            <p:cNvSpPr txBox="1"/>
            <p:nvPr/>
          </p:nvSpPr>
          <p:spPr>
            <a:xfrm>
              <a:off x="6749626" y="3567370"/>
              <a:ext cx="925253" cy="27699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buClr>
                  <a:srgbClr val="6D6E7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±380 ns cTE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0FDE742-346A-45C1-A961-A7545B4642A0}"/>
              </a:ext>
            </a:extLst>
          </p:cNvPr>
          <p:cNvGrpSpPr/>
          <p:nvPr/>
        </p:nvGrpSpPr>
        <p:grpSpPr>
          <a:xfrm>
            <a:off x="3420096" y="2810986"/>
            <a:ext cx="4310784" cy="276999"/>
            <a:chOff x="3893061" y="3199867"/>
            <a:chExt cx="4310784" cy="27699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DAD0AB6-E67C-48E7-9FB5-861A4519E863}"/>
                </a:ext>
              </a:extLst>
            </p:cNvPr>
            <p:cNvSpPr/>
            <p:nvPr/>
          </p:nvSpPr>
          <p:spPr>
            <a:xfrm>
              <a:off x="6853845" y="3224547"/>
              <a:ext cx="1350000" cy="21567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55137C-4CD7-4402-8B36-78BD5A4CC3F1}"/>
                </a:ext>
              </a:extLst>
            </p:cNvPr>
            <p:cNvSpPr/>
            <p:nvPr/>
          </p:nvSpPr>
          <p:spPr>
            <a:xfrm>
              <a:off x="3893061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5EC13BD-ED0C-4E8A-B366-2896C73A0771}"/>
                </a:ext>
              </a:extLst>
            </p:cNvPr>
            <p:cNvSpPr/>
            <p:nvPr/>
          </p:nvSpPr>
          <p:spPr>
            <a:xfrm>
              <a:off x="4163297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55DF1B4-CB8E-4F85-B064-78F6356DE5B3}"/>
                </a:ext>
              </a:extLst>
            </p:cNvPr>
            <p:cNvSpPr/>
            <p:nvPr/>
          </p:nvSpPr>
          <p:spPr>
            <a:xfrm>
              <a:off x="4433533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DC3034D-45CB-49B6-8E55-5198DB133144}"/>
                </a:ext>
              </a:extLst>
            </p:cNvPr>
            <p:cNvSpPr/>
            <p:nvPr/>
          </p:nvSpPr>
          <p:spPr>
            <a:xfrm>
              <a:off x="4703769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6E18BB6-5B8F-4358-8596-2DCFAEB0B4E3}"/>
                </a:ext>
              </a:extLst>
            </p:cNvPr>
            <p:cNvSpPr/>
            <p:nvPr/>
          </p:nvSpPr>
          <p:spPr>
            <a:xfrm>
              <a:off x="4974005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8C589A0-A6C0-4B9F-815A-151C40C0FF9B}"/>
                </a:ext>
              </a:extLst>
            </p:cNvPr>
            <p:cNvSpPr/>
            <p:nvPr/>
          </p:nvSpPr>
          <p:spPr>
            <a:xfrm>
              <a:off x="5244241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AA0A384-689E-4281-A1ED-5F68A4456462}"/>
                </a:ext>
              </a:extLst>
            </p:cNvPr>
            <p:cNvSpPr/>
            <p:nvPr/>
          </p:nvSpPr>
          <p:spPr>
            <a:xfrm>
              <a:off x="5514477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E0CB264-BF5D-4385-B76F-F31B4DD430DF}"/>
                </a:ext>
              </a:extLst>
            </p:cNvPr>
            <p:cNvSpPr/>
            <p:nvPr/>
          </p:nvSpPr>
          <p:spPr>
            <a:xfrm>
              <a:off x="5784713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5115A10-E30F-43F8-9A52-7B48AB3367CC}"/>
                </a:ext>
              </a:extLst>
            </p:cNvPr>
            <p:cNvSpPr/>
            <p:nvPr/>
          </p:nvSpPr>
          <p:spPr>
            <a:xfrm>
              <a:off x="6054949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32EF5E8-0D6B-41E3-994C-2CF1013899B9}"/>
                </a:ext>
              </a:extLst>
            </p:cNvPr>
            <p:cNvSpPr/>
            <p:nvPr/>
          </p:nvSpPr>
          <p:spPr>
            <a:xfrm>
              <a:off x="6315660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73CA6B5-E8AE-4365-9D5E-1E203AD6C47B}"/>
                </a:ext>
              </a:extLst>
            </p:cNvPr>
            <p:cNvSpPr/>
            <p:nvPr/>
          </p:nvSpPr>
          <p:spPr>
            <a:xfrm>
              <a:off x="6585891" y="3224547"/>
              <a:ext cx="270000" cy="2156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C1F179D-C778-4E17-ABA4-635257702A31}"/>
                </a:ext>
              </a:extLst>
            </p:cNvPr>
            <p:cNvSpPr txBox="1"/>
            <p:nvPr/>
          </p:nvSpPr>
          <p:spPr>
            <a:xfrm>
              <a:off x="7075245" y="3199867"/>
              <a:ext cx="925253" cy="27699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buClr>
                  <a:srgbClr val="6D6E7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±250 ns cTE</a:t>
              </a: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EA4E48B0-8437-491D-A092-F47420438E51}"/>
              </a:ext>
            </a:extLst>
          </p:cNvPr>
          <p:cNvSpPr txBox="1"/>
          <p:nvPr/>
        </p:nvSpPr>
        <p:spPr>
          <a:xfrm>
            <a:off x="3390587" y="2981589"/>
            <a:ext cx="2844048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±550 ns cTE (11 nodes @ ±50 ns per node)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753A00C-BA6D-492F-9BDD-109A3B272B50}"/>
              </a:ext>
            </a:extLst>
          </p:cNvPr>
          <p:cNvSpPr txBox="1"/>
          <p:nvPr/>
        </p:nvSpPr>
        <p:spPr>
          <a:xfrm>
            <a:off x="7659686" y="3553443"/>
            <a:ext cx="1533753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±250 ns</a:t>
            </a:r>
          </a:p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(short term holdover)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74499AF-0F11-4335-8575-6AFB57666862}"/>
              </a:ext>
            </a:extLst>
          </p:cNvPr>
          <p:cNvSpPr txBox="1"/>
          <p:nvPr/>
        </p:nvSpPr>
        <p:spPr>
          <a:xfrm>
            <a:off x="9009858" y="3924476"/>
            <a:ext cx="123995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±150 ns</a:t>
            </a:r>
          </a:p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(end application)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9C399E20-974F-4163-9CE7-1B6A6091C796}"/>
              </a:ext>
            </a:extLst>
          </p:cNvPr>
          <p:cNvCxnSpPr>
            <a:cxnSpLocks/>
          </p:cNvCxnSpPr>
          <p:nvPr/>
        </p:nvCxnSpPr>
        <p:spPr>
          <a:xfrm>
            <a:off x="1815195" y="5131400"/>
            <a:ext cx="5922390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08F07904-2B8E-4526-8E62-83FD222941B7}"/>
              </a:ext>
            </a:extLst>
          </p:cNvPr>
          <p:cNvCxnSpPr>
            <a:cxnSpLocks/>
          </p:cNvCxnSpPr>
          <p:nvPr/>
        </p:nvCxnSpPr>
        <p:spPr>
          <a:xfrm>
            <a:off x="1815195" y="5324001"/>
            <a:ext cx="8084769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BA440D44-8256-460D-AC51-7C5F710777E9}"/>
              </a:ext>
            </a:extLst>
          </p:cNvPr>
          <p:cNvSpPr txBox="1"/>
          <p:nvPr/>
        </p:nvSpPr>
        <p:spPr>
          <a:xfrm>
            <a:off x="4934283" y="5185502"/>
            <a:ext cx="1846595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±1.5 µs end-to-end budget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33C6286-9B8D-4EB1-8052-CB1677D67623}"/>
              </a:ext>
            </a:extLst>
          </p:cNvPr>
          <p:cNvSpPr txBox="1"/>
          <p:nvPr/>
        </p:nvSpPr>
        <p:spPr>
          <a:xfrm>
            <a:off x="3582474" y="4992901"/>
            <a:ext cx="2387833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±1.1 µs network equipment budget</a:t>
            </a:r>
          </a:p>
        </p:txBody>
      </p:sp>
      <p:sp>
        <p:nvSpPr>
          <p:cNvPr id="113" name="Date Placeholder 2">
            <a:extLst>
              <a:ext uri="{FF2B5EF4-FFF2-40B4-BE49-F238E27FC236}">
                <a16:creationId xmlns:a16="http://schemas.microsoft.com/office/drawing/2014/main" id="{EF4EFE6B-6E40-6096-521E-5ABCD4ED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571" y="6459545"/>
            <a:ext cx="2868206" cy="16399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5B6B7-76F4-88FA-47B5-87ED2049918F}"/>
              </a:ext>
            </a:extLst>
          </p:cNvPr>
          <p:cNvSpPr txBox="1"/>
          <p:nvPr/>
        </p:nvSpPr>
        <p:spPr>
          <a:xfrm>
            <a:off x="1964294" y="5749923"/>
            <a:ext cx="7756803" cy="40011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000" dirty="0">
                <a:solidFill>
                  <a:schemeClr val="bg1"/>
                </a:solidFill>
              </a:rPr>
              <a:t>ONLY 250-590 ns cTE AVAILABLE FOR THE DWDM TRANSPORT NETWORK</a:t>
            </a:r>
            <a:endParaRPr lang="en-US" sz="2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1DA3-B1D4-4ED2-9735-6C432E8E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Example Causes of Asymmetry in Optical Transport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BC3589-8FA1-47C5-ABE7-B79E9A52F958}"/>
              </a:ext>
            </a:extLst>
          </p:cNvPr>
          <p:cNvGrpSpPr/>
          <p:nvPr/>
        </p:nvGrpSpPr>
        <p:grpSpPr>
          <a:xfrm>
            <a:off x="512058" y="965339"/>
            <a:ext cx="11081039" cy="2189538"/>
            <a:chOff x="411239" y="965339"/>
            <a:chExt cx="11081039" cy="218953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167B64E-9997-4E2F-BD97-81F2219DE265}"/>
                </a:ext>
              </a:extLst>
            </p:cNvPr>
            <p:cNvSpPr/>
            <p:nvPr/>
          </p:nvSpPr>
          <p:spPr>
            <a:xfrm>
              <a:off x="7136278" y="965339"/>
              <a:ext cx="4356000" cy="2189538"/>
            </a:xfrm>
            <a:prstGeom prst="roundRect">
              <a:avLst>
                <a:gd name="adj" fmla="val 787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FD71526-59DE-48AD-AF8C-8E77D5BF962B}"/>
                </a:ext>
              </a:extLst>
            </p:cNvPr>
            <p:cNvSpPr/>
            <p:nvPr/>
          </p:nvSpPr>
          <p:spPr>
            <a:xfrm>
              <a:off x="424827" y="965339"/>
              <a:ext cx="4356000" cy="2189538"/>
            </a:xfrm>
            <a:prstGeom prst="roundRect">
              <a:avLst>
                <a:gd name="adj" fmla="val 8189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4142AD-51E3-428B-A828-99EBD6653024}"/>
                </a:ext>
              </a:extLst>
            </p:cNvPr>
            <p:cNvSpPr/>
            <p:nvPr/>
          </p:nvSpPr>
          <p:spPr>
            <a:xfrm>
              <a:off x="411239" y="2570102"/>
              <a:ext cx="15057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Class C T-BC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Ethernet Switch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D78BC5-ED21-4C22-ACD5-5A0F857BD168}"/>
                </a:ext>
              </a:extLst>
            </p:cNvPr>
            <p:cNvSpPr/>
            <p:nvPr/>
          </p:nvSpPr>
          <p:spPr>
            <a:xfrm>
              <a:off x="5633652" y="1694325"/>
              <a:ext cx="799200" cy="7992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Fiber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679B81-127D-442F-BED2-10A08CB46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3219" y="1701419"/>
              <a:ext cx="8740655" cy="78546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AC032C4-D86F-4C16-8845-F8D721561746}"/>
                </a:ext>
              </a:extLst>
            </p:cNvPr>
            <p:cNvSpPr/>
            <p:nvPr/>
          </p:nvSpPr>
          <p:spPr>
            <a:xfrm>
              <a:off x="2852115" y="1247034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Coherent Optics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id="{8B811B24-368E-41BA-9541-A05793F2B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0367" y="1569101"/>
              <a:ext cx="1082120" cy="1073921"/>
            </a:xfrm>
            <a:prstGeom prst="rect">
              <a:avLst/>
            </a:prstGeom>
            <a:noFill/>
            <a:effectLst>
              <a:glow rad="381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9">
              <a:extLst>
                <a:ext uri="{FF2B5EF4-FFF2-40B4-BE49-F238E27FC236}">
                  <a16:creationId xmlns:a16="http://schemas.microsoft.com/office/drawing/2014/main" id="{8E609D8A-C0EB-4F30-83EE-840F3749F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81388" y="1569101"/>
              <a:ext cx="1082120" cy="1073922"/>
            </a:xfrm>
            <a:prstGeom prst="rect">
              <a:avLst/>
            </a:prstGeom>
            <a:noFill/>
            <a:effectLst>
              <a:glow rad="381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26243D2-36E1-4E6E-90E6-37DEBB687470}"/>
                </a:ext>
              </a:extLst>
            </p:cNvPr>
            <p:cNvSpPr/>
            <p:nvPr/>
          </p:nvSpPr>
          <p:spPr>
            <a:xfrm>
              <a:off x="1899176" y="1247034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OTN Mapping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5491AF6-7276-40FE-A63C-B6DAF11434B8}"/>
                </a:ext>
              </a:extLst>
            </p:cNvPr>
            <p:cNvSpPr/>
            <p:nvPr/>
          </p:nvSpPr>
          <p:spPr>
            <a:xfrm>
              <a:off x="3805054" y="1247034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Optical Devices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4DB9A84-D47D-4FA5-98BB-DCED91C1917A}"/>
                </a:ext>
              </a:extLst>
            </p:cNvPr>
            <p:cNvSpPr/>
            <p:nvPr/>
          </p:nvSpPr>
          <p:spPr>
            <a:xfrm>
              <a:off x="8236817" y="2087287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Coherent Optics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C8FB377-66AB-4758-836F-23EE10783229}"/>
                </a:ext>
              </a:extLst>
            </p:cNvPr>
            <p:cNvSpPr/>
            <p:nvPr/>
          </p:nvSpPr>
          <p:spPr>
            <a:xfrm>
              <a:off x="7283878" y="2087287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Optical Devices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1FFE7E2-895C-41D8-943C-08DE7BB9078D}"/>
                </a:ext>
              </a:extLst>
            </p:cNvPr>
            <p:cNvSpPr/>
            <p:nvPr/>
          </p:nvSpPr>
          <p:spPr>
            <a:xfrm>
              <a:off x="9189756" y="2087287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OTN Mapping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BFF7E0-3C0F-4691-B82E-BD4242065092}"/>
                </a:ext>
              </a:extLst>
            </p:cNvPr>
            <p:cNvSpPr/>
            <p:nvPr/>
          </p:nvSpPr>
          <p:spPr>
            <a:xfrm>
              <a:off x="9969549" y="2570102"/>
              <a:ext cx="15057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Class C T-BC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Ethernet Switch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Left Brace 31">
            <a:extLst>
              <a:ext uri="{FF2B5EF4-FFF2-40B4-BE49-F238E27FC236}">
                <a16:creationId xmlns:a16="http://schemas.microsoft.com/office/drawing/2014/main" id="{5303E49A-2DBD-DA10-DB3A-86109939E6D1}"/>
              </a:ext>
            </a:extLst>
          </p:cNvPr>
          <p:cNvSpPr/>
          <p:nvPr/>
        </p:nvSpPr>
        <p:spPr>
          <a:xfrm rot="16200000">
            <a:off x="5800739" y="1574811"/>
            <a:ext cx="488295" cy="4077599"/>
          </a:xfrm>
          <a:prstGeom prst="leftBrac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853F16-9A38-C6E1-08C4-32D185644DFE}"/>
              </a:ext>
            </a:extLst>
          </p:cNvPr>
          <p:cNvSpPr txBox="1"/>
          <p:nvPr/>
        </p:nvSpPr>
        <p:spPr>
          <a:xfrm>
            <a:off x="4563936" y="3918857"/>
            <a:ext cx="2961901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400" dirty="0">
                <a:solidFill>
                  <a:schemeClr val="accent4"/>
                </a:solidFill>
              </a:rPr>
              <a:t>Fixed cTE components</a:t>
            </a:r>
            <a:endParaRPr lang="en-US" sz="2400" dirty="0" err="1">
              <a:solidFill>
                <a:schemeClr val="accent4"/>
              </a:solidFill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7FA31422-4D42-6FDB-1A10-4F3FD98EEB50}"/>
              </a:ext>
            </a:extLst>
          </p:cNvPr>
          <p:cNvSpPr/>
          <p:nvPr/>
        </p:nvSpPr>
        <p:spPr>
          <a:xfrm rot="16200000">
            <a:off x="2667542" y="3820498"/>
            <a:ext cx="417046" cy="1752139"/>
          </a:xfrm>
          <a:prstGeom prst="leftBrac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B9987F-D664-F6D7-EDCC-4D358A232DE7}"/>
              </a:ext>
            </a:extLst>
          </p:cNvPr>
          <p:cNvSpPr txBox="1"/>
          <p:nvPr/>
        </p:nvSpPr>
        <p:spPr>
          <a:xfrm>
            <a:off x="1198794" y="5010808"/>
            <a:ext cx="335476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400" dirty="0">
                <a:solidFill>
                  <a:schemeClr val="accent5"/>
                </a:solidFill>
              </a:rPr>
              <a:t>Random cTE components</a:t>
            </a:r>
            <a:endParaRPr lang="en-US" sz="2400" dirty="0" err="1">
              <a:solidFill>
                <a:schemeClr val="accent5"/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B5036B9F-2B8C-E53C-033C-551316C3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571" y="6676362"/>
            <a:ext cx="2868206" cy="16399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F022D397-F12D-6BDD-010F-712F89DE0957}"/>
              </a:ext>
            </a:extLst>
          </p:cNvPr>
          <p:cNvSpPr/>
          <p:nvPr/>
        </p:nvSpPr>
        <p:spPr>
          <a:xfrm rot="16200000">
            <a:off x="9005184" y="3820497"/>
            <a:ext cx="417046" cy="1752141"/>
          </a:xfrm>
          <a:prstGeom prst="leftBrac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37B440-3660-EB47-8FA0-7D2093FE7C81}"/>
              </a:ext>
            </a:extLst>
          </p:cNvPr>
          <p:cNvSpPr txBox="1"/>
          <p:nvPr/>
        </p:nvSpPr>
        <p:spPr>
          <a:xfrm>
            <a:off x="7543789" y="5010808"/>
            <a:ext cx="335476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400" dirty="0">
                <a:solidFill>
                  <a:schemeClr val="accent5"/>
                </a:solidFill>
              </a:rPr>
              <a:t>Random cTE components</a:t>
            </a:r>
            <a:endParaRPr lang="en-US" sz="2400" dirty="0" err="1">
              <a:solidFill>
                <a:schemeClr val="accent5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3CEB381-3808-FE92-D19A-5DE8CD5E2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92816"/>
              </p:ext>
            </p:extLst>
          </p:nvPr>
        </p:nvGraphicFramePr>
        <p:xfrm>
          <a:off x="805477" y="3247928"/>
          <a:ext cx="10494200" cy="339432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34200">
                  <a:extLst>
                    <a:ext uri="{9D8B030D-6E8A-4147-A177-3AD203B41FA5}">
                      <a16:colId xmlns:a16="http://schemas.microsoft.com/office/drawing/2014/main" val="111631960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695968925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238839604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58740456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87760161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545910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Contributor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Fiber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Optical Devices (Dispersion Comp, OA/ILA, ROADM)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Coherent Optics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OTN Mapping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IP Routing and Ethernet Switching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extLst>
                  <a:ext uri="{0D108BD9-81ED-4DB2-BD59-A6C34878D82A}">
                    <a16:rowId xmlns:a16="http://schemas.microsoft.com/office/drawing/2014/main" val="2136166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Source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Asymmetry in fiber lengths, jumper cables, etc. 2.5 ns/m (vs 5 ns/m latency)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Random asymmetry in fiber lengths used in each direction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FIFO buffers in DSP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Varies on restarts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Deep FIFO buffers in OTN mapping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Varies on restarts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Traffic/buffering asymmetry and timestamping inaccuracy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extLst>
                  <a:ext uri="{0D108BD9-81ED-4DB2-BD59-A6C34878D82A}">
                    <a16:rowId xmlns:a16="http://schemas.microsoft.com/office/drawing/2014/main" val="30476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Impact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Large but static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Very large but static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Varying and random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Large and random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Tight requirements to control impact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extLst>
                  <a:ext uri="{0D108BD9-81ED-4DB2-BD59-A6C34878D82A}">
                    <a16:rowId xmlns:a16="http://schemas.microsoft.com/office/drawing/2014/main" val="932532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Fixed cTE of ±5 to 1000+ 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Fixed cTE of ±5 to 20,000 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Random cTE of ±20 to 130 ns on restart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Random cTE of ±20 to 1000 ns on restart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Class A/B/C specifications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Max(TE) of 30 to 100 ns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cTE of 10 to 50 ns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dTE (low-pass filtered) of 10 to 40 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extLst>
                  <a:ext uri="{0D108BD9-81ED-4DB2-BD59-A6C34878D82A}">
                    <a16:rowId xmlns:a16="http://schemas.microsoft.com/office/drawing/2014/main" val="248759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8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2AAB27F-A529-95B4-E4C9-09FBDF27220D}"/>
              </a:ext>
            </a:extLst>
          </p:cNvPr>
          <p:cNvSpPr/>
          <p:nvPr/>
        </p:nvSpPr>
        <p:spPr>
          <a:xfrm>
            <a:off x="1910035" y="1385744"/>
            <a:ext cx="4159093" cy="2366121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</a:rPr>
              <a:t>Electrical Domain</a:t>
            </a: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5894178-76C2-DCB0-85B9-4B03F9677AE0}"/>
              </a:ext>
            </a:extLst>
          </p:cNvPr>
          <p:cNvSpPr/>
          <p:nvPr/>
        </p:nvSpPr>
        <p:spPr>
          <a:xfrm>
            <a:off x="6096000" y="1385743"/>
            <a:ext cx="4153000" cy="2366121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Optical Domain</a:t>
            </a: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chemeClr val="accent3"/>
              </a:solidFill>
            </a:endParaRPr>
          </a:p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F04E2-B11F-2667-260A-3FD7F51A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FIFO Buffers and Their Impact on Sync Distribution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6004D-AA56-97DE-81B1-4915F451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5E027-0744-6413-F367-2510E7B689F7}"/>
              </a:ext>
            </a:extLst>
          </p:cNvPr>
          <p:cNvSpPr/>
          <p:nvPr/>
        </p:nvSpPr>
        <p:spPr>
          <a:xfrm>
            <a:off x="1516337" y="2835465"/>
            <a:ext cx="805501" cy="23233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Client Optics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960DD-51A8-7D1E-3C9A-A1CE36ABAFB5}"/>
              </a:ext>
            </a:extLst>
          </p:cNvPr>
          <p:cNvSpPr/>
          <p:nvPr/>
        </p:nvSpPr>
        <p:spPr>
          <a:xfrm>
            <a:off x="1516337" y="2301289"/>
            <a:ext cx="805501" cy="23233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Client Optics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4EF96F-486E-3354-D219-F2510515231D}"/>
              </a:ext>
            </a:extLst>
          </p:cNvPr>
          <p:cNvSpPr/>
          <p:nvPr/>
        </p:nvSpPr>
        <p:spPr>
          <a:xfrm>
            <a:off x="1516337" y="2568377"/>
            <a:ext cx="805501" cy="23233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Client Optics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FE0EBF-A2F7-EDD8-18B4-AE62EC9BBE5D}"/>
              </a:ext>
            </a:extLst>
          </p:cNvPr>
          <p:cNvSpPr/>
          <p:nvPr/>
        </p:nvSpPr>
        <p:spPr>
          <a:xfrm>
            <a:off x="2721207" y="2301289"/>
            <a:ext cx="1084082" cy="766511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Client traffic aggregation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7803C1-9C30-E848-DA79-DD5983A1F195}"/>
              </a:ext>
            </a:extLst>
          </p:cNvPr>
          <p:cNvCxnSpPr>
            <a:cxnSpLocks/>
          </p:cNvCxnSpPr>
          <p:nvPr/>
        </p:nvCxnSpPr>
        <p:spPr>
          <a:xfrm>
            <a:off x="2321838" y="2417456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87AA16-1143-15BD-13FB-E0EC9090C121}"/>
              </a:ext>
            </a:extLst>
          </p:cNvPr>
          <p:cNvCxnSpPr>
            <a:cxnSpLocks/>
          </p:cNvCxnSpPr>
          <p:nvPr/>
        </p:nvCxnSpPr>
        <p:spPr>
          <a:xfrm flipV="1">
            <a:off x="2317126" y="2684544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3208BA-BDEF-8F4E-750A-DDDBCC48845D}"/>
              </a:ext>
            </a:extLst>
          </p:cNvPr>
          <p:cNvCxnSpPr>
            <a:cxnSpLocks/>
          </p:cNvCxnSpPr>
          <p:nvPr/>
        </p:nvCxnSpPr>
        <p:spPr>
          <a:xfrm flipV="1">
            <a:off x="2312414" y="2951632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216B709-A45E-8CA1-BA70-650705537C37}"/>
              </a:ext>
            </a:extLst>
          </p:cNvPr>
          <p:cNvSpPr/>
          <p:nvPr/>
        </p:nvSpPr>
        <p:spPr>
          <a:xfrm>
            <a:off x="4198987" y="2301289"/>
            <a:ext cx="1084082" cy="766511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OTN Mapper/ Framer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A5CFA6-7FF7-B244-E6EB-2F15B54A02B3}"/>
              </a:ext>
            </a:extLst>
          </p:cNvPr>
          <p:cNvCxnSpPr>
            <a:cxnSpLocks/>
          </p:cNvCxnSpPr>
          <p:nvPr/>
        </p:nvCxnSpPr>
        <p:spPr>
          <a:xfrm flipV="1">
            <a:off x="3805289" y="2684544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C0D308-FB0B-7B15-73EA-4F61D3C60A1B}"/>
              </a:ext>
            </a:extLst>
          </p:cNvPr>
          <p:cNvCxnSpPr>
            <a:cxnSpLocks/>
          </p:cNvCxnSpPr>
          <p:nvPr/>
        </p:nvCxnSpPr>
        <p:spPr>
          <a:xfrm flipV="1">
            <a:off x="5288377" y="2492915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72BC512-E284-581B-417D-EBDC19289EE3}"/>
              </a:ext>
            </a:extLst>
          </p:cNvPr>
          <p:cNvSpPr/>
          <p:nvPr/>
        </p:nvSpPr>
        <p:spPr>
          <a:xfrm>
            <a:off x="5676767" y="2301288"/>
            <a:ext cx="805501" cy="38325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Coherent Optics (DSP)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0" name="Diagonal Stripe 19">
            <a:extLst>
              <a:ext uri="{FF2B5EF4-FFF2-40B4-BE49-F238E27FC236}">
                <a16:creationId xmlns:a16="http://schemas.microsoft.com/office/drawing/2014/main" id="{1290A26D-DFB7-1B99-2829-EA748FF88062}"/>
              </a:ext>
            </a:extLst>
          </p:cNvPr>
          <p:cNvSpPr/>
          <p:nvPr/>
        </p:nvSpPr>
        <p:spPr>
          <a:xfrm rot="8160716">
            <a:off x="6538571" y="2342617"/>
            <a:ext cx="694206" cy="707780"/>
          </a:xfrm>
          <a:prstGeom prst="diagStripe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96BD26-2DD5-7F27-D4CD-696978830F74}"/>
              </a:ext>
            </a:extLst>
          </p:cNvPr>
          <p:cNvSpPr/>
          <p:nvPr/>
        </p:nvSpPr>
        <p:spPr>
          <a:xfrm>
            <a:off x="7533231" y="2285558"/>
            <a:ext cx="575035" cy="40604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WSS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58CF30-E0EB-ADAE-54D2-D6662C76EF74}"/>
              </a:ext>
            </a:extLst>
          </p:cNvPr>
          <p:cNvCxnSpPr>
            <a:cxnSpLocks/>
          </p:cNvCxnSpPr>
          <p:nvPr/>
        </p:nvCxnSpPr>
        <p:spPr>
          <a:xfrm flipV="1">
            <a:off x="7134369" y="2611667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88029A-3738-6FF6-F2EB-FEB11468B554}"/>
              </a:ext>
            </a:extLst>
          </p:cNvPr>
          <p:cNvCxnSpPr>
            <a:cxnSpLocks/>
          </p:cNvCxnSpPr>
          <p:nvPr/>
        </p:nvCxnSpPr>
        <p:spPr>
          <a:xfrm flipV="1">
            <a:off x="6482268" y="2492915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F9354CA-E45D-1368-946E-1C344A19CE41}"/>
              </a:ext>
            </a:extLst>
          </p:cNvPr>
          <p:cNvSpPr txBox="1"/>
          <p:nvPr/>
        </p:nvSpPr>
        <p:spPr>
          <a:xfrm rot="5400000">
            <a:off x="6688482" y="2535061"/>
            <a:ext cx="622286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1600" dirty="0">
                <a:solidFill>
                  <a:schemeClr val="bg1"/>
                </a:solidFill>
              </a:rPr>
              <a:t>OMD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EBDDEE-3376-6694-6764-B6620998A0E3}"/>
              </a:ext>
            </a:extLst>
          </p:cNvPr>
          <p:cNvCxnSpPr>
            <a:cxnSpLocks/>
          </p:cNvCxnSpPr>
          <p:nvPr/>
        </p:nvCxnSpPr>
        <p:spPr>
          <a:xfrm>
            <a:off x="7313718" y="2308355"/>
            <a:ext cx="205077" cy="213673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AA0300-47C9-1DC0-EDCA-E04620FF0339}"/>
              </a:ext>
            </a:extLst>
          </p:cNvPr>
          <p:cNvCxnSpPr>
            <a:cxnSpLocks/>
          </p:cNvCxnSpPr>
          <p:nvPr/>
        </p:nvCxnSpPr>
        <p:spPr>
          <a:xfrm>
            <a:off x="7313718" y="2166855"/>
            <a:ext cx="205077" cy="213673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9101B7-3520-29AE-1F4E-7D7C72668F04}"/>
              </a:ext>
            </a:extLst>
          </p:cNvPr>
          <p:cNvCxnSpPr>
            <a:cxnSpLocks/>
          </p:cNvCxnSpPr>
          <p:nvPr/>
        </p:nvCxnSpPr>
        <p:spPr>
          <a:xfrm flipV="1">
            <a:off x="7134369" y="2816611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5E3897F-73C2-10E0-A36C-11B5FCF6E69A}"/>
              </a:ext>
            </a:extLst>
          </p:cNvPr>
          <p:cNvSpPr txBox="1"/>
          <p:nvPr/>
        </p:nvSpPr>
        <p:spPr>
          <a:xfrm>
            <a:off x="6501023" y="2223918"/>
            <a:ext cx="383438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l-GR" sz="1600" dirty="0">
                <a:solidFill>
                  <a:schemeClr val="accent3"/>
                </a:solidFill>
              </a:rPr>
              <a:t>λ</a:t>
            </a:r>
            <a:r>
              <a:rPr lang="en-GB" sz="1600" dirty="0">
                <a:solidFill>
                  <a:schemeClr val="accent3"/>
                </a:solidFill>
              </a:rPr>
              <a:t>1</a:t>
            </a:r>
            <a:endParaRPr lang="en-US" sz="1600" dirty="0" err="1">
              <a:solidFill>
                <a:schemeClr val="accent3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A9B627-883D-9F03-6BCB-B346B29CE92E}"/>
              </a:ext>
            </a:extLst>
          </p:cNvPr>
          <p:cNvCxnSpPr>
            <a:cxnSpLocks/>
          </p:cNvCxnSpPr>
          <p:nvPr/>
        </p:nvCxnSpPr>
        <p:spPr>
          <a:xfrm flipV="1">
            <a:off x="6482268" y="2941649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FA7DB30-3316-3A56-EEBB-42AD6CD6152C}"/>
              </a:ext>
            </a:extLst>
          </p:cNvPr>
          <p:cNvSpPr txBox="1"/>
          <p:nvPr/>
        </p:nvSpPr>
        <p:spPr>
          <a:xfrm>
            <a:off x="6493251" y="2672352"/>
            <a:ext cx="386644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l-GR" sz="1600" dirty="0">
                <a:solidFill>
                  <a:schemeClr val="accent3"/>
                </a:solidFill>
              </a:rPr>
              <a:t>λ</a:t>
            </a:r>
            <a:r>
              <a:rPr lang="en-GB" sz="1600" dirty="0">
                <a:solidFill>
                  <a:schemeClr val="accent3"/>
                </a:solidFill>
              </a:rPr>
              <a:t>n</a:t>
            </a:r>
            <a:endParaRPr lang="en-US" sz="1600" dirty="0" err="1">
              <a:solidFill>
                <a:schemeClr val="accent3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9E0C2E5-9B30-9D13-5B71-32FBE627C9AC}"/>
              </a:ext>
            </a:extLst>
          </p:cNvPr>
          <p:cNvCxnSpPr>
            <a:cxnSpLocks/>
          </p:cNvCxnSpPr>
          <p:nvPr/>
        </p:nvCxnSpPr>
        <p:spPr>
          <a:xfrm flipV="1">
            <a:off x="7308487" y="3037705"/>
            <a:ext cx="205077" cy="213673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5E10B3-E089-4790-347C-7353B1BEBD71}"/>
              </a:ext>
            </a:extLst>
          </p:cNvPr>
          <p:cNvCxnSpPr>
            <a:cxnSpLocks/>
          </p:cNvCxnSpPr>
          <p:nvPr/>
        </p:nvCxnSpPr>
        <p:spPr>
          <a:xfrm flipV="1">
            <a:off x="7308487" y="2896205"/>
            <a:ext cx="205077" cy="213673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8DA580FD-E0D4-DFD0-8F28-671D679701D2}"/>
              </a:ext>
            </a:extLst>
          </p:cNvPr>
          <p:cNvSpPr/>
          <p:nvPr/>
        </p:nvSpPr>
        <p:spPr>
          <a:xfrm rot="5400000">
            <a:off x="8409649" y="2249821"/>
            <a:ext cx="677173" cy="477520"/>
          </a:xfrm>
          <a:prstGeom prst="triangle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EDBAA0E-8E80-084F-542A-8AA0DC45CDE0}"/>
              </a:ext>
            </a:extLst>
          </p:cNvPr>
          <p:cNvSpPr/>
          <p:nvPr/>
        </p:nvSpPr>
        <p:spPr>
          <a:xfrm rot="16200000" flipH="1">
            <a:off x="8400222" y="2693060"/>
            <a:ext cx="677173" cy="477520"/>
          </a:xfrm>
          <a:prstGeom prst="triangle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A41636E-47A0-9927-7C19-BE2DC12798FD}"/>
              </a:ext>
            </a:extLst>
          </p:cNvPr>
          <p:cNvCxnSpPr>
            <a:cxnSpLocks/>
          </p:cNvCxnSpPr>
          <p:nvPr/>
        </p:nvCxnSpPr>
        <p:spPr>
          <a:xfrm flipV="1">
            <a:off x="8108266" y="2488581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C5F99D-3AF4-EE61-9A4B-69BBD097FCD8}"/>
              </a:ext>
            </a:extLst>
          </p:cNvPr>
          <p:cNvCxnSpPr>
            <a:cxnSpLocks/>
          </p:cNvCxnSpPr>
          <p:nvPr/>
        </p:nvCxnSpPr>
        <p:spPr>
          <a:xfrm flipV="1">
            <a:off x="8093226" y="2931820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19ECD47-DDB2-C70D-B855-E0260E8F07CA}"/>
              </a:ext>
            </a:extLst>
          </p:cNvPr>
          <p:cNvSpPr txBox="1"/>
          <p:nvPr/>
        </p:nvSpPr>
        <p:spPr>
          <a:xfrm>
            <a:off x="8389944" y="2350082"/>
            <a:ext cx="622286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1200" dirty="0">
                <a:solidFill>
                  <a:schemeClr val="bg1"/>
                </a:solidFill>
              </a:rPr>
              <a:t>EDFA</a:t>
            </a: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A2A77A-D66F-E85A-AF4E-9414AC803B75}"/>
              </a:ext>
            </a:extLst>
          </p:cNvPr>
          <p:cNvSpPr txBox="1"/>
          <p:nvPr/>
        </p:nvSpPr>
        <p:spPr>
          <a:xfrm>
            <a:off x="8486732" y="2793321"/>
            <a:ext cx="622286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1200" dirty="0">
                <a:solidFill>
                  <a:schemeClr val="bg1"/>
                </a:solidFill>
              </a:rPr>
              <a:t>EDFA</a:t>
            </a:r>
            <a:endParaRPr lang="en-US" sz="1200" dirty="0" err="1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1C34DD5-F5CE-20A5-0411-6593BE875DCF}"/>
              </a:ext>
            </a:extLst>
          </p:cNvPr>
          <p:cNvCxnSpPr>
            <a:cxnSpLocks/>
          </p:cNvCxnSpPr>
          <p:nvPr/>
        </p:nvCxnSpPr>
        <p:spPr>
          <a:xfrm flipV="1">
            <a:off x="8986995" y="2488581"/>
            <a:ext cx="1548000" cy="0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2EEC11C-51C4-8C06-4669-CC8B46609B4A}"/>
              </a:ext>
            </a:extLst>
          </p:cNvPr>
          <p:cNvCxnSpPr>
            <a:cxnSpLocks/>
          </p:cNvCxnSpPr>
          <p:nvPr/>
        </p:nvCxnSpPr>
        <p:spPr>
          <a:xfrm flipV="1">
            <a:off x="8986995" y="2931820"/>
            <a:ext cx="1548000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2FD3083-3E1C-DE26-1653-2D67934E4443}"/>
              </a:ext>
            </a:extLst>
          </p:cNvPr>
          <p:cNvSpPr/>
          <p:nvPr/>
        </p:nvSpPr>
        <p:spPr>
          <a:xfrm>
            <a:off x="7533231" y="2728797"/>
            <a:ext cx="575035" cy="40604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WSS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E51729-A519-2904-728E-159688923391}"/>
              </a:ext>
            </a:extLst>
          </p:cNvPr>
          <p:cNvSpPr/>
          <p:nvPr/>
        </p:nvSpPr>
        <p:spPr>
          <a:xfrm>
            <a:off x="9280225" y="2006590"/>
            <a:ext cx="575035" cy="260372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OSC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4AED6BB-3E44-C512-E160-56410E3B3BCD}"/>
              </a:ext>
            </a:extLst>
          </p:cNvPr>
          <p:cNvCxnSpPr>
            <a:cxnSpLocks/>
          </p:cNvCxnSpPr>
          <p:nvPr/>
        </p:nvCxnSpPr>
        <p:spPr>
          <a:xfrm>
            <a:off x="9664866" y="2264777"/>
            <a:ext cx="190394" cy="223804"/>
          </a:xfrm>
          <a:prstGeom prst="straightConnector1">
            <a:avLst/>
          </a:prstGeom>
          <a:ln>
            <a:solidFill>
              <a:schemeClr val="bg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15D27DA-3EB0-2011-CE04-8F289A51BE75}"/>
              </a:ext>
            </a:extLst>
          </p:cNvPr>
          <p:cNvCxnSpPr>
            <a:cxnSpLocks/>
          </p:cNvCxnSpPr>
          <p:nvPr/>
        </p:nvCxnSpPr>
        <p:spPr>
          <a:xfrm>
            <a:off x="9475332" y="2274908"/>
            <a:ext cx="572988" cy="64678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140834-C483-D593-1FBE-C627B5E4116B}"/>
              </a:ext>
            </a:extLst>
          </p:cNvPr>
          <p:cNvCxnSpPr>
            <a:cxnSpLocks/>
          </p:cNvCxnSpPr>
          <p:nvPr/>
        </p:nvCxnSpPr>
        <p:spPr>
          <a:xfrm>
            <a:off x="1126392" y="2417456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4E93CF1-B8E8-EB1D-8CBD-C296DDAE4D93}"/>
              </a:ext>
            </a:extLst>
          </p:cNvPr>
          <p:cNvCxnSpPr>
            <a:cxnSpLocks/>
          </p:cNvCxnSpPr>
          <p:nvPr/>
        </p:nvCxnSpPr>
        <p:spPr>
          <a:xfrm flipV="1">
            <a:off x="1121680" y="2684544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9493B8C-E873-EFA6-76AC-97B6BC9BCA53}"/>
              </a:ext>
            </a:extLst>
          </p:cNvPr>
          <p:cNvCxnSpPr>
            <a:cxnSpLocks/>
          </p:cNvCxnSpPr>
          <p:nvPr/>
        </p:nvCxnSpPr>
        <p:spPr>
          <a:xfrm flipV="1">
            <a:off x="1116968" y="2951632"/>
            <a:ext cx="399369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6D4E3D8-B81E-7B3F-8F0D-D6F2B7E984AF}"/>
              </a:ext>
            </a:extLst>
          </p:cNvPr>
          <p:cNvSpPr/>
          <p:nvPr/>
        </p:nvSpPr>
        <p:spPr>
          <a:xfrm>
            <a:off x="8511884" y="1791172"/>
            <a:ext cx="475112" cy="260372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DCM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22218A1-39E2-C5F3-EAE0-1811DF2EA4D0}"/>
              </a:ext>
            </a:extLst>
          </p:cNvPr>
          <p:cNvCxnSpPr>
            <a:cxnSpLocks/>
          </p:cNvCxnSpPr>
          <p:nvPr/>
        </p:nvCxnSpPr>
        <p:spPr>
          <a:xfrm>
            <a:off x="8858053" y="2060971"/>
            <a:ext cx="0" cy="328984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628506A3-0D05-47F2-882D-B59D787C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936" y="3974303"/>
            <a:ext cx="5486059" cy="2195433"/>
          </a:xfrm>
          <a:prstGeom prst="rect">
            <a:avLst/>
          </a:prstGeom>
        </p:spPr>
      </p:pic>
      <p:sp>
        <p:nvSpPr>
          <p:cNvPr id="68" name="Arrow: Right 67">
            <a:extLst>
              <a:ext uri="{FF2B5EF4-FFF2-40B4-BE49-F238E27FC236}">
                <a16:creationId xmlns:a16="http://schemas.microsoft.com/office/drawing/2014/main" id="{92ED60F2-16C1-87FC-95A8-2FA5832A7BE3}"/>
              </a:ext>
            </a:extLst>
          </p:cNvPr>
          <p:cNvSpPr/>
          <p:nvPr/>
        </p:nvSpPr>
        <p:spPr>
          <a:xfrm>
            <a:off x="1126392" y="3792933"/>
            <a:ext cx="3823401" cy="1272615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Deep buffers required for broad range of OTN client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8CAECCB-4843-7D65-D463-9B6B51F94417}"/>
              </a:ext>
            </a:extLst>
          </p:cNvPr>
          <p:cNvSpPr/>
          <p:nvPr/>
        </p:nvSpPr>
        <p:spPr>
          <a:xfrm>
            <a:off x="8511884" y="3368992"/>
            <a:ext cx="475112" cy="260372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DCM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82ECA0E-F1B3-5BC6-5F0D-104F284A9FDB}"/>
              </a:ext>
            </a:extLst>
          </p:cNvPr>
          <p:cNvCxnSpPr>
            <a:cxnSpLocks/>
          </p:cNvCxnSpPr>
          <p:nvPr/>
        </p:nvCxnSpPr>
        <p:spPr>
          <a:xfrm>
            <a:off x="8635098" y="3037705"/>
            <a:ext cx="0" cy="328984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99937CC-C094-2170-E5B0-99EE0E8E39D9}"/>
              </a:ext>
            </a:extLst>
          </p:cNvPr>
          <p:cNvSpPr txBox="1"/>
          <p:nvPr/>
        </p:nvSpPr>
        <p:spPr>
          <a:xfrm>
            <a:off x="9703038" y="6164639"/>
            <a:ext cx="849913" cy="20005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en-GB" sz="700" dirty="0">
                <a:solidFill>
                  <a:schemeClr val="tx2"/>
                </a:solidFill>
              </a:rPr>
              <a:t>Source: Microchip</a:t>
            </a:r>
            <a:endParaRPr lang="en-US" sz="700" dirty="0" err="1">
              <a:solidFill>
                <a:schemeClr val="tx2"/>
              </a:solidFill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8BC86BB3-F97A-E6AD-604F-075BA9F9F93D}"/>
              </a:ext>
            </a:extLst>
          </p:cNvPr>
          <p:cNvSpPr/>
          <p:nvPr/>
        </p:nvSpPr>
        <p:spPr>
          <a:xfrm>
            <a:off x="1126392" y="5187972"/>
            <a:ext cx="3823401" cy="1272615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FIFO buffer cTE varies on restart/power cycles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3" grpId="0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B7C7-276D-0429-51AE-FDC014FC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World DWDM Max Random cTE Measurements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92127-9BDC-CEBA-58F3-BB901D13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2022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787D8-E4BF-9BEF-E778-B0AC2C9C0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17" y="917536"/>
            <a:ext cx="8638954" cy="544285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33D578-1C99-F007-665A-A48C3E4A3D3E}"/>
              </a:ext>
            </a:extLst>
          </p:cNvPr>
          <p:cNvSpPr/>
          <p:nvPr/>
        </p:nvSpPr>
        <p:spPr>
          <a:xfrm>
            <a:off x="5495827" y="926963"/>
            <a:ext cx="1055914" cy="544285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0D08261-39DC-B4FC-8730-AC4946E6201E}"/>
              </a:ext>
            </a:extLst>
          </p:cNvPr>
          <p:cNvSpPr/>
          <p:nvPr/>
        </p:nvSpPr>
        <p:spPr>
          <a:xfrm>
            <a:off x="9418250" y="2367646"/>
            <a:ext cx="2327435" cy="1295400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OTN Mapping destroys cTE margin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B2DFF74-10FC-EA3C-3767-4D882C8A5110}"/>
              </a:ext>
            </a:extLst>
          </p:cNvPr>
          <p:cNvSpPr/>
          <p:nvPr/>
        </p:nvSpPr>
        <p:spPr>
          <a:xfrm>
            <a:off x="9418250" y="4109360"/>
            <a:ext cx="2327435" cy="1295400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OTN Mapping destroys cTE margin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7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5"/>
  <p:tag name="MIO_HDS" val="True"/>
  <p:tag name="MIO_SKIPVERSION" val="01.01.0001 00:00:00"/>
  <p:tag name="MIO_EKGUID" val="c74d7dd0-9663-4d61-90d6-65df55e085c6"/>
  <p:tag name="MIO_UPDATE" val="True"/>
  <p:tag name="MIO_VERSION" val="25.01.2018 20:01:11"/>
  <p:tag name="MIO_DBID" val="CE3BB8C3-1254-4E6D-97C6-023323F32E7C"/>
  <p:tag name="MIO_LASTDOWNLOADED" val="25.01.2018 12:01:10"/>
  <p:tag name="MIO_OBJECTNAME" val="Coriant Master2"/>
  <p:tag name="MIO_LASTEDITORNAME" val="Johanna "/>
  <p:tag name="MIO_PRESI_FIRST_SLIDENUMB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7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5"/>
  <p:tag name="MIO_HDS" val="True"/>
  <p:tag name="MIO_SKIPVERSION" val="01.01.0001 00:00:00"/>
  <p:tag name="MIO_EKGUID" val="c74d7dd0-9663-4d61-90d6-65df55e085c6"/>
  <p:tag name="MIO_UPDATE" val="True"/>
  <p:tag name="MIO_VERSION" val="25.01.2018 20:01:11"/>
  <p:tag name="MIO_DBID" val="CE3BB8C3-1254-4E6D-97C6-023323F32E7C"/>
  <p:tag name="MIO_LASTDOWNLOADED" val="25.01.2018 12:01:10"/>
  <p:tag name="MIO_OBJECTNAME" val="Coriant Master2"/>
  <p:tag name="MIO_LASTEDITORNAME" val="Johanna "/>
  <p:tag name="MIO_PRESI_FIRST_SLIDENUMBER" val="1"/>
</p:tagLst>
</file>

<file path=ppt/theme/theme1.xml><?xml version="1.0" encoding="utf-8"?>
<a:theme xmlns:a="http://schemas.openxmlformats.org/drawingml/2006/main" name="Infinera-2019-PPT-Theme">
  <a:themeElements>
    <a:clrScheme name="Infinera-2019-Color-Palette">
      <a:dk1>
        <a:srgbClr val="000000"/>
      </a:dk1>
      <a:lt1>
        <a:srgbClr val="FFFFFF"/>
      </a:lt1>
      <a:dk2>
        <a:srgbClr val="5A5A5A"/>
      </a:dk2>
      <a:lt2>
        <a:srgbClr val="C90000"/>
      </a:lt2>
      <a:accent1>
        <a:srgbClr val="FF4A00"/>
      </a:accent1>
      <a:accent2>
        <a:srgbClr val="FF8500"/>
      </a:accent2>
      <a:accent3>
        <a:srgbClr val="FBB400"/>
      </a:accent3>
      <a:accent4>
        <a:srgbClr val="4BBB7C"/>
      </a:accent4>
      <a:accent5>
        <a:srgbClr val="009DFF"/>
      </a:accent5>
      <a:accent6>
        <a:srgbClr val="293F95"/>
      </a:accent6>
      <a:hlink>
        <a:srgbClr val="283F95"/>
      </a:hlink>
      <a:folHlink>
        <a:srgbClr val="283F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bg1">
              <a:lumMod val="75000"/>
            </a:schemeClr>
          </a:solidFill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tx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spAutoFit/>
      </a:bodyPr>
      <a:lstStyle>
        <a:defPPr algn="l">
          <a:spcBef>
            <a:spcPct val="20000"/>
          </a:spcBef>
          <a:buClr>
            <a:srgbClr val="6D6E71"/>
          </a:buCl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A5369F7-E3C9-4A94-9E02-D975D9826FC2}" vid="{248A2D86-BF9A-4F19-94E2-D1C963040A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fc2ced155a454357bb47d4ccc650fe50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f9e050fe3a66d3d528986a059454974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7125f6-e0c3-45ec-a418-0fb0d6cbc94c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d63505-b61b-4818-b7ff-9738316364c7">
      <UserInfo>
        <DisplayName>Al Honorio</DisplayName>
        <AccountId>6245</AccountId>
        <AccountType/>
      </UserInfo>
    </SharedWithUsers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02B5BB0-73BB-4576-B0B4-530DC02E055A}"/>
</file>

<file path=customXml/itemProps2.xml><?xml version="1.0" encoding="utf-8"?>
<ds:datastoreItem xmlns:ds="http://schemas.openxmlformats.org/officeDocument/2006/customXml" ds:itemID="{23E5050B-CFBF-4736-9E56-64EB936D510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f8a46c4-3620-427b-9554-1b5473809845"/>
    <ds:schemaRef ds:uri="51abbc47-c2be-464f-9667-bf02faf1fcc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B84421-932E-4FB2-8D3F-606AAC57D08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74C34B6-CF6F-4080-8A25-C27C277E858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Infinera 2020 Sept Presentation Template</Template>
  <TotalTime>6677</TotalTime>
  <Words>1199</Words>
  <Application>Microsoft Office PowerPoint</Application>
  <PresentationFormat>Widescreen</PresentationFormat>
  <Paragraphs>291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Infinera-2019-PPT-Theme</vt:lpstr>
      <vt:lpstr>A Deep Dive Investigation into The Challenges of Sync Over DWDM Networks </vt:lpstr>
      <vt:lpstr>Sychronization Distribution Strategies for 5G</vt:lpstr>
      <vt:lpstr>Creating an OTC2.0-enabled vPRTC/Timing Cloud </vt:lpstr>
      <vt:lpstr>Let’s Dive into The Challenges of Sync Over DWDM Networks </vt:lpstr>
      <vt:lpstr>5G Drives High-accuracy Synchronization Requirements</vt:lpstr>
      <vt:lpstr>G.8271.1 Time Error Budget</vt:lpstr>
      <vt:lpstr>Example Causes of Asymmetry in Optical Transport</vt:lpstr>
      <vt:lpstr>FIFO Buffers and Their Impact on Sync Distribution</vt:lpstr>
      <vt:lpstr>Real World DWDM Max Random cTE Measurements</vt:lpstr>
      <vt:lpstr>OSC vs OTC</vt:lpstr>
      <vt:lpstr>Summary</vt:lpstr>
      <vt:lpstr>Thank You</vt:lpstr>
    </vt:vector>
  </TitlesOfParts>
  <Company>Infinera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 Dive Investigation into The Challenges of Sync Over DWDM Networks </dc:title>
  <dc:creator>Jon Baldry</dc:creator>
  <cp:lastModifiedBy>Jon Baldry</cp:lastModifiedBy>
  <cp:revision>3</cp:revision>
  <dcterms:created xsi:type="dcterms:W3CDTF">2022-10-05T12:12:08Z</dcterms:created>
  <dcterms:modified xsi:type="dcterms:W3CDTF">2022-11-02T15:23:51Z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0x010100D3ED14F1364A854C82295FD1DA13E8EC</vt:lpwstr>
  </property>
  <property fmtid="{D5CDD505-2E9C-101B-9397-08002B2CF9AE}" pid="3" name="_dlc_DocIdItemGuid">
    <vt:lpwstr>5691c51a-532d-42e2-b9f4-1cfd613cb2a7</vt:lpwstr>
  </property>
</Properties>
</file>