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  <p:sldMasterId id="214748374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1" r:id="rId5"/>
    <p:sldId id="262" r:id="rId6"/>
    <p:sldId id="263" r:id="rId7"/>
    <p:sldId id="313" r:id="rId8"/>
    <p:sldId id="283" r:id="rId9"/>
    <p:sldId id="1148" r:id="rId10"/>
    <p:sldId id="290" r:id="rId11"/>
    <p:sldId id="729" r:id="rId12"/>
    <p:sldId id="272" r:id="rId13"/>
    <p:sldId id="296" r:id="rId14"/>
    <p:sldId id="285" r:id="rId15"/>
    <p:sldId id="1147" r:id="rId16"/>
    <p:sldId id="963" r:id="rId17"/>
    <p:sldId id="846" r:id="rId18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>
          <p15:clr>
            <a:srgbClr val="A4A3A4"/>
          </p15:clr>
        </p15:guide>
        <p15:guide id="2" pos="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FFCC66"/>
    <a:srgbClr val="FFFF99"/>
    <a:srgbClr val="00FF00"/>
    <a:srgbClr val="0073AA"/>
    <a:srgbClr val="003399"/>
    <a:srgbClr val="008CBC"/>
    <a:srgbClr val="008CA5"/>
    <a:srgbClr val="008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9824" autoAdjust="0"/>
  </p:normalViewPr>
  <p:slideViewPr>
    <p:cSldViewPr snapToObjects="1">
      <p:cViewPr varScale="1">
        <p:scale>
          <a:sx n="136" d="100"/>
          <a:sy n="136" d="100"/>
        </p:scale>
        <p:origin x="144" y="402"/>
      </p:cViewPr>
      <p:guideLst>
        <p:guide orient="horz" pos="3049"/>
        <p:guide pos="248"/>
      </p:guideLst>
    </p:cSldViewPr>
  </p:slideViewPr>
  <p:outlineViewPr>
    <p:cViewPr>
      <p:scale>
        <a:sx n="33" d="100"/>
        <a:sy n="33" d="100"/>
      </p:scale>
      <p:origin x="0" y="3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676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0A1D-AB0D-4DC7-A906-F8CC6CF68B61}" type="datetimeFigureOut">
              <a:rPr lang="de-DE" smtClean="0"/>
              <a:pPr/>
              <a:t>03.11.2022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DB93-4CD4-4D02-9C92-AA62B06EC5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FE86-69F7-453F-A2B2-C640B3969CBD}" type="datetimeFigureOut">
              <a:rPr lang="de-DE" smtClean="0"/>
              <a:pPr/>
              <a:t>03.11.2022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11F6-9D2B-487B-BA54-A818DD3AB5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36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00110-7D77-4B7B-ABD8-A13E7CB425F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0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3" y="1275738"/>
            <a:ext cx="8820001" cy="15120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400" b="1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8057" y="2893504"/>
            <a:ext cx="8820001" cy="8123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Unterüberschrift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14499" y="897564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72" y="141480"/>
            <a:ext cx="4986928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214499" y="4816427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kacheln_PPoint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716" y="3276404"/>
            <a:ext cx="1437783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15" name="Grafik 14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9" name="Gerade Verbindung 18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1" name="Grafik 20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2" name="Grafik 21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rafik 22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folie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0" name="Grafik 19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rafik 20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640000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recht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5577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3546956" y="266496"/>
            <a:ext cx="485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Braunschweig</a:t>
            </a:r>
          </a:p>
        </p:txBody>
      </p:sp>
      <p:sp>
        <p:nvSpPr>
          <p:cNvPr id="40" name="Datumsplatzhalter 39"/>
          <p:cNvSpPr>
            <a:spLocks noGrp="1"/>
          </p:cNvSpPr>
          <p:nvPr userDrawn="1">
            <p:ph type="dt" sz="half" idx="10"/>
          </p:nvPr>
        </p:nvSpPr>
        <p:spPr>
          <a:xfrm>
            <a:off x="-324540" y="4965837"/>
            <a:ext cx="3960000" cy="172800"/>
          </a:xfrm>
        </p:spPr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42" name="Foliennummernplatzhalter 4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4" name="Fußzeilenplatzhalter 4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39" name="Grafik 38" descr="D0347_1859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000" y="-36000"/>
            <a:ext cx="3348000" cy="5215832"/>
          </a:xfrm>
          <a:prstGeom prst="rect">
            <a:avLst/>
          </a:prstGeom>
        </p:spPr>
      </p:pic>
      <p:grpSp>
        <p:nvGrpSpPr>
          <p:cNvPr id="37" name="Gruppieren 36"/>
          <p:cNvGrpSpPr/>
          <p:nvPr userDrawn="1"/>
        </p:nvGrpSpPr>
        <p:grpSpPr>
          <a:xfrm>
            <a:off x="3661087" y="4816426"/>
            <a:ext cx="5267297" cy="174829"/>
            <a:chOff x="3661087" y="4816426"/>
            <a:chExt cx="5267297" cy="17482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672384" y="4816426"/>
              <a:ext cx="5256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fik 33" descr="Schriftzug 1.jpg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1087" y="4847256"/>
              <a:ext cx="3701307" cy="143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uppieren 29"/>
          <p:cNvGrpSpPr/>
          <p:nvPr userDrawn="1"/>
        </p:nvGrpSpPr>
        <p:grpSpPr>
          <a:xfrm>
            <a:off x="6732240" y="972752"/>
            <a:ext cx="2922566" cy="3891673"/>
            <a:chOff x="6732240" y="972752"/>
            <a:chExt cx="2922566" cy="3891673"/>
          </a:xfrm>
        </p:grpSpPr>
        <p:sp>
          <p:nvSpPr>
            <p:cNvPr id="31" name="Rechteck 30"/>
            <p:cNvSpPr/>
            <p:nvPr userDrawn="1"/>
          </p:nvSpPr>
          <p:spPr>
            <a:xfrm>
              <a:off x="6732240" y="1952197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7562482" y="1900021"/>
              <a:ext cx="20923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Optics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7562484" y="2830666"/>
              <a:ext cx="16957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Ionizing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Radiation</a:t>
              </a: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6732240" y="2888292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562482" y="972752"/>
              <a:ext cx="20923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Electricity</a:t>
              </a:r>
            </a:p>
          </p:txBody>
        </p:sp>
        <p:sp>
          <p:nvSpPr>
            <p:cNvPr id="43" name="Rechteck 42"/>
            <p:cNvSpPr/>
            <p:nvPr userDrawn="1"/>
          </p:nvSpPr>
          <p:spPr>
            <a:xfrm>
              <a:off x="6732240" y="1039967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 userDrawn="1"/>
          </p:nvSpPr>
          <p:spPr bwMode="auto">
            <a:xfrm>
              <a:off x="7562482" y="3756429"/>
              <a:ext cx="209232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Admini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strative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Services</a:t>
              </a: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hteck 45"/>
            <p:cNvSpPr/>
            <p:nvPr userDrawn="1"/>
          </p:nvSpPr>
          <p:spPr>
            <a:xfrm>
              <a:off x="6732240" y="3805412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Z</a:t>
              </a:r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664474" y="972737"/>
            <a:ext cx="3004101" cy="3605163"/>
            <a:chOff x="3664474" y="972737"/>
            <a:chExt cx="3004101" cy="3605163"/>
          </a:xfrm>
        </p:grpSpPr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481480" y="972737"/>
              <a:ext cx="20923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Mechanics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And 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Acoustics</a:t>
              </a: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4481479" y="1900017"/>
              <a:ext cx="218709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pPr algn="l"/>
              <a:r>
                <a:rPr lang="en-US" sz="1800" dirty="0">
                  <a:latin typeface="Arial" pitchFamily="34" charset="0"/>
                  <a:cs typeface="Arial" pitchFamily="34" charset="0"/>
                </a:rPr>
                <a:t>Chemical Physics</a:t>
              </a:r>
            </a:p>
            <a:p>
              <a:pPr algn="l"/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and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sz="1800" dirty="0">
                  <a:latin typeface="Arial" pitchFamily="34" charset="0"/>
                  <a:cs typeface="Arial" pitchFamily="34" charset="0"/>
                </a:rPr>
                <a:t>Explosion</a:t>
              </a:r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 Protection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4499992" y="2829455"/>
              <a:ext cx="206337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0" rIns="18000" bIns="0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Precision</a:t>
              </a:r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Engineering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hteck 52"/>
            <p:cNvSpPr/>
            <p:nvPr userDrawn="1"/>
          </p:nvSpPr>
          <p:spPr>
            <a:xfrm>
              <a:off x="3664474" y="2885802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 userDrawn="1"/>
          </p:nvSpPr>
          <p:spPr bwMode="auto">
            <a:xfrm>
              <a:off x="4481481" y="3746903"/>
              <a:ext cx="209232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18000" bIns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Scientific-technical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Cross-sectional</a:t>
              </a:r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 Tasks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hteck 54"/>
            <p:cNvSpPr/>
            <p:nvPr userDrawn="1"/>
          </p:nvSpPr>
          <p:spPr>
            <a:xfrm>
              <a:off x="3664474" y="3807054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Q	</a:t>
              </a:r>
            </a:p>
          </p:txBody>
        </p:sp>
        <p:sp>
          <p:nvSpPr>
            <p:cNvPr id="58" name="Rechteck 57"/>
            <p:cNvSpPr/>
            <p:nvPr userDrawn="1"/>
          </p:nvSpPr>
          <p:spPr>
            <a:xfrm>
              <a:off x="3664474" y="1030441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9" name="Rechteck 58"/>
            <p:cNvSpPr/>
            <p:nvPr userDrawn="1"/>
          </p:nvSpPr>
          <p:spPr>
            <a:xfrm>
              <a:off x="3664474" y="1952197"/>
              <a:ext cx="756000" cy="756000"/>
            </a:xfrm>
            <a:prstGeom prst="rect">
              <a:avLst/>
            </a:prstGeom>
            <a:solidFill>
              <a:srgbClr val="0073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r>
                <a:rPr lang="de-DE" sz="4000" b="1" kern="1200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recht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4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640000" cy="583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2" name="Grafik 21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rafik 22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_Logo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5577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Textfeld 65"/>
          <p:cNvSpPr txBox="1"/>
          <p:nvPr userDrawn="1"/>
        </p:nvSpPr>
        <p:spPr>
          <a:xfrm>
            <a:off x="3546956" y="266495"/>
            <a:ext cx="485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</p:txBody>
      </p:sp>
      <p:pic>
        <p:nvPicPr>
          <p:cNvPr id="24" name="Grafik 23" descr="D0799_031.tif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661299" y="2715990"/>
            <a:ext cx="5256000" cy="2016000"/>
          </a:xfrm>
          <a:prstGeom prst="rect">
            <a:avLst/>
          </a:prstGeom>
        </p:spPr>
      </p:pic>
      <p:pic>
        <p:nvPicPr>
          <p:cNvPr id="29" name="Grafik 28" descr="D0347_672_entzerr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-72000" y="-20538"/>
            <a:ext cx="3384000" cy="5184000"/>
          </a:xfrm>
          <a:prstGeom prst="rect">
            <a:avLst/>
          </a:prstGeom>
        </p:spPr>
      </p:pic>
      <p:sp>
        <p:nvSpPr>
          <p:cNvPr id="22" name="Datumsplatzhalter 21"/>
          <p:cNvSpPr>
            <a:spLocks noGrp="1"/>
          </p:cNvSpPr>
          <p:nvPr userDrawn="1">
            <p:ph type="dt" sz="half" idx="10"/>
          </p:nvPr>
        </p:nvSpPr>
        <p:spPr>
          <a:xfrm>
            <a:off x="-612574" y="4958000"/>
            <a:ext cx="3960000" cy="172800"/>
          </a:xfrm>
        </p:spPr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3661087" y="4816426"/>
            <a:ext cx="5267297" cy="174829"/>
            <a:chOff x="3661087" y="4816426"/>
            <a:chExt cx="5267297" cy="174829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3672384" y="4816426"/>
              <a:ext cx="5256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 descr="Schriftzug 1.jpg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1087" y="4847256"/>
              <a:ext cx="3701307" cy="143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4505855" y="843558"/>
            <a:ext cx="24890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Temperature and  </a:t>
            </a:r>
          </a:p>
          <a:p>
            <a:pPr algn="l"/>
            <a:r>
              <a:rPr lang="en-US" sz="1800" dirty="0">
                <a:latin typeface="Arial" pitchFamily="34" charset="0"/>
                <a:cs typeface="Arial" pitchFamily="34" charset="0"/>
              </a:rPr>
              <a:t>Synchrotron Radiation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3664800" y="882320"/>
            <a:ext cx="756000" cy="7560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Text Box 18"/>
          <p:cNvSpPr txBox="1">
            <a:spLocks noChangeArrowheads="1"/>
          </p:cNvSpPr>
          <p:nvPr userDrawn="1"/>
        </p:nvSpPr>
        <p:spPr bwMode="auto">
          <a:xfrm>
            <a:off x="4505855" y="1750842"/>
            <a:ext cx="3389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Medical Physics and Metrological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Information Technology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3664800" y="1799130"/>
            <a:ext cx="756000" cy="7560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rechts 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links + 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8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9" name="Gerade Verbindung 18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1" name="Grafik 20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Impresum_1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45" y="1832055"/>
            <a:ext cx="1981200" cy="302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arbeitungs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6401" y="141480"/>
            <a:ext cx="83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Bearbeitungshinweise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66404" y="897564"/>
            <a:ext cx="869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Kopf- und Fußzeile</a:t>
            </a:r>
            <a:r>
              <a:rPr lang="de-DE" sz="1200" b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(ist im Folienmaster hinterlegt):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Kopf- und Fußzeile in der Bearbeitungsansicht: </a:t>
            </a:r>
            <a:b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 Felder „Datum“, „Foliennummer“ und „Fußzeile“ anhaken/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benötigte Daten in die Felder des Fensters eingeben/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Entscheiden, ob diese Daten für alle oder eine Folie übernommen werden sollen.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Bearbeitungsansicht: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öffnen/die Häkchen entfernen, für alle Folien oder für die aktuell bearbeitete  übernehmen.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66403" y="627541"/>
            <a:ext cx="86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nach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Möglichkeit </a:t>
            </a: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den Folienmaster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verändern.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6404" y="3129807"/>
            <a:ext cx="869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für Ihren Vortrag Fotos z. B. Ihres Arbeitsbereiches)benötigen, wenden Sie sich bitte an die Bildstelle (Z.169). </a:t>
            </a:r>
          </a:p>
          <a:p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Verwendung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Layout-Angebote „Standort Braunschweig“ und „Standort Berlin“ ist optional, ebenfalls die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der Schlussfolie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diese sollte nicht für Präsentationen in größeren Räumen eingesetzt werden.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verzichten Sie am Schluss des Vortrags auf den nicht mehr zeitgemäßen Satz „Vielen Dank für Ihre Aufmerksamkeit“ – ersetzen Sie ihn durch ein aussagekräftiges Foto, eine Aufforderung zur Diskussion o. ä. 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6401" y="264375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Logos usw. rasch ein- oder auszublenden, können Sie die in der Registerkarte „Entwurf“ ganz rechts außen das Feld „Hintergrundformate einblenden“ aktivieren bzw. deaktivieren.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vor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6401" y="141480"/>
            <a:ext cx="83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Gestaltungshilfen</a:t>
            </a:r>
            <a:r>
              <a:rPr lang="de-DE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78605" y="882838"/>
            <a:ext cx="1673118" cy="1032821"/>
          </a:xfrm>
          <a:prstGeom prst="rect">
            <a:avLst/>
          </a:prstGeom>
          <a:solidFill>
            <a:srgbClr val="009B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123730" y="830089"/>
            <a:ext cx="2354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PTB-Blau: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G = 155</a:t>
            </a: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B = 206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66402" y="2427734"/>
            <a:ext cx="8770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Arial 28 Fettdruck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 2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Texte: Arial 24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0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Vortrag</a:t>
            </a:r>
            <a:r>
              <a:rPr lang="de-DE" sz="12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verwendete Schriftgrößen sollen nicht kleiner als 18, besser 20 </a:t>
            </a:r>
            <a:r>
              <a:rPr lang="de-DE" sz="1200" b="0" i="0" baseline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12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sein; Schriften ohne Serifen können die Zuschauer besser entziffern. In einer Präsentation möglichst eine Schriftart beibehalten</a:t>
            </a:r>
            <a:r>
              <a:rPr lang="de-DE" sz="18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906112" y="897564"/>
            <a:ext cx="1674000" cy="10476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de-DE" sz="4000" b="1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641434" y="849362"/>
            <a:ext cx="33950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Blauton</a:t>
            </a:r>
            <a: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nur zur Verwendung</a:t>
            </a:r>
            <a:b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Präsentationen und deren Ausdruck: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Farbmodell RGB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= 0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= 115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= 170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(Abweichung zum Ausgleich der veränderten Darstellung des „PTB-Blaus“  durch den </a:t>
            </a:r>
            <a:r>
              <a:rPr lang="de-DE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Beamer</a:t>
            </a: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3" y="1275738"/>
            <a:ext cx="8820001" cy="15120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400" b="1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8057" y="2893504"/>
            <a:ext cx="8820001" cy="8123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Unterüberschrift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14499" y="897564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72" y="141480"/>
            <a:ext cx="4986928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214499" y="4816427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kacheln_PPoint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716" y="3276404"/>
            <a:ext cx="14377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2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5577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3576173" y="671"/>
            <a:ext cx="485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Braunschweig</a:t>
            </a:r>
          </a:p>
        </p:txBody>
      </p:sp>
      <p:sp>
        <p:nvSpPr>
          <p:cNvPr id="40" name="Datumsplatzhalter 39"/>
          <p:cNvSpPr>
            <a:spLocks noGrp="1"/>
          </p:cNvSpPr>
          <p:nvPr userDrawn="1">
            <p:ph type="dt" sz="half" idx="10"/>
          </p:nvPr>
        </p:nvSpPr>
        <p:spPr>
          <a:xfrm>
            <a:off x="179952" y="4965837"/>
            <a:ext cx="3960000" cy="172800"/>
          </a:xfrm>
        </p:spPr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42" name="Foliennummernplatzhalter 4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4" name="Fußzeilenplatzhalter 4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39" name="Grafik 38" descr="D0347_1859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000" y="-36000"/>
            <a:ext cx="3348000" cy="5215832"/>
          </a:xfrm>
          <a:prstGeom prst="rect">
            <a:avLst/>
          </a:prstGeom>
        </p:spPr>
      </p:pic>
      <p:grpSp>
        <p:nvGrpSpPr>
          <p:cNvPr id="37" name="Gruppieren 36"/>
          <p:cNvGrpSpPr/>
          <p:nvPr userDrawn="1"/>
        </p:nvGrpSpPr>
        <p:grpSpPr>
          <a:xfrm>
            <a:off x="3661087" y="4816426"/>
            <a:ext cx="5267297" cy="174829"/>
            <a:chOff x="3661087" y="4816426"/>
            <a:chExt cx="5267297" cy="17482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672384" y="4816426"/>
              <a:ext cx="5256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fik 33" descr="Schriftzug 1.jpg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1087" y="4847256"/>
              <a:ext cx="3701307" cy="143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964320" y="1400354"/>
            <a:ext cx="20923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Optics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6964320" y="2012360"/>
            <a:ext cx="1695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Ionizing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Radiation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964320" y="677083"/>
            <a:ext cx="20923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Electricity</a:t>
            </a:r>
          </a:p>
        </p:txBody>
      </p:sp>
      <p:sp>
        <p:nvSpPr>
          <p:cNvPr id="45" name="Text Box 18"/>
          <p:cNvSpPr txBox="1">
            <a:spLocks noChangeArrowheads="1"/>
          </p:cNvSpPr>
          <p:nvPr userDrawn="1"/>
        </p:nvSpPr>
        <p:spPr bwMode="auto">
          <a:xfrm>
            <a:off x="6964320" y="3477105"/>
            <a:ext cx="22370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Administrative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48" name="Text Box 18"/>
          <p:cNvSpPr txBox="1">
            <a:spLocks noChangeArrowheads="1"/>
          </p:cNvSpPr>
          <p:nvPr userDrawn="1"/>
        </p:nvSpPr>
        <p:spPr bwMode="auto">
          <a:xfrm>
            <a:off x="4259593" y="541841"/>
            <a:ext cx="20923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Mechanics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and Acoustics</a:t>
            </a:r>
          </a:p>
        </p:txBody>
      </p:sp>
      <p:sp>
        <p:nvSpPr>
          <p:cNvPr id="49" name="Text Box 18"/>
          <p:cNvSpPr txBox="1">
            <a:spLocks noChangeArrowheads="1"/>
          </p:cNvSpPr>
          <p:nvPr userDrawn="1"/>
        </p:nvSpPr>
        <p:spPr bwMode="auto">
          <a:xfrm>
            <a:off x="4259593" y="1174028"/>
            <a:ext cx="21870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Chemical Physics</a:t>
            </a:r>
          </a:p>
          <a:p>
            <a:pPr algn="l"/>
            <a:r>
              <a:rPr lang="en-US" sz="1600" baseline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Explosion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Protection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 userDrawn="1"/>
        </p:nvSpPr>
        <p:spPr bwMode="auto">
          <a:xfrm>
            <a:off x="4259593" y="2019519"/>
            <a:ext cx="20633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Precision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baseline="0" dirty="0">
                <a:latin typeface="Arial" pitchFamily="34" charset="0"/>
                <a:cs typeface="Arial" pitchFamily="34" charset="0"/>
              </a:rPr>
              <a:t>Engineering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 userDrawn="1"/>
        </p:nvSpPr>
        <p:spPr bwMode="auto">
          <a:xfrm>
            <a:off x="4259593" y="3477105"/>
            <a:ext cx="20923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Cross-Sectional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Services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4F30204-4F12-4267-BCFC-AECC12E8C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1559" y="541841"/>
            <a:ext cx="576000" cy="57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53BF819-618D-4CB4-A67B-84EEF98D9A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0514" y="555526"/>
            <a:ext cx="576000" cy="576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BC28818E-2A65-4EC2-8BD7-12B288CE47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1559" y="1261000"/>
            <a:ext cx="576000" cy="576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883AFF3-971E-4E79-B026-F82BEBB7360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0514" y="1985970"/>
            <a:ext cx="576000" cy="576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D71BEBC-D406-4354-9F3D-D2E9737D6B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71559" y="1993129"/>
            <a:ext cx="576000" cy="576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0DBC3857-2852-4E64-A1E3-2DD4759804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80514" y="1262278"/>
            <a:ext cx="576000" cy="576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F5C1C97B-028C-429A-B397-95E3206478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71559" y="3435326"/>
            <a:ext cx="576000" cy="576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1596059-B94D-4ECF-A16E-44B5989A9B3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71559" y="2715766"/>
            <a:ext cx="576000" cy="576000"/>
          </a:xfrm>
          <a:prstGeom prst="rect">
            <a:avLst/>
          </a:prstGeom>
        </p:spPr>
      </p:pic>
      <p:sp>
        <p:nvSpPr>
          <p:cNvPr id="63" name="Text Box 18">
            <a:extLst>
              <a:ext uri="{FF2B5EF4-FFF2-40B4-BE49-F238E27FC236}">
                <a16:creationId xmlns:a16="http://schemas.microsoft.com/office/drawing/2014/main" id="{AC359A9D-0293-4B6F-87FB-4F9DEB38F2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9593" y="2799387"/>
            <a:ext cx="23145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Legal and Inter-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national Metrology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DBCB8B9-D287-42A0-AAD1-5287F1B37571}"/>
              </a:ext>
            </a:extLst>
          </p:cNvPr>
          <p:cNvSpPr txBox="1"/>
          <p:nvPr userDrawn="1"/>
        </p:nvSpPr>
        <p:spPr>
          <a:xfrm>
            <a:off x="4216283" y="4217848"/>
            <a:ext cx="1944216" cy="447056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 dirty="0"/>
              <a:t>QUEST</a:t>
            </a:r>
            <a:br>
              <a:rPr lang="en-GB" sz="1600" dirty="0"/>
            </a:br>
            <a:r>
              <a:rPr lang="en-GB" sz="1600" dirty="0"/>
              <a:t>Institute at PTB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F925A638-4309-4FD4-A209-C7EFC4B905CB}"/>
              </a:ext>
            </a:extLst>
          </p:cNvPr>
          <p:cNvSpPr txBox="1"/>
          <p:nvPr userDrawn="1"/>
        </p:nvSpPr>
        <p:spPr>
          <a:xfrm>
            <a:off x="6931332" y="4204774"/>
            <a:ext cx="3080288" cy="447056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700" dirty="0"/>
              <a:t>Fundamental Physics</a:t>
            </a:r>
          </a:p>
          <a:p>
            <a:pPr algn="l"/>
            <a:r>
              <a:rPr lang="en-GB" sz="1700" dirty="0"/>
              <a:t>for Metrology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447D70AB-0B76-4A0E-8403-44B81E721AC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71559" y="4152302"/>
            <a:ext cx="576000" cy="5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040930FE-2D18-4324-8120-6DC79F71549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80514" y="4140302"/>
            <a:ext cx="576000" cy="576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FF2CB5ED-3029-46A9-8A51-7888F2757F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80514" y="343532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8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5577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Textfeld 65"/>
          <p:cNvSpPr txBox="1"/>
          <p:nvPr userDrawn="1"/>
        </p:nvSpPr>
        <p:spPr>
          <a:xfrm>
            <a:off x="3546956" y="266495"/>
            <a:ext cx="485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</p:txBody>
      </p:sp>
      <p:pic>
        <p:nvPicPr>
          <p:cNvPr id="24" name="Grafik 23" descr="D0799_031.tif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661299" y="2715990"/>
            <a:ext cx="5256000" cy="2016000"/>
          </a:xfrm>
          <a:prstGeom prst="rect">
            <a:avLst/>
          </a:prstGeom>
        </p:spPr>
      </p:pic>
      <p:pic>
        <p:nvPicPr>
          <p:cNvPr id="29" name="Grafik 28" descr="D0347_672_entzerr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-72000" y="-20538"/>
            <a:ext cx="3384000" cy="5184000"/>
          </a:xfrm>
          <a:prstGeom prst="rect">
            <a:avLst/>
          </a:prstGeom>
        </p:spPr>
      </p:pic>
      <p:sp>
        <p:nvSpPr>
          <p:cNvPr id="22" name="Datumsplatzhalter 21"/>
          <p:cNvSpPr>
            <a:spLocks noGrp="1"/>
          </p:cNvSpPr>
          <p:nvPr userDrawn="1">
            <p:ph type="dt" sz="half" idx="10"/>
          </p:nvPr>
        </p:nvSpPr>
        <p:spPr>
          <a:xfrm>
            <a:off x="107504" y="4958000"/>
            <a:ext cx="3960000" cy="172800"/>
          </a:xfrm>
        </p:spPr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3661087" y="4816426"/>
            <a:ext cx="5267297" cy="174829"/>
            <a:chOff x="3661087" y="4816426"/>
            <a:chExt cx="5267297" cy="174829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3672384" y="4816426"/>
              <a:ext cx="5256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 descr="Schriftzug 1.jpg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1087" y="4847256"/>
              <a:ext cx="3701307" cy="143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4253718" y="885337"/>
            <a:ext cx="24890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Temperature and  </a:t>
            </a:r>
          </a:p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Synchrotron Radiation</a:t>
            </a:r>
          </a:p>
        </p:txBody>
      </p:sp>
      <p:sp>
        <p:nvSpPr>
          <p:cNvPr id="21" name="Text Box 18"/>
          <p:cNvSpPr txBox="1">
            <a:spLocks noChangeArrowheads="1"/>
          </p:cNvSpPr>
          <p:nvPr userDrawn="1"/>
        </p:nvSpPr>
        <p:spPr bwMode="auto">
          <a:xfrm>
            <a:off x="4253718" y="1605417"/>
            <a:ext cx="33892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Medical Physics and Metrological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Information Technology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8BBBDA2-ABD6-47A8-AE76-DC2D7F692D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5825" y="1563638"/>
            <a:ext cx="576000" cy="57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EB02096-509D-49DB-B2C5-6D106BEDEB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45825" y="84355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4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9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99" y="656675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6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2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26293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000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1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6000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000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15" name="Grafik 14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9" name="Gerade Verbindung 18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1" name="Grafik 20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4786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2" name="Grafik 21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rafik 22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64980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0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99" y="656675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0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6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folie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8" y="162000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0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CC2ABA4-1594-4BA2-8E88-9BD3293D7F62}"/>
              </a:ext>
            </a:extLst>
          </p:cNvPr>
          <p:cNvCxnSpPr/>
          <p:nvPr userDrawn="1"/>
        </p:nvCxnSpPr>
        <p:spPr>
          <a:xfrm>
            <a:off x="334769" y="1381625"/>
            <a:ext cx="0" cy="33299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DA6B6938-30B2-4714-A451-1AEEBB29EF9A}"/>
              </a:ext>
            </a:extLst>
          </p:cNvPr>
          <p:cNvCxnSpPr/>
          <p:nvPr userDrawn="1"/>
        </p:nvCxnSpPr>
        <p:spPr>
          <a:xfrm>
            <a:off x="4323195" y="1391785"/>
            <a:ext cx="0" cy="273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07944" y="4991238"/>
            <a:ext cx="3960000" cy="172800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/>
              <a:t>2018-05-07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57006" y="4991238"/>
            <a:ext cx="3960000" cy="172800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284002" y="4991238"/>
            <a:ext cx="576000" cy="172800"/>
          </a:xfrm>
        </p:spPr>
        <p:txBody>
          <a:bodyPr/>
          <a:lstStyle>
            <a:lvl1pPr>
              <a:defRPr sz="800"/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20D2AD-E4BD-44FB-951B-514E87A3EDCB}"/>
              </a:ext>
            </a:extLst>
          </p:cNvPr>
          <p:cNvSpPr txBox="1"/>
          <p:nvPr userDrawn="1"/>
        </p:nvSpPr>
        <p:spPr>
          <a:xfrm>
            <a:off x="4673079" y="819733"/>
            <a:ext cx="1249944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Office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02419F-6E05-49E4-9192-EFDFA1BF77AF}"/>
              </a:ext>
            </a:extLst>
          </p:cNvPr>
          <p:cNvSpPr txBox="1"/>
          <p:nvPr userDrawn="1"/>
        </p:nvSpPr>
        <p:spPr>
          <a:xfrm>
            <a:off x="5967592" y="819733"/>
            <a:ext cx="172819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Press- and </a:t>
            </a:r>
          </a:p>
          <a:p>
            <a:pPr algn="ctr">
              <a:lnSpc>
                <a:spcPts val="18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Information Office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9773FA-AE3A-4A48-98C3-B68A8C37CC29}"/>
              </a:ext>
            </a:extLst>
          </p:cNvPr>
          <p:cNvSpPr txBox="1"/>
          <p:nvPr userDrawn="1"/>
        </p:nvSpPr>
        <p:spPr>
          <a:xfrm>
            <a:off x="7740352" y="819733"/>
            <a:ext cx="127880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Conformity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Assessment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243957-8E98-42A7-9AD3-15B9F86199C2}"/>
              </a:ext>
            </a:extLst>
          </p:cNvPr>
          <p:cNvSpPr txBox="1"/>
          <p:nvPr userDrawn="1"/>
        </p:nvSpPr>
        <p:spPr>
          <a:xfrm>
            <a:off x="652986" y="1531452"/>
            <a:ext cx="2708144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600" dirty="0" err="1"/>
              <a:t>Mechanics</a:t>
            </a:r>
            <a:r>
              <a:rPr lang="de-DE" sz="1600" dirty="0"/>
              <a:t> and </a:t>
            </a:r>
            <a:r>
              <a:rPr lang="de-DE" sz="1600" dirty="0" err="1"/>
              <a:t>Acoustics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333A42-B154-42FB-9520-7BA17AF84F82}"/>
              </a:ext>
            </a:extLst>
          </p:cNvPr>
          <p:cNvSpPr txBox="1"/>
          <p:nvPr userDrawn="1"/>
        </p:nvSpPr>
        <p:spPr>
          <a:xfrm>
            <a:off x="652986" y="2124461"/>
            <a:ext cx="270907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3BB6F2-AB88-4797-90C0-83A5576C1A1B}"/>
              </a:ext>
            </a:extLst>
          </p:cNvPr>
          <p:cNvSpPr txBox="1"/>
          <p:nvPr userDrawn="1"/>
        </p:nvSpPr>
        <p:spPr>
          <a:xfrm>
            <a:off x="652986" y="2725364"/>
            <a:ext cx="270907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Chemical Physics and Explosion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3B8A6C-9FD4-4089-B43D-AD02CBF14D05}"/>
              </a:ext>
            </a:extLst>
          </p:cNvPr>
          <p:cNvSpPr txBox="1"/>
          <p:nvPr userDrawn="1"/>
        </p:nvSpPr>
        <p:spPr>
          <a:xfrm>
            <a:off x="652986" y="3317726"/>
            <a:ext cx="270907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CDB4B3-5913-4D72-87BD-701194D8B598}"/>
              </a:ext>
            </a:extLst>
          </p:cNvPr>
          <p:cNvSpPr txBox="1"/>
          <p:nvPr userDrawn="1"/>
        </p:nvSpPr>
        <p:spPr>
          <a:xfrm>
            <a:off x="652986" y="3914801"/>
            <a:ext cx="270907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Precision Engineering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CDFCCC-B397-47ED-89DD-D5A0E9B375C3}"/>
              </a:ext>
            </a:extLst>
          </p:cNvPr>
          <p:cNvSpPr txBox="1"/>
          <p:nvPr userDrawn="1"/>
        </p:nvSpPr>
        <p:spPr>
          <a:xfrm>
            <a:off x="652986" y="4502737"/>
            <a:ext cx="2709072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Ionizing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Radiation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6247C0-CFAB-4AAD-9432-31B2291D0678}"/>
              </a:ext>
            </a:extLst>
          </p:cNvPr>
          <p:cNvSpPr txBox="1"/>
          <p:nvPr userDrawn="1"/>
        </p:nvSpPr>
        <p:spPr>
          <a:xfrm>
            <a:off x="4644008" y="2122778"/>
            <a:ext cx="3269910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Medical Physics and Metrological Information Technology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200573-A2B8-4BE7-97F8-B713F4C0076E}"/>
              </a:ext>
            </a:extLst>
          </p:cNvPr>
          <p:cNvSpPr txBox="1"/>
          <p:nvPr userDrawn="1"/>
        </p:nvSpPr>
        <p:spPr>
          <a:xfrm>
            <a:off x="4644008" y="2721440"/>
            <a:ext cx="3269910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2267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Legal and International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849A98D-1014-4EAA-B9DD-8B450FF9C7E3}"/>
              </a:ext>
            </a:extLst>
          </p:cNvPr>
          <p:cNvSpPr txBox="1"/>
          <p:nvPr userDrawn="1"/>
        </p:nvSpPr>
        <p:spPr>
          <a:xfrm>
            <a:off x="4644008" y="3307565"/>
            <a:ext cx="3269910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sectional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0F33B5-1870-471C-9775-23B35AD9345D}"/>
              </a:ext>
            </a:extLst>
          </p:cNvPr>
          <p:cNvSpPr txBox="1"/>
          <p:nvPr userDrawn="1"/>
        </p:nvSpPr>
        <p:spPr>
          <a:xfrm>
            <a:off x="4644008" y="3885149"/>
            <a:ext cx="3269910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FB5834A-EFAE-401C-A504-CF07ABEDA302}"/>
              </a:ext>
            </a:extLst>
          </p:cNvPr>
          <p:cNvSpPr txBox="1"/>
          <p:nvPr userDrawn="1"/>
        </p:nvSpPr>
        <p:spPr>
          <a:xfrm>
            <a:off x="4158571" y="4480014"/>
            <a:ext cx="1616357" cy="468000"/>
          </a:xfrm>
          <a:prstGeom prst="rect">
            <a:avLst/>
          </a:prstGeom>
          <a:noFill/>
          <a:ln w="25400">
            <a:solidFill>
              <a:srgbClr val="0073AA"/>
            </a:solidFill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de-DE" sz="1600" dirty="0"/>
              <a:t>QUEST</a:t>
            </a:r>
            <a:br>
              <a:rPr lang="de-DE" sz="1600" dirty="0"/>
            </a:br>
            <a:r>
              <a:rPr lang="de-DE" sz="1600" dirty="0"/>
              <a:t>Institute at PTB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6C9D5C-9EE2-4F73-A2E0-BE0E089959E4}"/>
              </a:ext>
            </a:extLst>
          </p:cNvPr>
          <p:cNvSpPr txBox="1"/>
          <p:nvPr userDrawn="1"/>
        </p:nvSpPr>
        <p:spPr>
          <a:xfrm>
            <a:off x="6879990" y="4480014"/>
            <a:ext cx="2151426" cy="468000"/>
          </a:xfrm>
          <a:prstGeom prst="rect">
            <a:avLst/>
          </a:prstGeom>
          <a:noFill/>
          <a:ln w="25400">
            <a:solidFill>
              <a:srgbClr val="0073AA"/>
            </a:solidFill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de-DE" sz="1600" dirty="0"/>
              <a:t>Fundamental Physics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Metrology</a:t>
            </a: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FBB92B4-6F67-4367-A3DA-DD7FFB20D389}"/>
              </a:ext>
            </a:extLst>
          </p:cNvPr>
          <p:cNvSpPr txBox="1"/>
          <p:nvPr userDrawn="1"/>
        </p:nvSpPr>
        <p:spPr>
          <a:xfrm>
            <a:off x="4644008" y="1529946"/>
            <a:ext cx="3268791" cy="468000"/>
          </a:xfrm>
          <a:prstGeom prst="rect">
            <a:avLst/>
          </a:prstGeom>
          <a:noFill/>
          <a:ln w="254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de-DE" sz="1600" dirty="0" err="1"/>
              <a:t>Temperature</a:t>
            </a:r>
            <a:r>
              <a:rPr lang="de-DE" sz="1600" dirty="0"/>
              <a:t> and Synchrotron Radiation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248B80D7-330F-44B3-861F-AA6BEEA79D3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67881" y="275363"/>
            <a:ext cx="479587" cy="1764000"/>
          </a:xfrm>
          <a:prstGeom prst="bentConnector2">
            <a:avLst/>
          </a:prstGeom>
          <a:ln w="317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499D9056-FB5D-40A2-90F2-2DA4AF61DED6}"/>
              </a:ext>
            </a:extLst>
          </p:cNvPr>
          <p:cNvCxnSpPr>
            <a:cxnSpLocks/>
          </p:cNvCxnSpPr>
          <p:nvPr userDrawn="1"/>
        </p:nvCxnSpPr>
        <p:spPr>
          <a:xfrm>
            <a:off x="1777545" y="910486"/>
            <a:ext cx="2556000" cy="486465"/>
          </a:xfrm>
          <a:prstGeom prst="bentConnector3">
            <a:avLst>
              <a:gd name="adj1" fmla="val 12038"/>
            </a:avLst>
          </a:prstGeom>
          <a:ln w="317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D987DD19-0690-48DE-AC60-5C7096424CCB}"/>
              </a:ext>
            </a:extLst>
          </p:cNvPr>
          <p:cNvSpPr/>
          <p:nvPr userDrawn="1"/>
        </p:nvSpPr>
        <p:spPr>
          <a:xfrm>
            <a:off x="4007539" y="1471310"/>
            <a:ext cx="5023218" cy="1174786"/>
          </a:xfrm>
          <a:prstGeom prst="rect">
            <a:avLst/>
          </a:prstGeom>
          <a:noFill/>
          <a:ln w="12700">
            <a:solidFill>
              <a:srgbClr val="0073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4915D0F-B989-485B-8BE5-5A142399721B}"/>
              </a:ext>
            </a:extLst>
          </p:cNvPr>
          <p:cNvSpPr txBox="1"/>
          <p:nvPr userDrawn="1"/>
        </p:nvSpPr>
        <p:spPr>
          <a:xfrm>
            <a:off x="8188032" y="1831349"/>
            <a:ext cx="856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38A3C3-298A-44CE-8E45-C6E5CCA0329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2" y="1531452"/>
            <a:ext cx="468000" cy="468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E132515-8A69-4B26-A77F-5A3757F5010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82" y="2118555"/>
            <a:ext cx="468000" cy="468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9130BBE-AA6B-48E5-9008-D9607702A8C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282" y="2720845"/>
            <a:ext cx="468000" cy="46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AABD2F5-C824-4FD4-A094-7B83547C67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82" y="4495645"/>
            <a:ext cx="468000" cy="468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EC5C72-8B7D-49ED-A18B-799AE50AB59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82" y="3914801"/>
            <a:ext cx="468000" cy="46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7092719-F099-4B38-806F-161B9121567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82" y="3317725"/>
            <a:ext cx="468000" cy="468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7C5585F-9304-4768-A68E-FF6969DAF06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88632" y="1529942"/>
            <a:ext cx="468000" cy="468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713AEF1-FE91-462A-9CAF-EFB8BF4234B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35896" y="4480014"/>
            <a:ext cx="468000" cy="468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E957B96-32BA-4BDF-BECA-1674729542A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39982" y="4480014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540868C-14E7-4966-9731-2D6E971A2A7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88632" y="3887320"/>
            <a:ext cx="468000" cy="468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28EEC3D-A876-4567-8F49-889EACED49B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88632" y="2721490"/>
            <a:ext cx="468000" cy="46800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C32F0A1E-7E29-4B03-A525-C52372363BDD}"/>
              </a:ext>
            </a:extLst>
          </p:cNvPr>
          <p:cNvSpPr txBox="1"/>
          <p:nvPr userDrawn="1"/>
        </p:nvSpPr>
        <p:spPr>
          <a:xfrm>
            <a:off x="92006" y="819733"/>
            <a:ext cx="4536504" cy="468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3AA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</a:p>
          <a:p>
            <a:pPr algn="ctr">
              <a:lnSpc>
                <a:spcPts val="1800"/>
              </a:lnSpc>
            </a:pP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Vice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, Member </a:t>
            </a: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Presidential</a:t>
            </a:r>
            <a:r>
              <a:rPr lang="de-DE" sz="1600" dirty="0">
                <a:latin typeface="Arial Narrow" panose="020B0606020202030204" pitchFamily="34" charset="0"/>
                <a:cs typeface="Arial" panose="020B0604020202020204" pitchFamily="34" charset="0"/>
              </a:rPr>
              <a:t> Board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AE3BEA9E-B758-4059-B219-59FE11C9527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88632" y="2119381"/>
            <a:ext cx="468000" cy="468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8B543271-4DEE-482D-953C-F33E8620CDC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88632" y="33075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07944" y="4991238"/>
            <a:ext cx="3960000" cy="172800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/>
              <a:t>2018-05-07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57006" y="4991238"/>
            <a:ext cx="3960000" cy="172800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284002" y="4991238"/>
            <a:ext cx="576000" cy="172800"/>
          </a:xfrm>
        </p:spPr>
        <p:txBody>
          <a:bodyPr/>
          <a:lstStyle>
            <a:lvl1pPr>
              <a:defRPr sz="800"/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157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0" name="Grafik 19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rafik 20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55005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640000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50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recht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2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recht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7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4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5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8780598" cy="378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640000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2" name="Grafik 21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rafik 22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54282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125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_Logo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8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58804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8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3285" y="164151"/>
            <a:ext cx="7640727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5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108000" y="972000"/>
            <a:ext cx="8780598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145"/>
            <a:ext cx="1188000" cy="431183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9591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55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7504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rechts 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64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53372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links + 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15999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21" name="Grafik 20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8" y="162145"/>
            <a:ext cx="1188000" cy="431183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5" name="Grafik 24" descr="Schriftzug 1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25" descr="Schriftzug 2.jpg"/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32661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108000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604057" y="972000"/>
            <a:ext cx="4284002" cy="378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7505" y="164151"/>
            <a:ext cx="8780598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2018-05-07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203201" y="4816426"/>
            <a:ext cx="8723297" cy="174830"/>
            <a:chOff x="203201" y="4816426"/>
            <a:chExt cx="8723297" cy="174830"/>
          </a:xfrm>
        </p:grpSpPr>
        <p:cxnSp>
          <p:nvCxnSpPr>
            <p:cNvPr id="19" name="Gerade Verbindung 18"/>
            <p:cNvCxnSpPr/>
            <p:nvPr userDrawn="1"/>
          </p:nvCxnSpPr>
          <p:spPr>
            <a:xfrm>
              <a:off x="214498" y="4816426"/>
              <a:ext cx="8712000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2"/>
            <p:cNvGrpSpPr/>
            <p:nvPr userDrawn="1"/>
          </p:nvGrpSpPr>
          <p:grpSpPr>
            <a:xfrm>
              <a:off x="203201" y="4847256"/>
              <a:ext cx="8723297" cy="144000"/>
              <a:chOff x="203201" y="4847256"/>
              <a:chExt cx="8723297" cy="144000"/>
            </a:xfrm>
          </p:grpSpPr>
          <p:pic>
            <p:nvPicPr>
              <p:cNvPr id="21" name="Grafik 20" descr="Schriftzug 1.jpg"/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201" y="4847256"/>
                <a:ext cx="3701307" cy="14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Schriftzug 2.jpg"/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4498" y="4847256"/>
                <a:ext cx="1512000" cy="1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7463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Impresum_1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45" y="1832055"/>
            <a:ext cx="1981200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8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arbeitungs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6401" y="141480"/>
            <a:ext cx="83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Bearbeitungshinweise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66404" y="897564"/>
            <a:ext cx="869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Kopf- und Fußzeile</a:t>
            </a:r>
            <a:r>
              <a:rPr lang="de-DE" sz="1200" b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(ist im Folienmaster hinterlegt):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Kopf- und Fußzeile in der Bearbeitungsansicht: </a:t>
            </a:r>
            <a:b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 Felder „Datum“, „Foliennummer“ und „Fußzeile“ anhaken/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benötigte Daten in die Felder des Fensters eingeben/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Entscheiden, ob diese Daten für alle oder eine Folie übernommen werden sollen.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Bearbeitungsansicht: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öffnen/die Häkchen entfernen, für alle Folien oder für die aktuell bearbeitete  übernehmen.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66403" y="627541"/>
            <a:ext cx="86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nach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Möglichkeit </a:t>
            </a: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den Folienmaster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verändern.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6404" y="3129807"/>
            <a:ext cx="869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für Ihren Vortrag Fotos z. B. Ihres Arbeitsbereiches)benötigen, wenden Sie sich bitte an die Bildstelle (Z.169). </a:t>
            </a:r>
          </a:p>
          <a:p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Verwendung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Layout-Angebote „Standort Braunschweig“ und „Standort Berlin“ ist optional, ebenfalls die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der Schlussfolie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diese sollte nicht für Präsentationen in größeren Räumen eingesetzt werden.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verzichten Sie am Schluss des Vortrags auf den nicht mehr zeitgemäßen Satz „Vielen Dank für Ihre Aufmerksamkeit“ – ersetzen Sie ihn durch ein aussagekräftiges Foto, eine Aufforderung zur Diskussion o. ä. 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6401" y="264375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Logos usw. rasch ein- oder auszublenden, können Sie die in der Registerkarte „Entwurf“ ganz rechts außen das Feld „Hintergrundformate einblenden“ aktivieren bzw. deaktivieren.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60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vor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6401" y="141480"/>
            <a:ext cx="83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Gestaltungshilfen</a:t>
            </a:r>
            <a:r>
              <a:rPr lang="de-DE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78605" y="882838"/>
            <a:ext cx="1673118" cy="1032821"/>
          </a:xfrm>
          <a:prstGeom prst="rect">
            <a:avLst/>
          </a:prstGeom>
          <a:solidFill>
            <a:srgbClr val="009B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123730" y="830089"/>
            <a:ext cx="2354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PTB-Blau: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G = 155</a:t>
            </a:r>
          </a:p>
          <a:p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B = 206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66402" y="2427734"/>
            <a:ext cx="8770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Arial 28 Fettdruck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 2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Texte: Arial 24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0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Vortrag</a:t>
            </a:r>
            <a:r>
              <a:rPr lang="de-DE" sz="12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verwendete Schriftgrößen sollen nicht kleiner als 18, besser 20 </a:t>
            </a:r>
            <a:r>
              <a:rPr lang="de-DE" sz="1200" b="0" i="0" baseline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12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sein; Schriften ohne Serifen können die Zuschauer besser entziffern. In einer Präsentation möglichst eine Schriftart beibehalten</a:t>
            </a:r>
            <a:r>
              <a:rPr lang="de-DE" sz="18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906112" y="897564"/>
            <a:ext cx="1674000" cy="10476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de-DE" sz="4000" b="1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641434" y="849362"/>
            <a:ext cx="33950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Blauton</a:t>
            </a:r>
            <a: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nur zur Verwendung</a:t>
            </a:r>
            <a:b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Präsentationen und deren Ausdruck: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Farbmodell RGB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= 0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= 115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= 170</a:t>
            </a:r>
          </a:p>
          <a:p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(Abweichung zum Ausgleich der veränderten Darstellung des „PTB-Blaus“  durch den </a:t>
            </a:r>
            <a:r>
              <a:rPr lang="de-DE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Beamer</a:t>
            </a: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67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85BF-4958-4E81-B864-E90DDE7F4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8897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BEFD-C1DD-4AC8-9250-041C1CE1EE06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70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04D6-F431-443D-BCE5-7E90C44AC31E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87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97C-5240-4FC7-B91C-98A9BBBB1521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1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000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665B-17EA-4DF3-9FF9-BDD02EAA0D1D}" type="datetime1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03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5D1A-A9EC-485F-9B9D-6199BE679249}" type="datetime1">
              <a:rPr lang="fr-FR" smtClean="0"/>
              <a:t>03/11/2022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067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3E7D-2C4C-40E0-A25E-F8C0DF87085C}" type="datetime1">
              <a:rPr lang="fr-FR" smtClean="0"/>
              <a:t>03/11/2022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507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C16E-2AFC-42DF-90BD-BF385BE6E8D5}" type="datetime1">
              <a:rPr lang="fr-FR" smtClean="0"/>
              <a:t>03/11/2022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66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57B-0C9F-4A69-A4AF-6EFEFDCFCD27}" type="datetime1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903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DC8B-686A-4A9C-AA48-10A457E97577}" type="datetime1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506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8402-FD77-4FD2-B00E-D399DFA2C2F1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945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07ED-6D7F-45EF-9327-473219EE528C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916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6000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000"/>
            <a:ext cx="1188000" cy="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92370" y="164151"/>
            <a:ext cx="7626106" cy="583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ppt-folie-vorlage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16000" y="655200"/>
            <a:ext cx="8712000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162000"/>
            <a:ext cx="1188000" cy="4311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506" y="141480"/>
            <a:ext cx="8380800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9039" y="900000"/>
            <a:ext cx="8611200" cy="37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27.10.2014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4002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ppt-folie-vorlage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3" r:id="rId3"/>
    <p:sldLayoutId id="2147483668" r:id="rId4"/>
    <p:sldLayoutId id="2147483691" r:id="rId5"/>
    <p:sldLayoutId id="2147483678" r:id="rId6"/>
    <p:sldLayoutId id="2147483690" r:id="rId7"/>
    <p:sldLayoutId id="2147483692" r:id="rId8"/>
    <p:sldLayoutId id="2147483694" r:id="rId9"/>
    <p:sldLayoutId id="2147483693" r:id="rId10"/>
    <p:sldLayoutId id="2147483685" r:id="rId11"/>
    <p:sldLayoutId id="2147483666" r:id="rId12"/>
    <p:sldLayoutId id="2147483679" r:id="rId13"/>
    <p:sldLayoutId id="2147483702" r:id="rId14"/>
    <p:sldLayoutId id="2147483687" r:id="rId15"/>
    <p:sldLayoutId id="2147483700" r:id="rId16"/>
    <p:sldLayoutId id="2147483660" r:id="rId17"/>
    <p:sldLayoutId id="2147483661" r:id="rId18"/>
    <p:sldLayoutId id="2147483684" r:id="rId19"/>
    <p:sldLayoutId id="2147483703" r:id="rId20"/>
    <p:sldLayoutId id="2147483688" r:id="rId21"/>
    <p:sldLayoutId id="2147483704" r:id="rId22"/>
    <p:sldLayoutId id="2147483683" r:id="rId23"/>
    <p:sldLayoutId id="2147483650" r:id="rId24"/>
    <p:sldLayoutId id="2147483695" r:id="rId25"/>
    <p:sldLayoutId id="2147483696" r:id="rId26"/>
    <p:sldLayoutId id="2147483697" r:id="rId27"/>
    <p:sldLayoutId id="2147483689" r:id="rId28"/>
    <p:sldLayoutId id="2147483705" r:id="rId29"/>
    <p:sldLayoutId id="2147483677" r:id="rId30"/>
    <p:sldLayoutId id="2147483682" r:id="rId31"/>
    <p:sldLayoutId id="2147483667" r:id="rId32"/>
    <p:sldLayoutId id="2147483698" r:id="rId33"/>
    <p:sldLayoutId id="2147483699" r:id="rId34"/>
    <p:sldLayoutId id="2147483659" r:id="rId35"/>
    <p:sldLayoutId id="2147483664" r:id="rId36"/>
    <p:sldLayoutId id="2147483662" r:id="rId3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2925" indent="-276225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63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3025" indent="-266700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506" y="141480"/>
            <a:ext cx="8380800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9039" y="900000"/>
            <a:ext cx="8611200" cy="37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7724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2019-04-17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57006" y="4970700"/>
            <a:ext cx="3960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EFTF-IFCS 2019, Orlando			Richard Lange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84002" y="4970700"/>
            <a:ext cx="576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770-1660-45DE-B946-DFFC7041C5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5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7" r:id="rId3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2925" indent="-276225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63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3025" indent="-266700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2F55-C930-4606-9B58-1608333E1EBC}" type="datetime1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F222-93C7-44BC-9BDA-FC7060FA32F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4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7.jpe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tif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emf"/><Relationship Id="rId4" Type="http://schemas.openxmlformats.org/officeDocument/2006/relationships/image" Target="../media/image52.png"/><Relationship Id="rId9" Type="http://schemas.openxmlformats.org/officeDocument/2006/relationships/image" Target="../media/image57.jp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11603" y="1618785"/>
            <a:ext cx="8820001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Optical Atomic Clocks for Stable UTC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32489" y="2571750"/>
            <a:ext cx="8820001" cy="902382"/>
          </a:xfrm>
        </p:spPr>
        <p:txBody>
          <a:bodyPr>
            <a:noAutofit/>
          </a:bodyPr>
          <a:lstStyle/>
          <a:p>
            <a:pPr algn="ctr"/>
            <a:r>
              <a:rPr lang="nb-NO" sz="2400" b="1" dirty="0">
                <a:latin typeface="+mn-lt"/>
              </a:rPr>
              <a:t>Ekkehard Peik</a:t>
            </a:r>
          </a:p>
          <a:p>
            <a:pPr algn="ctr"/>
            <a:r>
              <a:rPr lang="nb-NO" sz="1800" dirty="0">
                <a:latin typeface="+mn-lt"/>
              </a:rPr>
              <a:t>Time and Frequency Department</a:t>
            </a:r>
          </a:p>
          <a:p>
            <a:pPr algn="ctr"/>
            <a:r>
              <a:rPr lang="nb-NO" sz="1800" dirty="0">
                <a:latin typeface="+mn-lt"/>
              </a:rPr>
              <a:t>PTB, Braunschweig, Germany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DCA6B31-13FA-43C8-B106-947DE75F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89" y="4443958"/>
            <a:ext cx="3000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008CBC"/>
                </a:solidFill>
                <a:latin typeface="Calibri" pitchFamily="34" charset="0"/>
              </a:rPr>
              <a:t>ITSF 2022, Düsseldorf, 10.11.2022</a:t>
            </a:r>
            <a:endParaRPr lang="de-DE" sz="1600" baseline="30000" dirty="0">
              <a:solidFill>
                <a:srgbClr val="008CBC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feld 116">
            <a:extLst>
              <a:ext uri="{FF2B5EF4-FFF2-40B4-BE49-F238E27FC236}">
                <a16:creationId xmlns:a16="http://schemas.microsoft.com/office/drawing/2014/main" id="{4F87E39E-E147-4415-ADC2-21547BC252D6}"/>
              </a:ext>
            </a:extLst>
          </p:cNvPr>
          <p:cNvSpPr txBox="1"/>
          <p:nvPr/>
        </p:nvSpPr>
        <p:spPr>
          <a:xfrm>
            <a:off x="379182" y="939809"/>
            <a:ext cx="383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six-month-long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two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clocks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E3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transition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642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THz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different experimental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setups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15714FA5-3AB4-4354-B18B-C6948ED0FE33}"/>
              </a:ext>
            </a:extLst>
          </p:cNvPr>
          <p:cNvSpPr/>
          <p:nvPr/>
        </p:nvSpPr>
        <p:spPr>
          <a:xfrm>
            <a:off x="4515947" y="2313332"/>
            <a:ext cx="2648341" cy="41195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E0428DB2-7960-47C4-A727-8929BF3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74" y="97248"/>
            <a:ext cx="4822089" cy="583200"/>
          </a:xfrm>
        </p:spPr>
        <p:txBody>
          <a:bodyPr/>
          <a:lstStyle/>
          <a:p>
            <a:r>
              <a:rPr lang="de-DE" dirty="0" err="1"/>
              <a:t>Yb</a:t>
            </a:r>
            <a:r>
              <a:rPr lang="de-DE" baseline="30000" dirty="0"/>
              <a:t>+</a:t>
            </a:r>
            <a:r>
              <a:rPr lang="de-DE" dirty="0"/>
              <a:t> E3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471327B3-0B40-452E-90AC-881EA910C9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52" y="1029881"/>
            <a:ext cx="1197843" cy="1197843"/>
          </a:xfrm>
          <a:prstGeom prst="rect">
            <a:avLst/>
          </a:prstGeom>
        </p:spPr>
      </p:pic>
      <p:sp>
        <p:nvSpPr>
          <p:cNvPr id="74" name="Rectangle 3 1 1">
            <a:extLst>
              <a:ext uri="{FF2B5EF4-FFF2-40B4-BE49-F238E27FC236}">
                <a16:creationId xmlns:a16="http://schemas.microsoft.com/office/drawing/2014/main" id="{A004CFB3-A695-4973-9A1E-CCA376CC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257" y="645343"/>
            <a:ext cx="743415" cy="322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Yb1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9A3E1E52-0C6C-4C41-8144-5ABEFADE43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79" y="1029881"/>
            <a:ext cx="1197843" cy="1197843"/>
          </a:xfrm>
          <a:prstGeom prst="rect">
            <a:avLst/>
          </a:prstGeom>
        </p:spPr>
      </p:pic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9F207830-BD94-4C0E-B5E3-FD6BF85D612B}"/>
              </a:ext>
            </a:extLst>
          </p:cNvPr>
          <p:cNvCxnSpPr>
            <a:cxnSpLocks/>
          </p:cNvCxnSpPr>
          <p:nvPr/>
        </p:nvCxnSpPr>
        <p:spPr>
          <a:xfrm>
            <a:off x="5448986" y="1628802"/>
            <a:ext cx="903991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fik 114">
            <a:extLst>
              <a:ext uri="{FF2B5EF4-FFF2-40B4-BE49-F238E27FC236}">
                <a16:creationId xmlns:a16="http://schemas.microsoft.com/office/drawing/2014/main" id="{152DF874-F675-4E7C-813F-8E0981970B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119" y="2419185"/>
            <a:ext cx="2323723" cy="216642"/>
          </a:xfrm>
          <a:prstGeom prst="rect">
            <a:avLst/>
          </a:prstGeom>
        </p:spPr>
      </p:pic>
      <p:sp>
        <p:nvSpPr>
          <p:cNvPr id="101" name="Rectangle 3 1 2">
            <a:extLst>
              <a:ext uri="{FF2B5EF4-FFF2-40B4-BE49-F238E27FC236}">
                <a16:creationId xmlns:a16="http://schemas.microsoft.com/office/drawing/2014/main" id="{6614804E-2C31-470C-80EE-09CB1C77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369" y="662785"/>
            <a:ext cx="743415" cy="322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Yb2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6701066F-1A1D-496D-A564-88733B0FA05B}"/>
              </a:ext>
            </a:extLst>
          </p:cNvPr>
          <p:cNvSpPr/>
          <p:nvPr/>
        </p:nvSpPr>
        <p:spPr>
          <a:xfrm>
            <a:off x="107504" y="4509502"/>
            <a:ext cx="86990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300" b="0" i="0" u="none" strike="noStrike" baseline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de-DE" sz="1300" b="0" i="0" u="none" strike="noStrike" baseline="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Sanner</a:t>
            </a:r>
            <a:r>
              <a:rPr lang="de-DE" sz="1300" b="0" i="0" u="none" strike="noStrike" baseline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de-DE" sz="1300" b="0" i="0" u="none" strike="noStrike" baseline="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Huntemann</a:t>
            </a:r>
            <a:r>
              <a:rPr lang="de-DE" sz="1300" b="0" i="0" u="none" strike="noStrike" baseline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Lange, Chr. Tamm, E. Peik, M. S. </a:t>
            </a:r>
            <a:r>
              <a:rPr lang="de-DE" sz="1300" b="0" i="0" u="none" strike="noStrike" baseline="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Safronova</a:t>
            </a:r>
            <a:r>
              <a:rPr lang="de-DE" sz="1300" b="0" i="0" u="none" strike="noStrike" baseline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G. </a:t>
            </a:r>
            <a:r>
              <a:rPr lang="de-DE" sz="1300" b="0" i="0" u="none" strike="noStrike" baseline="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Porsev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kumimoji="0" lang="de-DE" sz="13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567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 204 (2019)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B73B024-9A93-41DD-A06E-5453F34881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2079479"/>
            <a:ext cx="3689634" cy="2392459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6ADFF940-DD5F-4173-BDFD-8A4D1F8CCCA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248" y="3009027"/>
            <a:ext cx="2560325" cy="147371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7C0986F-2735-4C4E-9968-B1E89A06210E}"/>
              </a:ext>
            </a:extLst>
          </p:cNvPr>
          <p:cNvSpPr txBox="1"/>
          <p:nvPr/>
        </p:nvSpPr>
        <p:spPr>
          <a:xfrm>
            <a:off x="379182" y="1652892"/>
            <a:ext cx="3614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statistical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uncertainty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2.1 × 10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-18</a:t>
            </a:r>
          </a:p>
        </p:txBody>
      </p:sp>
    </p:spTree>
    <p:extLst>
      <p:ext uri="{BB962C8B-B14F-4D97-AF65-F5344CB8AC3E}">
        <p14:creationId xmlns:p14="http://schemas.microsoft.com/office/powerpoint/2010/main" val="100348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feld 116">
            <a:extLst>
              <a:ext uri="{FF2B5EF4-FFF2-40B4-BE49-F238E27FC236}">
                <a16:creationId xmlns:a16="http://schemas.microsoft.com/office/drawing/2014/main" id="{4F87E39E-E147-4415-ADC2-21547BC252D6}"/>
              </a:ext>
            </a:extLst>
          </p:cNvPr>
          <p:cNvSpPr txBox="1"/>
          <p:nvPr/>
        </p:nvSpPr>
        <p:spPr>
          <a:xfrm>
            <a:off x="255457" y="712891"/>
            <a:ext cx="384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repeated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measurements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2017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Yb1(E3) 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two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caesium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fountains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E0428DB2-7960-47C4-A727-8929BF3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74" y="97248"/>
            <a:ext cx="6118234" cy="583200"/>
          </a:xfrm>
        </p:spPr>
        <p:txBody>
          <a:bodyPr/>
          <a:lstStyle/>
          <a:p>
            <a:r>
              <a:rPr lang="de-DE" dirty="0" err="1"/>
              <a:t>Yb</a:t>
            </a:r>
            <a:r>
              <a:rPr lang="de-DE" baseline="30000" dirty="0"/>
              <a:t>+</a:t>
            </a:r>
            <a:r>
              <a:rPr lang="de-DE" dirty="0"/>
              <a:t>(E3)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DCABD14-35CA-4F35-ABC3-231A172CF71D}"/>
              </a:ext>
            </a:extLst>
          </p:cNvPr>
          <p:cNvSpPr txBox="1"/>
          <p:nvPr/>
        </p:nvSpPr>
        <p:spPr>
          <a:xfrm>
            <a:off x="4414069" y="3448394"/>
            <a:ext cx="354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most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accurate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determination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optical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transition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frequency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B5EC73-72D8-4728-9F02-3A7E2F023C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369" y="2682393"/>
            <a:ext cx="3289572" cy="208755"/>
          </a:xfrm>
          <a:prstGeom prst="rect">
            <a:avLst/>
          </a:prstGeom>
          <a:noFill/>
          <a:ln w="6350"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E2374B1-C409-42F3-9E81-01637121D6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52" y="746139"/>
            <a:ext cx="1197843" cy="1197843"/>
          </a:xfrm>
          <a:prstGeom prst="rect">
            <a:avLst/>
          </a:prstGeom>
        </p:spPr>
      </p:pic>
      <p:sp>
        <p:nvSpPr>
          <p:cNvPr id="17" name="Rectangle 3 1 1">
            <a:extLst>
              <a:ext uri="{FF2B5EF4-FFF2-40B4-BE49-F238E27FC236}">
                <a16:creationId xmlns:a16="http://schemas.microsoft.com/office/drawing/2014/main" id="{5AE0EA7D-9AB0-4D06-9340-87A12949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68" y="620687"/>
            <a:ext cx="743415" cy="322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Yb1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653E9B5-5CC3-4CB0-AFBF-85EBA8AE5D47}"/>
              </a:ext>
            </a:extLst>
          </p:cNvPr>
          <p:cNvCxnSpPr>
            <a:cxnSpLocks/>
          </p:cNvCxnSpPr>
          <p:nvPr/>
        </p:nvCxnSpPr>
        <p:spPr>
          <a:xfrm>
            <a:off x="5448986" y="1469946"/>
            <a:ext cx="903991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 1 2">
            <a:extLst>
              <a:ext uri="{FF2B5EF4-FFF2-40B4-BE49-F238E27FC236}">
                <a16:creationId xmlns:a16="http://schemas.microsoft.com/office/drawing/2014/main" id="{90702859-96CF-4BFA-B1D5-F3D4C592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317" y="621685"/>
            <a:ext cx="743415" cy="322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CSF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54133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8 1" descr="O:\4-4\4-4-Alle\Fotos\2010-02-xx Fotos primäre Atomuhren\D0841_063.jpg">
            <a:extLst>
              <a:ext uri="{FF2B5EF4-FFF2-40B4-BE49-F238E27FC236}">
                <a16:creationId xmlns:a16="http://schemas.microsoft.com/office/drawing/2014/main" id="{A782244C-B8CA-4C2E-89F6-A9899234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685" y="729378"/>
            <a:ext cx="1026447" cy="14498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1FE92B9-3CA5-4DDE-86EF-B024700D2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53" y="1615833"/>
            <a:ext cx="3959360" cy="2548133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6307E5D-5CC1-4217-A2A3-041B128C4C5D}"/>
              </a:ext>
            </a:extLst>
          </p:cNvPr>
          <p:cNvSpPr/>
          <p:nvPr/>
        </p:nvSpPr>
        <p:spPr>
          <a:xfrm>
            <a:off x="152744" y="4260205"/>
            <a:ext cx="872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Lange, N.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Huntemann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 M. Rahm, C.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Sanner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H. Shao, B.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Lipphardt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Chr.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Tamm, S.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Weyers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E. Peik, Phys.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011102 (2021)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EDEBC5-AEE5-4698-B929-6EDF958971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751" y="3058386"/>
            <a:ext cx="2137337" cy="239275"/>
          </a:xfrm>
          <a:prstGeom prst="rect">
            <a:avLst/>
          </a:prstGeom>
          <a:noFill/>
          <a:ln w="6350"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5445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C48BB8-15C2-44F8-9917-A54E7BACBE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3A7A1D-8480-4015-9976-CAB1DF81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64151"/>
            <a:ext cx="8640000" cy="583200"/>
          </a:xfrm>
        </p:spPr>
        <p:txBody>
          <a:bodyPr/>
          <a:lstStyle/>
          <a:p>
            <a:r>
              <a:rPr lang="de-DE" sz="2000" u="sng" dirty="0"/>
              <a:t>Robust </a:t>
            </a:r>
            <a:r>
              <a:rPr lang="de-DE" sz="2000" u="sng" dirty="0" err="1"/>
              <a:t>optical</a:t>
            </a:r>
            <a:r>
              <a:rPr lang="de-DE" sz="2000" u="sng" dirty="0"/>
              <a:t> </a:t>
            </a:r>
            <a:r>
              <a:rPr lang="de-DE" sz="2000" u="sng" dirty="0" err="1"/>
              <a:t>clock</a:t>
            </a:r>
            <a:r>
              <a:rPr lang="de-DE" sz="2000" u="sng" dirty="0"/>
              <a:t> </a:t>
            </a:r>
            <a:r>
              <a:rPr lang="de-DE" sz="2000" u="sng" dirty="0" err="1"/>
              <a:t>for</a:t>
            </a:r>
            <a:r>
              <a:rPr lang="de-DE" sz="2000" u="sng" dirty="0"/>
              <a:t> </a:t>
            </a:r>
            <a:r>
              <a:rPr lang="de-DE" sz="2000" u="sng" dirty="0" err="1"/>
              <a:t>users</a:t>
            </a:r>
            <a:r>
              <a:rPr lang="de-DE" sz="2000" u="sng" dirty="0"/>
              <a:t>: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1CD88A9-8311-4AA9-85FF-59EF80A74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12" y="164151"/>
            <a:ext cx="1788112" cy="5832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7F00213-0806-450E-A7B3-36F8E7D90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808" y="1761756"/>
            <a:ext cx="2659607" cy="2667206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7AF331-8054-418C-B648-798CB0E5D9E5}"/>
              </a:ext>
            </a:extLst>
          </p:cNvPr>
          <p:cNvGrpSpPr/>
          <p:nvPr/>
        </p:nvGrpSpPr>
        <p:grpSpPr>
          <a:xfrm>
            <a:off x="140733" y="1909565"/>
            <a:ext cx="2371038" cy="2207990"/>
            <a:chOff x="236912" y="791550"/>
            <a:chExt cx="4937099" cy="4746608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14CB5C1-BE2B-41B5-9CBF-194EA5C4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912" y="791550"/>
              <a:ext cx="4937099" cy="4746608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AEBB061-192C-4702-B466-97FB076A7D36}"/>
                </a:ext>
              </a:extLst>
            </p:cNvPr>
            <p:cNvSpPr/>
            <p:nvPr/>
          </p:nvSpPr>
          <p:spPr>
            <a:xfrm>
              <a:off x="1124952" y="3982453"/>
              <a:ext cx="1241803" cy="463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350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1D17824-1D79-4F85-AE39-EF60A1225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602" y="1337286"/>
              <a:ext cx="1174635" cy="418025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4D53C0EC-B85F-4469-AC84-6E8F6B0C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452" y="4725515"/>
              <a:ext cx="1678659" cy="341595"/>
            </a:xfrm>
            <a:prstGeom prst="rect">
              <a:avLst/>
            </a:prstGeom>
          </p:spPr>
        </p:pic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82C9C736-BDCB-4A11-B164-B46EE649F1E4}"/>
                </a:ext>
              </a:extLst>
            </p:cNvPr>
            <p:cNvGrpSpPr/>
            <p:nvPr/>
          </p:nvGrpSpPr>
          <p:grpSpPr>
            <a:xfrm>
              <a:off x="1181949" y="1932960"/>
              <a:ext cx="1184807" cy="528902"/>
              <a:chOff x="2495262" y="4680338"/>
              <a:chExt cx="1351468" cy="634565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53C9699E-57DA-4E6F-9CE2-11149D238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95262" y="4680338"/>
                <a:ext cx="1351468" cy="42618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6BD58C45-9A2C-4CDB-98F5-3B71DA6AA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09878" y="5087151"/>
                <a:ext cx="617444" cy="227752"/>
              </a:xfrm>
              <a:prstGeom prst="rect">
                <a:avLst/>
              </a:prstGeom>
            </p:spPr>
          </p:pic>
        </p:grp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12172DA-FDAC-4A6F-8E3B-96C3DD784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0964" y="4114368"/>
              <a:ext cx="1602510" cy="318238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243B4B-85FC-45D1-8275-CC2287C0D6E8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419" y="3396971"/>
              <a:ext cx="1074605" cy="342285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31A73A7C-8F51-4E8E-BED1-97F51EBED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410" y="2441155"/>
              <a:ext cx="573031" cy="601193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15869B2-CCE5-4752-B09B-45180877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02" y="3269281"/>
              <a:ext cx="740648" cy="413601"/>
            </a:xfrm>
            <a:prstGeom prst="rect">
              <a:avLst/>
            </a:prstGeom>
          </p:spPr>
        </p:pic>
        <p:pic>
          <p:nvPicPr>
            <p:cNvPr id="43" name="Grafik 42" descr="logo small.tif">
              <a:extLst>
                <a:ext uri="{FF2B5EF4-FFF2-40B4-BE49-F238E27FC236}">
                  <a16:creationId xmlns:a16="http://schemas.microsoft.com/office/drawing/2014/main" id="{5B250F25-2A99-4F1A-AF9E-D008C450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7934" y="2614437"/>
              <a:ext cx="1298854" cy="512656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3639B1A-5F37-48D5-90C7-5CC3B2D0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953" y="3973600"/>
              <a:ext cx="1241803" cy="472417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7A00A63-035E-4DBE-9254-6E28A362B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660" y="1912051"/>
              <a:ext cx="1423520" cy="479608"/>
            </a:xfrm>
            <a:prstGeom prst="rect">
              <a:avLst/>
            </a:prstGeom>
          </p:spPr>
        </p:pic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3BFBD436-466A-4EAF-A8DF-7378B1E77DA7}"/>
              </a:ext>
            </a:extLst>
          </p:cNvPr>
          <p:cNvSpPr txBox="1"/>
          <p:nvPr/>
        </p:nvSpPr>
        <p:spPr>
          <a:xfrm>
            <a:off x="146642" y="644591"/>
            <a:ext cx="8169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BMBF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sponsored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-technology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2017-2020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Demonstrator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turn-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Yb</a:t>
            </a:r>
            <a:r>
              <a:rPr lang="de-D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(E2)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superior H-Maser alternative 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NMIs,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astronomy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GNSS, …)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AADB954-025F-4463-97F3-559E6E442B7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68" y="2499149"/>
            <a:ext cx="2810158" cy="1944809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7FE59E3F-AABE-4764-A42F-A9D9AC05C5E0}"/>
              </a:ext>
            </a:extLst>
          </p:cNvPr>
          <p:cNvSpPr txBox="1"/>
          <p:nvPr/>
        </p:nvSpPr>
        <p:spPr>
          <a:xfrm>
            <a:off x="5624518" y="217793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71F81D3-28CB-43A5-8DE7-60294E60215C}"/>
              </a:ext>
            </a:extLst>
          </p:cNvPr>
          <p:cNvSpPr txBox="1"/>
          <p:nvPr/>
        </p:nvSpPr>
        <p:spPr>
          <a:xfrm>
            <a:off x="248873" y="4105241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de-DE" sz="1400" dirty="0" err="1">
                <a:solidFill>
                  <a:srgbClr val="007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1400" dirty="0">
                <a:solidFill>
                  <a:srgbClr val="007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de-DE" sz="1400" dirty="0" err="1">
                <a:solidFill>
                  <a:srgbClr val="007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endParaRPr lang="en-GB" sz="1400" dirty="0">
              <a:solidFill>
                <a:srgbClr val="007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Bmbf f%c3%b6rderlogo engl">
            <a:extLst>
              <a:ext uri="{FF2B5EF4-FFF2-40B4-BE49-F238E27FC236}">
                <a16:creationId xmlns:a16="http://schemas.microsoft.com/office/drawing/2014/main" id="{079D5EA5-3501-4FD4-BEA0-3C74875B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568082"/>
            <a:ext cx="1643826" cy="12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4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000" u="sng" dirty="0"/>
              <a:t>Evaluation </a:t>
            </a:r>
            <a:r>
              <a:rPr lang="de-DE" altLang="en-US" sz="2000" u="sng" dirty="0" err="1"/>
              <a:t>of</a:t>
            </a:r>
            <a:r>
              <a:rPr lang="de-DE" altLang="en-US" sz="2000" u="sng" dirty="0"/>
              <a:t> </a:t>
            </a:r>
            <a:r>
              <a:rPr lang="de-DE" altLang="en-US" sz="2000" u="sng" dirty="0" err="1"/>
              <a:t>the</a:t>
            </a:r>
            <a:r>
              <a:rPr lang="de-DE" altLang="en-US" sz="2000" u="sng" dirty="0"/>
              <a:t> </a:t>
            </a:r>
            <a:r>
              <a:rPr lang="de-DE" altLang="en-US" sz="2000" u="sng" dirty="0" err="1"/>
              <a:t>clock</a:t>
            </a:r>
            <a:endParaRPr lang="de-DE" sz="2000" u="sng" dirty="0"/>
          </a:p>
        </p:txBody>
      </p:sp>
      <p:pic>
        <p:nvPicPr>
          <p:cNvPr id="13" name="Picture 2" descr="https://www.ptb.de/cms/fileadmin/templates/assets/logos/logo_ptb.png">
            <a:extLst>
              <a:ext uri="{FF2B5EF4-FFF2-40B4-BE49-F238E27FC236}">
                <a16:creationId xmlns:a16="http://schemas.microsoft.com/office/drawing/2014/main" id="{15C6986E-FCC7-40FD-AE45-E2BC6E19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256" y="164150"/>
            <a:ext cx="1054224" cy="4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94F3D9-E14C-4709-8089-FF65A26A6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05" y="972000"/>
            <a:ext cx="3600399" cy="3471958"/>
          </a:xfrm>
        </p:spPr>
        <p:txBody>
          <a:bodyPr>
            <a:normAutofit/>
          </a:bodyPr>
          <a:lstStyle/>
          <a:p>
            <a:pPr marL="179388"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600" dirty="0" err="1"/>
              <a:t>Comparison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opticlock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the</a:t>
            </a:r>
            <a:r>
              <a:rPr lang="de-DE" sz="1600" dirty="0"/>
              <a:t> lab </a:t>
            </a:r>
            <a:r>
              <a:rPr lang="de-DE" sz="1600" dirty="0" err="1"/>
              <a:t>clock</a:t>
            </a:r>
            <a:r>
              <a:rPr lang="de-DE" sz="1600" dirty="0"/>
              <a:t> Yb1 (E3)</a:t>
            </a:r>
          </a:p>
          <a:p>
            <a:pPr marL="179388">
              <a:buFont typeface="Arial" panose="020B0604020202020204" pitchFamily="34" charset="0"/>
              <a:buChar char="•"/>
            </a:pPr>
            <a:r>
              <a:rPr lang="de-DE" sz="1600" dirty="0"/>
              <a:t> Interrogation time:</a:t>
            </a:r>
            <a:br>
              <a:rPr lang="de-DE" sz="1600" dirty="0"/>
            </a:br>
            <a:r>
              <a:rPr lang="de-DE" sz="1600" dirty="0" err="1"/>
              <a:t>opticlock</a:t>
            </a:r>
            <a:r>
              <a:rPr lang="de-DE" sz="1600" dirty="0"/>
              <a:t> (E2): 40 </a:t>
            </a:r>
            <a:r>
              <a:rPr lang="de-DE" sz="1600" dirty="0" err="1"/>
              <a:t>ms</a:t>
            </a:r>
            <a:r>
              <a:rPr lang="de-DE" sz="1600" dirty="0"/>
              <a:t>, </a:t>
            </a:r>
          </a:p>
          <a:p>
            <a:pPr marL="179388"/>
            <a:r>
              <a:rPr lang="de-DE" sz="1600" dirty="0"/>
              <a:t>Yb1(E3): 300 </a:t>
            </a:r>
            <a:r>
              <a:rPr lang="de-DE" sz="1600" dirty="0" err="1"/>
              <a:t>ms</a:t>
            </a:r>
            <a:endParaRPr lang="de-DE" sz="1600" dirty="0"/>
          </a:p>
          <a:p>
            <a:pPr marL="179388">
              <a:buFont typeface="Arial" panose="020B0604020202020204" pitchFamily="34" charset="0"/>
              <a:buChar char="•"/>
            </a:pPr>
            <a:r>
              <a:rPr lang="de-DE" sz="1600" dirty="0"/>
              <a:t> Test </a:t>
            </a:r>
            <a:r>
              <a:rPr lang="de-DE" sz="1600" dirty="0" err="1"/>
              <a:t>run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2 </a:t>
            </a:r>
            <a:r>
              <a:rPr lang="de-DE" sz="1600" dirty="0" err="1"/>
              <a:t>weeks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99.8 % </a:t>
            </a:r>
            <a:r>
              <a:rPr lang="de-DE" sz="1600" dirty="0" err="1"/>
              <a:t>uptime</a:t>
            </a:r>
            <a:endParaRPr lang="de-DE" sz="1600" dirty="0"/>
          </a:p>
          <a:p>
            <a:pPr marL="179388">
              <a:buFont typeface="Arial" panose="020B0604020202020204" pitchFamily="34" charset="0"/>
              <a:buChar char="•"/>
            </a:pPr>
            <a:r>
              <a:rPr lang="de-DE" sz="1600" dirty="0"/>
              <a:t> </a:t>
            </a:r>
            <a:r>
              <a:rPr lang="de-DE" sz="1600" dirty="0" err="1"/>
              <a:t>Systematic</a:t>
            </a:r>
            <a:r>
              <a:rPr lang="de-DE" sz="1600" dirty="0"/>
              <a:t> </a:t>
            </a:r>
            <a:r>
              <a:rPr lang="de-DE" sz="1600" dirty="0" err="1"/>
              <a:t>uncertainty</a:t>
            </a:r>
            <a:r>
              <a:rPr lang="de-DE" sz="1600" dirty="0"/>
              <a:t> 2 </a:t>
            </a:r>
            <a:r>
              <a:rPr lang="de-DE" sz="1600" dirty="0">
                <a:sym typeface="Symbol" panose="05050102010706020507" pitchFamily="18" charset="2"/>
              </a:rPr>
              <a:t> </a:t>
            </a:r>
            <a:r>
              <a:rPr lang="de-DE" sz="1600" dirty="0"/>
              <a:t>10</a:t>
            </a:r>
            <a:r>
              <a:rPr lang="de-DE" sz="1600" baseline="30000" dirty="0"/>
              <a:t>-17</a:t>
            </a:r>
            <a:r>
              <a:rPr lang="de-DE" sz="1600" dirty="0"/>
              <a:t> 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3E2345-D285-4471-8960-6A8781134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987" y="748034"/>
            <a:ext cx="5100518" cy="388831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6DAC4B-B8C8-4970-AD5A-82BEEA50C66C}"/>
              </a:ext>
            </a:extLst>
          </p:cNvPr>
          <p:cNvSpPr txBox="1"/>
          <p:nvPr/>
        </p:nvSpPr>
        <p:spPr>
          <a:xfrm>
            <a:off x="179512" y="4443958"/>
            <a:ext cx="5585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Stuhler</a:t>
            </a:r>
            <a:r>
              <a:rPr lang="fr-F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r-F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fr-F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fr-F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100264 (2021) </a:t>
            </a:r>
            <a:endParaRPr lang="de-DE" sz="1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9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23528" y="75554"/>
            <a:ext cx="6648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PTB Working Groups: Unit </a:t>
            </a:r>
            <a:r>
              <a:rPr lang="de-DE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/ Optical Clocks </a:t>
            </a:r>
            <a:r>
              <a:rPr lang="de-DE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Trapped</a:t>
            </a:r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Ions</a:t>
            </a:r>
          </a:p>
        </p:txBody>
      </p:sp>
      <p:sp>
        <p:nvSpPr>
          <p:cNvPr id="36867" name="Textfeld 11"/>
          <p:cNvSpPr txBox="1">
            <a:spLocks noChangeArrowheads="1"/>
          </p:cNvSpPr>
          <p:nvPr/>
        </p:nvSpPr>
        <p:spPr bwMode="auto">
          <a:xfrm>
            <a:off x="308568" y="501929"/>
            <a:ext cx="3672408" cy="24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DE" sz="1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</a:t>
            </a:r>
            <a:r>
              <a:rPr lang="de-DE" sz="1600" u="sng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clocks</a:t>
            </a:r>
            <a:endParaRPr lang="de-DE" sz="1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Huntemann</a:t>
            </a:r>
            <a:endParaRPr lang="de-DE" sz="14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Lange	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Lipphardt</a:t>
            </a:r>
            <a:endParaRPr lang="de-DE" sz="14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Chr. Tamm</a:t>
            </a: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Steinel</a:t>
            </a: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Filzinger</a:t>
            </a:r>
            <a:endParaRPr lang="de-DE" sz="14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Sanner</a:t>
            </a:r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JILA</a:t>
            </a: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Abdel Hafiz 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U.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Franche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Comté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Shao	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CAS</a:t>
            </a:r>
          </a:p>
          <a:p>
            <a:pPr marL="342900" indent="-342900"/>
            <a:endParaRPr lang="de-DE" sz="1350" dirty="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299467" y="4505954"/>
            <a:ext cx="3348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de-DE" sz="1400" u="sng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de-DE" sz="1400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/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DFG, EURAMET, EU H2020</a:t>
            </a:r>
          </a:p>
        </p:txBody>
      </p:sp>
      <p:pic>
        <p:nvPicPr>
          <p:cNvPr id="36869" name="Grafik 7" descr="PTB-Weitergabe-Logo-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271" y="3889128"/>
            <a:ext cx="1923696" cy="117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82" y="4439934"/>
            <a:ext cx="1075103" cy="5991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065" y="4293955"/>
            <a:ext cx="3325499" cy="7377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789" y="3348908"/>
            <a:ext cx="2604587" cy="9197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7A8610B-7F4A-4D27-95E4-7AA7748E8C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22" y="3426838"/>
            <a:ext cx="712061" cy="820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76CFE2E-B4EA-435A-8B08-5136B255ACD2}"/>
              </a:ext>
            </a:extLst>
          </p:cNvPr>
          <p:cNvSpPr txBox="1"/>
          <p:nvPr/>
        </p:nvSpPr>
        <p:spPr>
          <a:xfrm>
            <a:off x="4211960" y="632734"/>
            <a:ext cx="2244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de-DE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Dimarcq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(CCTF)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Tavella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(BIPM)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Stuhler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Toptica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P. Schmidt (QUEST, PTB)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ABB62D-B32E-4C97-909D-4AB9BFACABCA}"/>
              </a:ext>
            </a:extLst>
          </p:cNvPr>
          <p:cNvSpPr txBox="1"/>
          <p:nvPr/>
        </p:nvSpPr>
        <p:spPr>
          <a:xfrm>
            <a:off x="308568" y="2988820"/>
            <a:ext cx="243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de-DE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clocks</a:t>
            </a:r>
            <a:endParaRPr lang="de-DE" sz="1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Weyers</a:t>
            </a:r>
          </a:p>
          <a:p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Rahm</a:t>
            </a:r>
            <a:endParaRPr lang="en-GB" sz="14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Kazda</a:t>
            </a:r>
            <a:endParaRPr lang="de-DE" sz="1400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de-DE" sz="1400" dirty="0" err="1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Gerginov</a:t>
            </a:r>
            <a:r>
              <a:rPr lang="de-DE" sz="1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NIST</a:t>
            </a:r>
          </a:p>
        </p:txBody>
      </p:sp>
    </p:spTree>
    <p:extLst>
      <p:ext uri="{BB962C8B-B14F-4D97-AF65-F5344CB8AC3E}">
        <p14:creationId xmlns:p14="http://schemas.microsoft.com/office/powerpoint/2010/main" val="20292060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25670" y="2496270"/>
            <a:ext cx="5143500" cy="253438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defRPr/>
            </a:pPr>
            <a:r>
              <a:rPr lang="de-DE" sz="1500" b="1" dirty="0">
                <a:solidFill>
                  <a:srgbClr val="000000"/>
                </a:solidFill>
                <a:latin typeface="Arial"/>
                <a:cs typeface="Arial"/>
              </a:rPr>
              <a:t>Physikalisch-Technische Bundesanstalt</a:t>
            </a:r>
          </a:p>
          <a:p>
            <a:pPr>
              <a:defRPr/>
            </a:pPr>
            <a:r>
              <a:rPr lang="de-DE" sz="1500" b="1" dirty="0">
                <a:solidFill>
                  <a:srgbClr val="000000"/>
                </a:solidFill>
                <a:latin typeface="Arial"/>
                <a:cs typeface="Arial"/>
              </a:rPr>
              <a:t>Braunschweig </a:t>
            </a:r>
            <a:r>
              <a:rPr lang="de-DE" sz="1500" b="1" dirty="0" err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de-DE" sz="1500" b="1" dirty="0">
                <a:solidFill>
                  <a:srgbClr val="000000"/>
                </a:solidFill>
                <a:latin typeface="Arial"/>
                <a:cs typeface="Arial"/>
              </a:rPr>
              <a:t> Berlin</a:t>
            </a:r>
          </a:p>
          <a:p>
            <a:pPr>
              <a:defRPr/>
            </a:pP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Bundesallee 100</a:t>
            </a:r>
          </a:p>
          <a:p>
            <a:pPr>
              <a:spcAft>
                <a:spcPts val="375"/>
              </a:spcAft>
              <a:defRPr/>
            </a:pP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38116 Braunschweig, Germany</a:t>
            </a:r>
          </a:p>
          <a:p>
            <a:pPr>
              <a:defRPr/>
            </a:pP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Dr. Ekkehard Peik</a:t>
            </a:r>
          </a:p>
          <a:p>
            <a:pPr>
              <a:defRPr/>
            </a:pP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Head </a:t>
            </a:r>
            <a:r>
              <a:rPr lang="de-DE" sz="15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 Department Time and </a:t>
            </a:r>
            <a:r>
              <a:rPr lang="de-DE" sz="1500" dirty="0" err="1">
                <a:solidFill>
                  <a:srgbClr val="000000"/>
                </a:solidFill>
                <a:latin typeface="Arial"/>
                <a:cs typeface="Arial"/>
              </a:rPr>
              <a:t>Frequency</a:t>
            </a:r>
            <a:endParaRPr lang="de-DE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472679" algn="l"/>
              </a:tabLst>
              <a:defRPr/>
            </a:pPr>
            <a:r>
              <a:rPr lang="de-DE" sz="1500" dirty="0">
                <a:solidFill>
                  <a:srgbClr val="000000"/>
                </a:solidFill>
                <a:latin typeface="Arial"/>
                <a:cs typeface="Arial"/>
              </a:rPr>
              <a:t>E-Mail: 	ekkehard.peik@ptb.de</a:t>
            </a:r>
          </a:p>
          <a:p>
            <a:pPr>
              <a:tabLst>
                <a:tab pos="472679" algn="l"/>
              </a:tabLst>
              <a:defRPr/>
            </a:pPr>
            <a:br>
              <a:rPr lang="en-GB" sz="1350" dirty="0">
                <a:solidFill>
                  <a:srgbClr val="000000"/>
                </a:solidFill>
              </a:rPr>
            </a:br>
            <a:r>
              <a:rPr lang="en-GB" sz="1350" dirty="0">
                <a:solidFill>
                  <a:srgbClr val="000000"/>
                </a:solidFill>
              </a:rPr>
              <a:t>http://www.ptb.de/zeit/</a:t>
            </a:r>
            <a:br>
              <a:rPr lang="en-GB" sz="1350" dirty="0">
                <a:solidFill>
                  <a:srgbClr val="000000"/>
                </a:solidFill>
              </a:rPr>
            </a:br>
            <a:r>
              <a:rPr lang="en-GB" sz="1350" dirty="0">
                <a:solidFill>
                  <a:srgbClr val="000000"/>
                </a:solidFill>
              </a:rPr>
              <a:t>http://www.ptb.de/time/</a:t>
            </a:r>
            <a:endParaRPr lang="de-DE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50"/>
              </a:lnSpc>
              <a:defRPr/>
            </a:pPr>
            <a:endParaRPr lang="de-DE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568314" y="787946"/>
            <a:ext cx="7454090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 unit of time – the second –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defined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until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1956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the fraction 1/86 400 of the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</a:t>
            </a: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1956 to 1967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the fraction 1/31,556,925.9747 of the tropical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1900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tropical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365,2422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366,2422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sideral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1967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the duration of 9 192 631 770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periods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radiation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corresponding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transition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hyperfine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levels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state of the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cesium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133 </a:t>
            </a:r>
            <a:r>
              <a:rPr kumimoji="0" lang="fr-FR" alt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</a:t>
            </a: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1999: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cesium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a </a:t>
            </a:r>
            <a:r>
              <a:rPr kumimoji="0" lang="fr-FR" altLang="fr-FR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  <a:r>
              <a:rPr kumimoji="0" lang="fr-FR" altLang="fr-FR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0 K</a:t>
            </a:r>
            <a:endParaRPr kumimoji="0" lang="fr-FR" altLang="fr-F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defTabSz="685800">
              <a:defRPr/>
            </a:pPr>
            <a:r>
              <a:rPr kumimoji="0" lang="fr-FR" altLang="fr-FR" sz="150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lang="fr-FR" altLang="fr-FR" sz="1500" i="1" noProof="0" dirty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fr-FR" altLang="fr-FR" sz="1500" i="1" dirty="0" err="1">
                <a:solidFill>
                  <a:srgbClr val="FF0000"/>
                </a:solidFill>
                <a:latin typeface="Calibri" panose="020F0502020204030204"/>
              </a:rPr>
              <a:t>Rewording</a:t>
            </a:r>
            <a:r>
              <a:rPr lang="fr-FR" altLang="fr-FR" sz="1500" i="1" dirty="0">
                <a:solidFill>
                  <a:srgbClr val="FF0000"/>
                </a:solidFill>
                <a:latin typeface="Calibri" panose="020F0502020204030204"/>
              </a:rPr>
              <a:t> in 2018)</a:t>
            </a:r>
            <a:endParaRPr kumimoji="0" lang="fr-FR" altLang="fr-FR" sz="15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75148" y="20885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62" y="110554"/>
            <a:ext cx="884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SI unit of time and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unit of UTC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709" y="1446205"/>
            <a:ext cx="125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(angle/phase of a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1374195" y="1444723"/>
            <a:ext cx="200953" cy="1115561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962" y="3170588"/>
            <a:ext cx="112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1336589" y="2754823"/>
            <a:ext cx="231726" cy="1911107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628650" y="2508849"/>
            <a:ext cx="254318" cy="6103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457950" y="4605522"/>
            <a:ext cx="20574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4F222-93C7-44BC-9BDA-FC7060FA32F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0" y="633647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6CB5EDEB-A19A-4826-97F0-DD4F40C5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866" y="819694"/>
            <a:ext cx="1531639" cy="8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76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962" y="110554"/>
            <a:ext cx="8842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Realization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SI second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Cs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143001" y="1005441"/>
            <a:ext cx="5759022" cy="3677309"/>
            <a:chOff x="1524001" y="1340588"/>
            <a:chExt cx="7678696" cy="4903078"/>
          </a:xfrm>
        </p:grpSpPr>
        <p:sp>
          <p:nvSpPr>
            <p:cNvPr id="33796" name="Rectangle 3"/>
            <p:cNvSpPr>
              <a:spLocks noChangeArrowheads="1"/>
            </p:cNvSpPr>
            <p:nvPr/>
          </p:nvSpPr>
          <p:spPr bwMode="auto">
            <a:xfrm>
              <a:off x="1524001" y="3000345"/>
              <a:ext cx="2463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Imag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02396" y="1340588"/>
              <a:ext cx="7000301" cy="490307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2674" y="4035213"/>
              <a:ext cx="164559" cy="16455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224" y="4035213"/>
              <a:ext cx="164559" cy="164559"/>
            </a:xfrm>
            <a:prstGeom prst="rect">
              <a:avLst/>
            </a:prstGeom>
          </p:spPr>
        </p:pic>
        <p:sp>
          <p:nvSpPr>
            <p:cNvPr id="9" name="Forme libre 8"/>
            <p:cNvSpPr/>
            <p:nvPr/>
          </p:nvSpPr>
          <p:spPr>
            <a:xfrm>
              <a:off x="5614587" y="1469877"/>
              <a:ext cx="3016665" cy="2444097"/>
            </a:xfrm>
            <a:custGeom>
              <a:avLst/>
              <a:gdLst>
                <a:gd name="connsiteX0" fmla="*/ 102549 w 3016665"/>
                <a:gd name="connsiteY0" fmla="*/ 8545 h 2444097"/>
                <a:gd name="connsiteX1" fmla="*/ 3016665 w 3016665"/>
                <a:gd name="connsiteY1" fmla="*/ 0 h 2444097"/>
                <a:gd name="connsiteX2" fmla="*/ 2273181 w 3016665"/>
                <a:gd name="connsiteY2" fmla="*/ 2444097 h 2444097"/>
                <a:gd name="connsiteX3" fmla="*/ 1948441 w 3016665"/>
                <a:gd name="connsiteY3" fmla="*/ 2281727 h 2444097"/>
                <a:gd name="connsiteX4" fmla="*/ 0 w 3016665"/>
                <a:gd name="connsiteY4" fmla="*/ 264919 h 2444097"/>
                <a:gd name="connsiteX5" fmla="*/ 102549 w 3016665"/>
                <a:gd name="connsiteY5" fmla="*/ 8545 h 244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665" h="2444097">
                  <a:moveTo>
                    <a:pt x="102549" y="8545"/>
                  </a:moveTo>
                  <a:lnTo>
                    <a:pt x="3016665" y="0"/>
                  </a:lnTo>
                  <a:lnTo>
                    <a:pt x="2273181" y="2444097"/>
                  </a:lnTo>
                  <a:lnTo>
                    <a:pt x="1948441" y="2281727"/>
                  </a:lnTo>
                  <a:lnTo>
                    <a:pt x="0" y="264919"/>
                  </a:lnTo>
                  <a:lnTo>
                    <a:pt x="102549" y="854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742490" y="4050707"/>
              <a:ext cx="1187865" cy="1196411"/>
            </a:xfrm>
            <a:custGeom>
              <a:avLst/>
              <a:gdLst>
                <a:gd name="connsiteX0" fmla="*/ 230736 w 1187865"/>
                <a:gd name="connsiteY0" fmla="*/ 0 h 1196411"/>
                <a:gd name="connsiteX1" fmla="*/ 0 w 1187865"/>
                <a:gd name="connsiteY1" fmla="*/ 136732 h 1196411"/>
                <a:gd name="connsiteX2" fmla="*/ 76912 w 1187865"/>
                <a:gd name="connsiteY2" fmla="*/ 982766 h 1196411"/>
                <a:gd name="connsiteX3" fmla="*/ 1162228 w 1187865"/>
                <a:gd name="connsiteY3" fmla="*/ 1196411 h 1196411"/>
                <a:gd name="connsiteX4" fmla="*/ 1187865 w 1187865"/>
                <a:gd name="connsiteY4" fmla="*/ 1034041 h 1196411"/>
                <a:gd name="connsiteX5" fmla="*/ 230736 w 1187865"/>
                <a:gd name="connsiteY5" fmla="*/ 0 h 119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865" h="1196411">
                  <a:moveTo>
                    <a:pt x="230736" y="0"/>
                  </a:moveTo>
                  <a:lnTo>
                    <a:pt x="0" y="136732"/>
                  </a:lnTo>
                  <a:lnTo>
                    <a:pt x="76912" y="982766"/>
                  </a:lnTo>
                  <a:lnTo>
                    <a:pt x="1162228" y="1196411"/>
                  </a:lnTo>
                  <a:lnTo>
                    <a:pt x="1187865" y="1034041"/>
                  </a:lnTo>
                  <a:lnTo>
                    <a:pt x="23073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476247" y="3479040"/>
            <a:ext cx="216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fountain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accuracy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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-16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4F222-93C7-44BC-9BDA-FC7060FA32F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0" y="633647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SF1 und CSF2">
            <a:extLst>
              <a:ext uri="{FF2B5EF4-FFF2-40B4-BE49-F238E27FC236}">
                <a16:creationId xmlns:a16="http://schemas.microsoft.com/office/drawing/2014/main" id="{DABD82CE-5FCF-4E7A-9970-FBC5E5E6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023" y="718243"/>
            <a:ext cx="2171433" cy="30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C3DE5B5-F6F4-49DD-B007-767919985614}"/>
              </a:ext>
            </a:extLst>
          </p:cNvPr>
          <p:cNvSpPr txBox="1"/>
          <p:nvPr/>
        </p:nvSpPr>
        <p:spPr>
          <a:xfrm>
            <a:off x="7048671" y="3755510"/>
            <a:ext cx="1995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PTB </a:t>
            </a:r>
            <a:r>
              <a:rPr lang="de-DE" dirty="0" err="1"/>
              <a:t>fountain</a:t>
            </a:r>
            <a:r>
              <a:rPr lang="de-DE" dirty="0"/>
              <a:t> </a:t>
            </a:r>
            <a:r>
              <a:rPr lang="de-DE" dirty="0" err="1"/>
              <a:t>clocks</a:t>
            </a:r>
            <a:endParaRPr lang="de-DE" dirty="0"/>
          </a:p>
          <a:p>
            <a:r>
              <a:rPr lang="de-DE" dirty="0"/>
              <a:t>CSF1 and CSF2</a:t>
            </a:r>
          </a:p>
        </p:txBody>
      </p:sp>
    </p:spTree>
    <p:extLst>
      <p:ext uri="{BB962C8B-B14F-4D97-AF65-F5344CB8AC3E}">
        <p14:creationId xmlns:p14="http://schemas.microsoft.com/office/powerpoint/2010/main" val="406702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143001" y="2250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62" y="110554"/>
            <a:ext cx="8842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Optical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metrology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01225" y="4684351"/>
            <a:ext cx="3895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change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69462" y="3237926"/>
            <a:ext cx="2160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Standards (Sr, Yb, Yb+, Al+, Ca+, …) at 10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-18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43001" y="2250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651797" y="1005441"/>
            <a:ext cx="5250226" cy="3677309"/>
            <a:chOff x="2202396" y="1340588"/>
            <a:chExt cx="7000301" cy="4903078"/>
          </a:xfrm>
        </p:grpSpPr>
        <p:pic>
          <p:nvPicPr>
            <p:cNvPr id="17" name="Image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02396" y="1340588"/>
              <a:ext cx="7000301" cy="490307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2674" y="4035213"/>
              <a:ext cx="164559" cy="16455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224" y="4035213"/>
              <a:ext cx="164559" cy="164559"/>
            </a:xfrm>
            <a:prstGeom prst="rect">
              <a:avLst/>
            </a:prstGeom>
          </p:spPr>
        </p:pic>
      </p:grp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4F222-93C7-44BC-9BDA-FC7060FA32F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0" y="633647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270D8FB1-54E8-4AE0-A268-151704FA85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676" y="686332"/>
            <a:ext cx="2112176" cy="24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143001" y="2250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62" y="110554"/>
            <a:ext cx="8842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representations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second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5806868" y="3038031"/>
            <a:ext cx="890899" cy="897308"/>
          </a:xfrm>
          <a:custGeom>
            <a:avLst/>
            <a:gdLst>
              <a:gd name="connsiteX0" fmla="*/ 230736 w 1187865"/>
              <a:gd name="connsiteY0" fmla="*/ 0 h 1196411"/>
              <a:gd name="connsiteX1" fmla="*/ 0 w 1187865"/>
              <a:gd name="connsiteY1" fmla="*/ 136732 h 1196411"/>
              <a:gd name="connsiteX2" fmla="*/ 76912 w 1187865"/>
              <a:gd name="connsiteY2" fmla="*/ 982766 h 1196411"/>
              <a:gd name="connsiteX3" fmla="*/ 1162228 w 1187865"/>
              <a:gd name="connsiteY3" fmla="*/ 1196411 h 1196411"/>
              <a:gd name="connsiteX4" fmla="*/ 1187865 w 1187865"/>
              <a:gd name="connsiteY4" fmla="*/ 1034041 h 1196411"/>
              <a:gd name="connsiteX5" fmla="*/ 230736 w 1187865"/>
              <a:gd name="connsiteY5" fmla="*/ 0 h 119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865" h="1196411">
                <a:moveTo>
                  <a:pt x="230736" y="0"/>
                </a:moveTo>
                <a:lnTo>
                  <a:pt x="0" y="136732"/>
                </a:lnTo>
                <a:lnTo>
                  <a:pt x="76912" y="982766"/>
                </a:lnTo>
                <a:lnTo>
                  <a:pt x="1162228" y="1196411"/>
                </a:lnTo>
                <a:lnTo>
                  <a:pt x="1187865" y="1034041"/>
                </a:lnTo>
                <a:lnTo>
                  <a:pt x="2307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415" y="849060"/>
            <a:ext cx="83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of recommended standard frequencies (published on the BIPM website):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b="1" dirty="0">
                <a:solidFill>
                  <a:prstClr val="black"/>
                </a:solidFill>
                <a:latin typeface="Calibri" panose="020F0502020204030204"/>
              </a:rPr>
              <a:t>1 microwave (Rb) and 8 optical standards are 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 for applications as secondary representations of the second, with an uncertainty similar to primary Cs clocks.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14" y="2154743"/>
            <a:ext cx="5603888" cy="2443442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5983605" y="1828598"/>
            <a:ext cx="2959516" cy="2774835"/>
            <a:chOff x="7553240" y="96013"/>
            <a:chExt cx="3721113" cy="347732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2543"/>
            <a:stretch/>
          </p:blipFill>
          <p:spPr>
            <a:xfrm>
              <a:off x="7553240" y="102589"/>
              <a:ext cx="1102245" cy="347075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126"/>
            <a:stretch/>
          </p:blipFill>
          <p:spPr>
            <a:xfrm>
              <a:off x="8630433" y="96013"/>
              <a:ext cx="2643920" cy="3470752"/>
            </a:xfrm>
            <a:prstGeom prst="rect">
              <a:avLst/>
            </a:prstGeom>
          </p:spPr>
        </p:pic>
      </p:grp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4F222-93C7-44BC-9BDA-FC7060FA32F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0" y="633647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6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A5D5EAA-1B01-4683-BE26-B1C9B4064306}"/>
              </a:ext>
            </a:extLst>
          </p:cNvPr>
          <p:cNvSpPr txBox="1"/>
          <p:nvPr/>
        </p:nvSpPr>
        <p:spPr>
          <a:xfrm>
            <a:off x="-59822" y="4880397"/>
            <a:ext cx="610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plot https://webtai.bipm.org/database/show_psfs.html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4F222-93C7-44BC-9BDA-FC7060FA32F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962" y="110554"/>
            <a:ext cx="884244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Contribution from Primary and Secondary Frequency Standards to TAI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0" y="633647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3B8113F-FEC0-476A-97C1-FA8536F68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5" y="565188"/>
            <a:ext cx="8007256" cy="42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6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37AA9-44A6-4F9F-BF4B-1A0CF0AC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97" y="51470"/>
            <a:ext cx="7626106" cy="583200"/>
          </a:xfrm>
        </p:spPr>
        <p:txBody>
          <a:bodyPr/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Optical Clocks: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DBD74-8170-41A2-BF9F-B987CF843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6B9961-7017-4EDC-B502-9114E250B03B}"/>
              </a:ext>
            </a:extLst>
          </p:cNvPr>
          <p:cNvSpPr txBox="1"/>
          <p:nvPr/>
        </p:nvSpPr>
        <p:spPr>
          <a:xfrm>
            <a:off x="184136" y="1102576"/>
            <a:ext cx="172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Instability</a:t>
            </a:r>
            <a:r>
              <a:rPr lang="de-DE" dirty="0"/>
              <a:t>:</a:t>
            </a:r>
          </a:p>
          <a:p>
            <a:r>
              <a:rPr lang="de-DE" dirty="0"/>
              <a:t>(</a:t>
            </a:r>
            <a:r>
              <a:rPr lang="de-DE" dirty="0" err="1"/>
              <a:t>Allan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37EBAF-4643-43ED-A4F2-B60DAF1A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46" y="931772"/>
            <a:ext cx="2276304" cy="8171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A97C0D0-198B-4F0A-9F04-2ED14803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732833"/>
            <a:ext cx="2653517" cy="1243836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6B1274B-3C2B-4257-BDEB-861F8997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06" y="2181142"/>
            <a:ext cx="806489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At </a:t>
            </a:r>
            <a:r>
              <a:rPr lang="de-DE" sz="1600" dirty="0" err="1">
                <a:solidFill>
                  <a:srgbClr val="0000FF"/>
                </a:solidFill>
                <a:latin typeface="Symbol" pitchFamily="18" charset="2"/>
              </a:rPr>
              <a:t>Dn</a:t>
            </a:r>
            <a:r>
              <a:rPr lang="de-DE" sz="1600" dirty="0">
                <a:solidFill>
                  <a:srgbClr val="0000FF"/>
                </a:solidFill>
                <a:latin typeface="Symbol" pitchFamily="18" charset="2"/>
              </a:rPr>
              <a:t>=1</a:t>
            </a:r>
            <a:r>
              <a:rPr lang="de-DE" sz="1600" dirty="0">
                <a:solidFill>
                  <a:srgbClr val="0000FF"/>
                </a:solidFill>
              </a:rPr>
              <a:t> Hz, an </a:t>
            </a:r>
            <a:r>
              <a:rPr lang="de-DE" sz="1600" dirty="0" err="1">
                <a:solidFill>
                  <a:srgbClr val="0000FF"/>
                </a:solidFill>
              </a:rPr>
              <a:t>optical</a:t>
            </a:r>
            <a:r>
              <a:rPr lang="de-DE" sz="1600" dirty="0">
                <a:solidFill>
                  <a:srgbClr val="0000FF"/>
                </a:solidFill>
              </a:rPr>
              <a:t> single-</a:t>
            </a:r>
            <a:r>
              <a:rPr lang="de-DE" sz="1600" dirty="0" err="1">
                <a:solidFill>
                  <a:srgbClr val="0000FF"/>
                </a:solidFill>
              </a:rPr>
              <a:t>ion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clock</a:t>
            </a:r>
            <a:r>
              <a:rPr lang="de-DE" sz="1600" dirty="0">
                <a:solidFill>
                  <a:srgbClr val="0000FF"/>
                </a:solidFill>
              </a:rPr>
              <a:t> (</a:t>
            </a:r>
            <a:r>
              <a:rPr lang="de-DE" sz="1600" i="1" dirty="0">
                <a:solidFill>
                  <a:srgbClr val="0000FF"/>
                </a:solidFill>
              </a:rPr>
              <a:t>N</a:t>
            </a:r>
            <a:r>
              <a:rPr lang="de-DE" sz="1600" dirty="0">
                <a:solidFill>
                  <a:srgbClr val="0000FF"/>
                </a:solidFill>
              </a:rPr>
              <a:t>=1) </a:t>
            </a:r>
            <a:r>
              <a:rPr lang="de-DE" sz="1600" dirty="0" err="1">
                <a:solidFill>
                  <a:srgbClr val="0000FF"/>
                </a:solidFill>
              </a:rPr>
              <a:t>provides</a:t>
            </a:r>
            <a:r>
              <a:rPr lang="de-DE" sz="1600" dirty="0">
                <a:solidFill>
                  <a:srgbClr val="0000FF"/>
                </a:solidFill>
              </a:rPr>
              <a:t> an </a:t>
            </a:r>
            <a:r>
              <a:rPr lang="de-DE" sz="1600" dirty="0" err="1">
                <a:solidFill>
                  <a:srgbClr val="0000FF"/>
                </a:solidFill>
              </a:rPr>
              <a:t>instability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de-DE" sz="1600" baseline="-25000" dirty="0">
                <a:solidFill>
                  <a:srgbClr val="0000FF"/>
                </a:solidFill>
              </a:rPr>
              <a:t>y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≈10</a:t>
            </a:r>
            <a:r>
              <a:rPr lang="de-DE" sz="1600" baseline="30000" dirty="0">
                <a:solidFill>
                  <a:srgbClr val="0000FF"/>
                </a:solidFill>
                <a:latin typeface="Arial"/>
                <a:cs typeface="Arial"/>
              </a:rPr>
              <a:t>-15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de-DE" sz="1600" dirty="0">
                <a:solidFill>
                  <a:srgbClr val="0000FF"/>
                </a:solidFill>
                <a:latin typeface="Symbol" pitchFamily="18" charset="2"/>
                <a:cs typeface="Arial"/>
              </a:rPr>
              <a:t>t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/s)</a:t>
            </a:r>
            <a:r>
              <a:rPr lang="de-DE" sz="1600" baseline="30000" dirty="0">
                <a:solidFill>
                  <a:srgbClr val="0000FF"/>
                </a:solidFill>
                <a:latin typeface="Arial"/>
                <a:cs typeface="Arial"/>
              </a:rPr>
              <a:t>-1/2</a:t>
            </a:r>
            <a:r>
              <a:rPr lang="de-DE" sz="16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</a:p>
          <a:p>
            <a:r>
              <a:rPr lang="de-DE" sz="1600" dirty="0" err="1">
                <a:solidFill>
                  <a:srgbClr val="0000FF"/>
                </a:solidFill>
              </a:rPr>
              <a:t>lower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than</a:t>
            </a:r>
            <a:r>
              <a:rPr lang="de-DE" sz="1600" dirty="0">
                <a:solidFill>
                  <a:srgbClr val="0000FF"/>
                </a:solidFill>
              </a:rPr>
              <a:t> a </a:t>
            </a:r>
            <a:r>
              <a:rPr lang="de-DE" sz="1600" dirty="0" err="1">
                <a:solidFill>
                  <a:srgbClr val="0000FF"/>
                </a:solidFill>
              </a:rPr>
              <a:t>caesium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fountain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clock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with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Symbol" pitchFamily="18" charset="2"/>
              </a:rPr>
              <a:t>Dn</a:t>
            </a:r>
            <a:r>
              <a:rPr lang="de-DE" sz="1600" dirty="0">
                <a:solidFill>
                  <a:srgbClr val="0000FF"/>
                </a:solidFill>
                <a:latin typeface="Symbol" pitchFamily="18" charset="2"/>
              </a:rPr>
              <a:t>=1</a:t>
            </a:r>
            <a:r>
              <a:rPr lang="de-DE" sz="1600" dirty="0">
                <a:solidFill>
                  <a:srgbClr val="0000FF"/>
                </a:solidFill>
              </a:rPr>
              <a:t> Hz and 10</a:t>
            </a:r>
            <a:r>
              <a:rPr lang="de-DE" sz="1600" baseline="30000" dirty="0">
                <a:solidFill>
                  <a:srgbClr val="0000FF"/>
                </a:solidFill>
              </a:rPr>
              <a:t>6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 err="1">
                <a:solidFill>
                  <a:srgbClr val="0000FF"/>
                </a:solidFill>
              </a:rPr>
              <a:t>atoms</a:t>
            </a:r>
            <a:r>
              <a:rPr lang="de-DE" sz="1600" dirty="0">
                <a:solidFill>
                  <a:srgbClr val="0000FF"/>
                </a:solidFill>
              </a:rPr>
              <a:t>. </a:t>
            </a:r>
            <a:endParaRPr lang="de-DE" sz="160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5CFB71F-C107-42E8-9858-9AD5E6F9D5AF}"/>
              </a:ext>
            </a:extLst>
          </p:cNvPr>
          <p:cNvGrpSpPr/>
          <p:nvPr/>
        </p:nvGrpSpPr>
        <p:grpSpPr>
          <a:xfrm>
            <a:off x="251520" y="2905998"/>
            <a:ext cx="7488832" cy="2516073"/>
            <a:chOff x="251520" y="2905998"/>
            <a:chExt cx="6601808" cy="2516073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EB1F38CD-5E3A-4D03-81B4-9344DE0B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905998"/>
              <a:ext cx="6601808" cy="25160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600" b="1" dirty="0" err="1"/>
                <a:t>Accuracy</a:t>
              </a:r>
              <a:r>
                <a:rPr lang="de-DE" sz="1600" b="1" dirty="0"/>
                <a:t>:  </a:t>
              </a:r>
              <a:r>
                <a:rPr lang="de-DE" sz="1600" dirty="0" err="1"/>
                <a:t>Some</a:t>
              </a:r>
              <a:r>
                <a:rPr lang="de-DE" sz="1600" dirty="0"/>
                <a:t> </a:t>
              </a:r>
              <a:r>
                <a:rPr lang="de-DE" sz="1600" dirty="0" err="1"/>
                <a:t>systematic</a:t>
              </a:r>
              <a:r>
                <a:rPr lang="de-DE" sz="1600" dirty="0"/>
                <a:t> </a:t>
              </a:r>
              <a:r>
                <a:rPr lang="de-DE" sz="1600" dirty="0" err="1"/>
                <a:t>shifts</a:t>
              </a:r>
              <a:r>
                <a:rPr lang="de-DE" sz="1600" dirty="0"/>
                <a:t> </a:t>
              </a:r>
              <a:r>
                <a:rPr lang="de-DE" sz="1600" dirty="0" err="1"/>
                <a:t>that</a:t>
              </a:r>
              <a:r>
                <a:rPr lang="de-DE" sz="1600" dirty="0"/>
                <a:t> </a:t>
              </a:r>
              <a:r>
                <a:rPr lang="de-DE" sz="1600" dirty="0" err="1"/>
                <a:t>are</a:t>
              </a:r>
              <a:r>
                <a:rPr lang="de-DE" sz="1600" dirty="0"/>
                <a:t> </a:t>
              </a:r>
              <a:r>
                <a:rPr lang="de-DE" sz="1600" dirty="0" err="1"/>
                <a:t>determined</a:t>
              </a:r>
              <a:r>
                <a:rPr lang="de-DE" sz="1600" dirty="0"/>
                <a:t> </a:t>
              </a:r>
              <a:r>
                <a:rPr lang="de-DE" sz="1600" dirty="0" err="1"/>
                <a:t>by</a:t>
              </a:r>
              <a:r>
                <a:rPr lang="de-DE" sz="1600" dirty="0"/>
                <a:t> external </a:t>
              </a:r>
              <a:r>
                <a:rPr lang="de-DE" sz="1600" dirty="0" err="1"/>
                <a:t>fields</a:t>
              </a:r>
              <a:r>
                <a:rPr lang="de-DE" sz="1600" dirty="0"/>
                <a:t> and </a:t>
              </a:r>
              <a:r>
                <a:rPr lang="de-DE" sz="1600" dirty="0" err="1"/>
                <a:t>atomic</a:t>
              </a:r>
              <a:r>
                <a:rPr lang="de-DE" sz="1600" dirty="0"/>
                <a:t> </a:t>
              </a:r>
              <a:r>
                <a:rPr lang="de-DE" sz="1600" dirty="0" err="1"/>
                <a:t>properties</a:t>
              </a:r>
              <a:r>
                <a:rPr lang="de-DE" sz="1600" dirty="0"/>
                <a:t> and </a:t>
              </a:r>
              <a:r>
                <a:rPr lang="de-DE" sz="1600" dirty="0" err="1"/>
                <a:t>are</a:t>
              </a:r>
              <a:r>
                <a:rPr lang="de-DE" sz="1600" i="1" dirty="0"/>
                <a:t> </a:t>
              </a:r>
              <a:r>
                <a:rPr lang="de-DE" sz="1600" i="1" dirty="0" err="1"/>
                <a:t>relatively</a:t>
              </a:r>
              <a:r>
                <a:rPr lang="de-DE" sz="1600" i="1" dirty="0"/>
                <a:t> </a:t>
              </a:r>
              <a:r>
                <a:rPr lang="de-DE" sz="1600" dirty="0" err="1"/>
                <a:t>much</a:t>
              </a:r>
              <a:r>
                <a:rPr lang="de-DE" sz="1600" dirty="0"/>
                <a:t> </a:t>
              </a:r>
              <a:r>
                <a:rPr lang="de-DE" sz="1600" dirty="0" err="1"/>
                <a:t>smaller</a:t>
              </a:r>
              <a:r>
                <a:rPr lang="de-DE" sz="1600" dirty="0"/>
                <a:t> in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optical</a:t>
              </a:r>
              <a:r>
                <a:rPr lang="de-DE" sz="1600" dirty="0"/>
                <a:t> </a:t>
              </a:r>
              <a:r>
                <a:rPr lang="de-DE" sz="1600" dirty="0" err="1"/>
                <a:t>range</a:t>
              </a:r>
              <a:r>
                <a:rPr lang="de-DE" sz="1600" dirty="0"/>
                <a:t>:</a:t>
              </a:r>
            </a:p>
            <a:p>
              <a:pPr eaLnBrk="0" hangingPunct="0"/>
              <a:endParaRPr lang="de-DE" sz="1600" dirty="0"/>
            </a:p>
            <a:p>
              <a:pPr eaLnBrk="0" hangingPunct="0"/>
              <a:r>
                <a:rPr lang="de-DE" sz="1600" dirty="0"/>
                <a:t>					      				relative shift </a:t>
              </a:r>
              <a:r>
                <a:rPr lang="de-DE" sz="1600" dirty="0" err="1"/>
                <a:t>for</a:t>
              </a:r>
              <a:r>
                <a:rPr lang="de-DE" sz="1600" dirty="0"/>
                <a:t>:		</a:t>
              </a:r>
            </a:p>
            <a:p>
              <a:pPr eaLnBrk="0" hangingPunct="0"/>
              <a:r>
                <a:rPr lang="de-DE" sz="1600" dirty="0"/>
                <a:t>                                                    	       	  	   Cs  9.19 GHz        </a:t>
              </a:r>
              <a:r>
                <a:rPr lang="de-DE" sz="1600" dirty="0" err="1"/>
                <a:t>Yb</a:t>
              </a:r>
              <a:r>
                <a:rPr lang="de-DE" sz="1600" baseline="30000" dirty="0"/>
                <a:t>+  </a:t>
              </a:r>
              <a:r>
                <a:rPr lang="de-DE" sz="1600" dirty="0"/>
                <a:t>E3, 642 </a:t>
              </a:r>
              <a:r>
                <a:rPr lang="de-DE" sz="1600" dirty="0" err="1"/>
                <a:t>THz</a:t>
              </a:r>
              <a:endParaRPr lang="de-DE" sz="1600" dirty="0"/>
            </a:p>
            <a:p>
              <a:pPr eaLnBrk="0" hangingPunct="0"/>
              <a:endParaRPr lang="de-DE" sz="1600" dirty="0"/>
            </a:p>
            <a:p>
              <a:pPr eaLnBrk="0" hangingPunct="0"/>
              <a:r>
                <a:rPr lang="de-DE" sz="1600" dirty="0" err="1"/>
                <a:t>quadrat</a:t>
              </a:r>
              <a:r>
                <a:rPr lang="de-DE" sz="1600" dirty="0"/>
                <a:t>. Zeeman shift at 1 </a:t>
              </a:r>
              <a:r>
                <a:rPr lang="de-DE" sz="1600" dirty="0" err="1">
                  <a:latin typeface="Symbol" pitchFamily="18" charset="2"/>
                </a:rPr>
                <a:t>m</a:t>
              </a:r>
              <a:r>
                <a:rPr lang="de-DE" sz="1600" dirty="0" err="1"/>
                <a:t>T</a:t>
              </a:r>
              <a:r>
                <a:rPr lang="de-DE" sz="1600" dirty="0"/>
                <a:t>                		      4.7 × 10</a:t>
              </a:r>
              <a:r>
                <a:rPr lang="de-DE" sz="1600" baseline="30000" dirty="0"/>
                <a:t>-12</a:t>
              </a:r>
              <a:r>
                <a:rPr lang="de-DE" sz="1600" dirty="0"/>
                <a:t>             3.3 × 10</a:t>
              </a:r>
              <a:r>
                <a:rPr lang="de-DE" sz="1600" baseline="30000" dirty="0"/>
                <a:t>-18</a:t>
              </a:r>
              <a:r>
                <a:rPr lang="de-DE" sz="1600" dirty="0"/>
                <a:t> </a:t>
              </a:r>
            </a:p>
            <a:p>
              <a:pPr eaLnBrk="0" hangingPunct="0"/>
              <a:r>
                <a:rPr lang="de-DE" sz="1600" dirty="0"/>
                <a:t>AC Stark </a:t>
              </a:r>
              <a:r>
                <a:rPr lang="de-DE" sz="1600" dirty="0" err="1"/>
                <a:t>of</a:t>
              </a:r>
              <a:r>
                <a:rPr lang="de-DE" sz="1600" dirty="0"/>
                <a:t> thermal </a:t>
              </a:r>
              <a:r>
                <a:rPr lang="de-DE" sz="1600" dirty="0" err="1"/>
                <a:t>radiation</a:t>
              </a:r>
              <a:r>
                <a:rPr lang="de-DE" sz="1600" dirty="0"/>
                <a:t> at 300 K 	              -1.7 × 10</a:t>
              </a:r>
              <a:r>
                <a:rPr lang="de-DE" sz="1600" baseline="30000" dirty="0"/>
                <a:t>-14</a:t>
              </a:r>
              <a:r>
                <a:rPr lang="de-DE" sz="1600" dirty="0"/>
                <a:t>             -7.1 × 10</a:t>
              </a:r>
              <a:r>
                <a:rPr lang="de-DE" sz="1600" baseline="30000" dirty="0"/>
                <a:t>-17</a:t>
              </a:r>
              <a:r>
                <a:rPr lang="de-DE" sz="1600" dirty="0"/>
                <a:t> </a:t>
              </a:r>
            </a:p>
            <a:p>
              <a:pPr eaLnBrk="0" hangingPunct="0"/>
              <a:endParaRPr lang="de-DE" sz="1350" dirty="0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A746C298-19E0-41C2-8B1D-477C948EC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" y="4299942"/>
              <a:ext cx="61150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045C39F8-5631-47F4-A68D-71DFFF181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7864" y="3795886"/>
              <a:ext cx="0" cy="1085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680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1">
            <a:extLst>
              <a:ext uri="{FF2B5EF4-FFF2-40B4-BE49-F238E27FC236}">
                <a16:creationId xmlns:a16="http://schemas.microsoft.com/office/drawing/2014/main" id="{E0428DB2-7960-47C4-A727-8929BF3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97248"/>
            <a:ext cx="7626106" cy="583200"/>
          </a:xfrm>
        </p:spPr>
        <p:txBody>
          <a:bodyPr/>
          <a:lstStyle/>
          <a:p>
            <a:r>
              <a:rPr lang="de-DE" dirty="0"/>
              <a:t>Clock </a:t>
            </a:r>
            <a:r>
              <a:rPr lang="de-DE" dirty="0" err="1"/>
              <a:t>ensemble</a:t>
            </a:r>
            <a:r>
              <a:rPr lang="de-DE" dirty="0"/>
              <a:t> in </a:t>
            </a:r>
            <a:r>
              <a:rPr lang="de-DE" dirty="0" err="1"/>
              <a:t>PTB‘s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hall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35E481-148F-4C25-9099-ADFD4BDCE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60" y="680448"/>
            <a:ext cx="7450968" cy="408194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85686D7-7362-4F0A-B93B-23F9021E02F4}"/>
              </a:ext>
            </a:extLst>
          </p:cNvPr>
          <p:cNvSpPr txBox="1"/>
          <p:nvPr/>
        </p:nvSpPr>
        <p:spPr>
          <a:xfrm>
            <a:off x="3057446" y="1041211"/>
            <a:ext cx="7920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Yb2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4D807C-E7CB-4ACB-8267-FA504A6BCA5C}"/>
              </a:ext>
            </a:extLst>
          </p:cNvPr>
          <p:cNvSpPr txBox="1"/>
          <p:nvPr/>
        </p:nvSpPr>
        <p:spPr>
          <a:xfrm>
            <a:off x="4749634" y="1044912"/>
            <a:ext cx="7920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Yb1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5560E8-78AB-4D5B-938E-043CC6432367}"/>
              </a:ext>
            </a:extLst>
          </p:cNvPr>
          <p:cNvSpPr txBox="1"/>
          <p:nvPr/>
        </p:nvSpPr>
        <p:spPr>
          <a:xfrm>
            <a:off x="6102382" y="1272043"/>
            <a:ext cx="7920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CSF1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C58761-C223-49C2-8227-07A66B5286A2}"/>
              </a:ext>
            </a:extLst>
          </p:cNvPr>
          <p:cNvSpPr txBox="1"/>
          <p:nvPr/>
        </p:nvSpPr>
        <p:spPr>
          <a:xfrm>
            <a:off x="6026508" y="2237335"/>
            <a:ext cx="7920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CSF2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889CF-6A69-4D4E-A874-4A6DF63797C5}"/>
              </a:ext>
            </a:extLst>
          </p:cNvPr>
          <p:cNvSpPr txBox="1"/>
          <p:nvPr/>
        </p:nvSpPr>
        <p:spPr>
          <a:xfrm>
            <a:off x="508738" y="1630618"/>
            <a:ext cx="127206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E4D8D97-F173-4A92-B2CF-DC72BBB89841}"/>
              </a:ext>
            </a:extLst>
          </p:cNvPr>
          <p:cNvSpPr txBox="1"/>
          <p:nvPr/>
        </p:nvSpPr>
        <p:spPr>
          <a:xfrm>
            <a:off x="4056300" y="2912696"/>
            <a:ext cx="7920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Yb3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1E94328-69D8-4439-8CF4-066B8A9DC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59" y="1716193"/>
            <a:ext cx="992544" cy="323722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FDC1F65-38A5-44E2-8D33-B5F002C2A08F}"/>
              </a:ext>
            </a:extLst>
          </p:cNvPr>
          <p:cNvCxnSpPr>
            <a:stCxn id="11" idx="2"/>
          </p:cNvCxnSpPr>
          <p:nvPr/>
        </p:nvCxnSpPr>
        <p:spPr>
          <a:xfrm>
            <a:off x="3453490" y="1502876"/>
            <a:ext cx="288032" cy="2862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472138E-C10C-4588-B1ED-CA700DC3B66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957956" y="1506577"/>
            <a:ext cx="187722" cy="4192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57DE21E-4202-4C40-8A83-253CA963D0EB}"/>
              </a:ext>
            </a:extLst>
          </p:cNvPr>
          <p:cNvCxnSpPr>
            <a:cxnSpLocks/>
          </p:cNvCxnSpPr>
          <p:nvPr/>
        </p:nvCxnSpPr>
        <p:spPr>
          <a:xfrm flipH="1">
            <a:off x="5829754" y="1725724"/>
            <a:ext cx="668672" cy="4069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269CA31-ECA8-4D6F-9F68-12258F4C3D20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469714" y="2468168"/>
            <a:ext cx="556794" cy="3642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89FBE41-81AC-4D10-9A89-9EE2D8BDAB49}"/>
              </a:ext>
            </a:extLst>
          </p:cNvPr>
          <p:cNvCxnSpPr>
            <a:cxnSpLocks/>
          </p:cNvCxnSpPr>
          <p:nvPr/>
        </p:nvCxnSpPr>
        <p:spPr>
          <a:xfrm flipH="1" flipV="1">
            <a:off x="3741523" y="2912696"/>
            <a:ext cx="326528" cy="14401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D0EEC742-85E7-4C26-9EE0-65492822DC59}"/>
              </a:ext>
            </a:extLst>
          </p:cNvPr>
          <p:cNvSpPr txBox="1"/>
          <p:nvPr/>
        </p:nvSpPr>
        <p:spPr>
          <a:xfrm>
            <a:off x="625460" y="1139165"/>
            <a:ext cx="238562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frequency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comb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DFA988A-8918-49AE-A830-9F46417F258F}"/>
              </a:ext>
            </a:extLst>
          </p:cNvPr>
          <p:cNvCxnSpPr>
            <a:cxnSpLocks/>
          </p:cNvCxnSpPr>
          <p:nvPr/>
        </p:nvCxnSpPr>
        <p:spPr>
          <a:xfrm>
            <a:off x="2472673" y="1605116"/>
            <a:ext cx="396044" cy="5874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D01B37F-57BE-4C03-94A4-BBFA2CDFF29E}"/>
              </a:ext>
            </a:extLst>
          </p:cNvPr>
          <p:cNvCxnSpPr>
            <a:cxnSpLocks/>
          </p:cNvCxnSpPr>
          <p:nvPr/>
        </p:nvCxnSpPr>
        <p:spPr>
          <a:xfrm>
            <a:off x="1268419" y="2132686"/>
            <a:ext cx="288032" cy="2862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833FB141-F121-40C7-B8D2-36E464611985}"/>
              </a:ext>
            </a:extLst>
          </p:cNvPr>
          <p:cNvSpPr txBox="1"/>
          <p:nvPr/>
        </p:nvSpPr>
        <p:spPr>
          <a:xfrm>
            <a:off x="4126558" y="2077522"/>
            <a:ext cx="86409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Yb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/Sr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36A6F02-904C-43AF-9E55-68817D2D35CB}"/>
              </a:ext>
            </a:extLst>
          </p:cNvPr>
          <p:cNvCxnSpPr>
            <a:cxnSpLocks/>
          </p:cNvCxnSpPr>
          <p:nvPr/>
        </p:nvCxnSpPr>
        <p:spPr>
          <a:xfrm flipH="1">
            <a:off x="3849534" y="2355726"/>
            <a:ext cx="277025" cy="1834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223962" y="86916"/>
            <a:ext cx="53462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Optical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clock</a:t>
            </a: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with</a:t>
            </a: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 a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single</a:t>
            </a: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laser-cooled</a:t>
            </a: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ion</a:t>
            </a:r>
            <a:r>
              <a:rPr lang="de-DE" sz="1500" u="sng" dirty="0">
                <a:solidFill>
                  <a:srgbClr val="3333FF"/>
                </a:solidFill>
                <a:latin typeface="Arial" charset="0"/>
              </a:rPr>
              <a:t> in a Paul </a:t>
            </a:r>
            <a:r>
              <a:rPr lang="de-DE" sz="1500" u="sng" dirty="0" err="1">
                <a:solidFill>
                  <a:srgbClr val="3333FF"/>
                </a:solidFill>
                <a:latin typeface="Arial" charset="0"/>
              </a:rPr>
              <a:t>trap</a:t>
            </a:r>
            <a:endParaRPr lang="de-DE" sz="1500" u="sng" baseline="30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60948" y="583450"/>
            <a:ext cx="23952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Combined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laser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cooling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0000"/>
                </a:solidFill>
                <a:latin typeface="Arial" charset="0"/>
              </a:rPr>
              <a:t>Lamb-Dicke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confinement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single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05624" y="566965"/>
            <a:ext cx="21602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trap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provides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long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interaction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coherence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times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788024" y="2095771"/>
            <a:ext cx="28887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quantum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noise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limited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stability</a:t>
            </a:r>
            <a:endParaRPr lang="de-DE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05624" y="2517626"/>
            <a:ext cx="196399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srgbClr val="000000"/>
                </a:solidFill>
                <a:latin typeface="Arial" charset="0"/>
              </a:rPr>
              <a:t>high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spectral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resolution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excellent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control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systematic</a:t>
            </a:r>
            <a:r>
              <a:rPr lang="de-DE" sz="13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350" dirty="0" err="1">
                <a:solidFill>
                  <a:srgbClr val="000000"/>
                </a:solidFill>
                <a:latin typeface="Arial" charset="0"/>
              </a:rPr>
              <a:t>shifts</a:t>
            </a:r>
            <a:endParaRPr lang="de-DE" sz="135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54109A9A-433F-46FE-A5A8-3A68BCB7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021" y="531943"/>
            <a:ext cx="1779079" cy="1779079"/>
          </a:xfrm>
          <a:prstGeom prst="ellipse">
            <a:avLst/>
          </a:prstGeom>
        </p:spPr>
      </p:pic>
      <p:pic>
        <p:nvPicPr>
          <p:cNvPr id="69" name="Picture 10" descr="dehmelt">
            <a:extLst>
              <a:ext uri="{FF2B5EF4-FFF2-40B4-BE49-F238E27FC236}">
                <a16:creationId xmlns:a16="http://schemas.microsoft.com/office/drawing/2014/main" id="{065FB028-D121-493B-83BC-10755D3B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86916"/>
            <a:ext cx="1248444" cy="174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8">
            <a:extLst>
              <a:ext uri="{FF2B5EF4-FFF2-40B4-BE49-F238E27FC236}">
                <a16:creationId xmlns:a16="http://schemas.microsoft.com/office/drawing/2014/main" id="{906816B7-ADF9-438A-9490-7E66645E5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0" t="25425" r="64197" b="30772"/>
          <a:stretch/>
        </p:blipFill>
        <p:spPr bwMode="auto">
          <a:xfrm>
            <a:off x="6149721" y="663934"/>
            <a:ext cx="1029961" cy="1008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320A0477-AD82-49B6-B015-9786156187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798" y="2452437"/>
            <a:ext cx="2888776" cy="16627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8CFB6C-0A3B-4546-8D51-E2BAD9337AF9}"/>
              </a:ext>
            </a:extLst>
          </p:cNvPr>
          <p:cNvSpPr txBox="1"/>
          <p:nvPr/>
        </p:nvSpPr>
        <p:spPr>
          <a:xfrm>
            <a:off x="7904718" y="1818647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Hans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Dehmelt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9070" y="2389102"/>
            <a:ext cx="2334953" cy="17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5715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445,819"/>
  <p:tag name="LATEXADDIN" val="\documentclass{article}&#10;\usepackage{amsmath}&#10;\pagestyle{empty}&#10;\begin{document}&#10;&#10;$\nu_{\text{1-2}} / \nu_0 = 2.8 \ (4.2) \times 10^{-18}$&#10;&#10;&#10;&#10;\end{document}"/>
  <p:tag name="IGUANATEXSIZE" val="14"/>
  <p:tag name="IGUANATEXCURSOR" val="11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864,267"/>
  <p:tag name="LATEXADDIN" val="\documentclass{article}&#10;\usepackage{amsmath}&#10;\pagestyle{empty}&#10;&#10;\begin{document}&#10;\begin{equation*}&#10;\nu_{\text{E3}} = 642\, 121\, 496\, 772\, 645.10(8)~\text{Hz}&#10;\end{equation*}&#10;&#10;%2.14e-17&#10;\end{document}"/>
  <p:tag name="IGUANATEXSIZE" val="20"/>
  <p:tag name="IGUANATEXCURSOR" val="16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211,099"/>
  <p:tag name="LATEXADDIN" val="\documentclass{article}&#10;\usepackage{amsmath}&#10;\pagestyle{empty}&#10;&#10;\begin{document}&#10;\begin{equation*}&#10;u_{\text{E3}}/\nu_{\text{E3}} = 1.3 \times 10^{-16}&#10;\end{equation*}&#10;&#10;%2.14e-17&#10;\end{document}"/>
  <p:tag name="IGUANATEXSIZE" val="20"/>
  <p:tag name="IGUANATEXCURSOR" val="15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60007_16zu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BCE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60007_16zu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BCE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1D5CF-1FB0-43A7-9873-3141228593C4}"/>
</file>

<file path=customXml/itemProps2.xml><?xml version="1.0" encoding="utf-8"?>
<ds:datastoreItem xmlns:ds="http://schemas.openxmlformats.org/officeDocument/2006/customXml" ds:itemID="{73A2E574-F2FC-41DD-98C9-DECBF2AC140B}"/>
</file>

<file path=docProps/app.xml><?xml version="1.0" encoding="utf-8"?>
<Properties xmlns="http://schemas.openxmlformats.org/officeDocument/2006/extended-properties" xmlns:vt="http://schemas.openxmlformats.org/officeDocument/2006/docPropsVTypes">
  <Template>60007_16zu9</Template>
  <TotalTime>0</TotalTime>
  <Words>948</Words>
  <Application>Microsoft Office PowerPoint</Application>
  <PresentationFormat>Bildschirmpräsentation (16:9)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Symbol</vt:lpstr>
      <vt:lpstr>Wingdings</vt:lpstr>
      <vt:lpstr>60007_16zu9</vt:lpstr>
      <vt:lpstr>1_60007_16zu9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Optical Clocks: Improved Stability and Accuracy</vt:lpstr>
      <vt:lpstr>Clock ensemble in PTB‘s clock hall</vt:lpstr>
      <vt:lpstr>PowerPoint-Präsentation</vt:lpstr>
      <vt:lpstr>Yb+ E3 clock comparison</vt:lpstr>
      <vt:lpstr>Yb+(E3) vs Cs clock comparison</vt:lpstr>
      <vt:lpstr>Robust optical clock for users:</vt:lpstr>
      <vt:lpstr>Evaluation of the clock</vt:lpstr>
      <vt:lpstr>PowerPoint-Präsentation</vt:lpstr>
      <vt:lpstr>PowerPoint-Präsentation</vt:lpstr>
    </vt:vector>
  </TitlesOfParts>
  <Company>Physikalisch Technische Bundesanstalt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futter01</dc:creator>
  <dc:description>600 07</dc:description>
  <cp:lastModifiedBy>Ekkehard Peik</cp:lastModifiedBy>
  <cp:revision>254</cp:revision>
  <dcterms:created xsi:type="dcterms:W3CDTF">2014-12-22T13:31:17Z</dcterms:created>
  <dcterms:modified xsi:type="dcterms:W3CDTF">2022-11-03T18:21:24Z</dcterms:modified>
  <cp:category>alle</cp:category>
</cp:coreProperties>
</file>