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01" r:id="rId5"/>
    <p:sldMasterId id="2147484494" r:id="rId6"/>
    <p:sldMasterId id="2147483661" r:id="rId7"/>
    <p:sldMasterId id="2147484202" r:id="rId8"/>
    <p:sldMasterId id="2147484499" r:id="rId9"/>
  </p:sldMasterIdLst>
  <p:notesMasterIdLst>
    <p:notesMasterId r:id="rId56"/>
  </p:notesMasterIdLst>
  <p:handoutMasterIdLst>
    <p:handoutMasterId r:id="rId57"/>
  </p:handoutMasterIdLst>
  <p:sldIdLst>
    <p:sldId id="397" r:id="rId10"/>
    <p:sldId id="378" r:id="rId11"/>
    <p:sldId id="492" r:id="rId12"/>
    <p:sldId id="260" r:id="rId13"/>
    <p:sldId id="392" r:id="rId14"/>
    <p:sldId id="398" r:id="rId15"/>
    <p:sldId id="411" r:id="rId16"/>
    <p:sldId id="412" r:id="rId17"/>
    <p:sldId id="413" r:id="rId18"/>
    <p:sldId id="417" r:id="rId19"/>
    <p:sldId id="460" r:id="rId20"/>
    <p:sldId id="461" r:id="rId21"/>
    <p:sldId id="415" r:id="rId22"/>
    <p:sldId id="421" r:id="rId23"/>
    <p:sldId id="462" r:id="rId24"/>
    <p:sldId id="463" r:id="rId25"/>
    <p:sldId id="464" r:id="rId26"/>
    <p:sldId id="441" r:id="rId27"/>
    <p:sldId id="465" r:id="rId28"/>
    <p:sldId id="466" r:id="rId29"/>
    <p:sldId id="467" r:id="rId30"/>
    <p:sldId id="468" r:id="rId31"/>
    <p:sldId id="442" r:id="rId32"/>
    <p:sldId id="469" r:id="rId33"/>
    <p:sldId id="487" r:id="rId34"/>
    <p:sldId id="489" r:id="rId35"/>
    <p:sldId id="473" r:id="rId36"/>
    <p:sldId id="474" r:id="rId37"/>
    <p:sldId id="491" r:id="rId38"/>
    <p:sldId id="479" r:id="rId39"/>
    <p:sldId id="430" r:id="rId40"/>
    <p:sldId id="480" r:id="rId41"/>
    <p:sldId id="396" r:id="rId42"/>
    <p:sldId id="488" r:id="rId43"/>
    <p:sldId id="475" r:id="rId44"/>
    <p:sldId id="490" r:id="rId45"/>
    <p:sldId id="471" r:id="rId46"/>
    <p:sldId id="481" r:id="rId47"/>
    <p:sldId id="482" r:id="rId48"/>
    <p:sldId id="483" r:id="rId49"/>
    <p:sldId id="484" r:id="rId50"/>
    <p:sldId id="485" r:id="rId51"/>
    <p:sldId id="486" r:id="rId52"/>
    <p:sldId id="478" r:id="rId53"/>
    <p:sldId id="470" r:id="rId54"/>
    <p:sldId id="472" r:id="rId55"/>
  </p:sldIdLst>
  <p:sldSz cx="12192000" cy="6858000"/>
  <p:notesSz cx="6805613" cy="99441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l Riccio Beatrice" initials="DRB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051"/>
    <a:srgbClr val="5E6A71"/>
    <a:srgbClr val="5B6770"/>
    <a:srgbClr val="445159"/>
    <a:srgbClr val="232F3A"/>
    <a:srgbClr val="E4002B"/>
    <a:srgbClr val="AFB6BA"/>
    <a:srgbClr val="EA002A"/>
    <a:srgbClr val="000000"/>
    <a:srgbClr val="E422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Stile chi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034E78-7F5D-4C2E-B375-FC64B27BC917}" styleName="Stile 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Stile 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3" autoAdjust="0"/>
    <p:restoredTop sz="96751" autoAdjust="0"/>
  </p:normalViewPr>
  <p:slideViewPr>
    <p:cSldViewPr snapToObjects="1">
      <p:cViewPr varScale="1">
        <p:scale>
          <a:sx n="110" d="100"/>
          <a:sy n="110" d="100"/>
        </p:scale>
        <p:origin x="40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9" d="100"/>
          <a:sy n="89" d="100"/>
        </p:scale>
        <p:origin x="3576" y="184"/>
      </p:cViewPr>
      <p:guideLst>
        <p:guide orient="horz" pos="3133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61" Type="http://schemas.openxmlformats.org/officeDocument/2006/relationships/theme" Target="theme/theme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ableStyles" Target="tableStyles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7205"/>
          </a:xfrm>
          <a:prstGeom prst="rect">
            <a:avLst/>
          </a:prstGeom>
        </p:spPr>
        <p:txBody>
          <a:bodyPr vert="horz" lIns="92400" tIns="46200" rIns="92400" bIns="4620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306B416-8334-4297-B81B-4188A451A60C}" type="datetime1">
              <a:rPr lang="en-US"/>
              <a:pPr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5171"/>
            <a:ext cx="2949099" cy="497205"/>
          </a:xfrm>
          <a:prstGeom prst="rect">
            <a:avLst/>
          </a:prstGeom>
        </p:spPr>
        <p:txBody>
          <a:bodyPr vert="horz" lIns="92400" tIns="46200" rIns="92400" bIns="4620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40" y="9445171"/>
            <a:ext cx="2949099" cy="497205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5232D3-7836-4B1E-A099-DEC880FF19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245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7205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C1A6F20-703F-4173-AD04-DAC64B8E4BF2}" type="datetime1">
              <a:rPr lang="it-IT"/>
              <a:pPr/>
              <a:t>09/11/2022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400" tIns="46200" rIns="92400" bIns="462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445171"/>
            <a:ext cx="2949099" cy="497205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4940" y="9445171"/>
            <a:ext cx="2949099" cy="497205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C18E062-BBD6-4F08-BFFA-3263573559BD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7957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4397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1682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2291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63672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15159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0416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3795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3670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1425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24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24763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25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498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5290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27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481947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28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9083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31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66585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/>
              <a:pPr/>
              <a:t>34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717429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35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6963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37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80088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45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79259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46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1452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7817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0077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8737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4272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498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6869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E062-BBD6-4F08-BFFA-3263573559BD}" type="slidenum">
              <a:rPr lang="it-IT" smtClean="0"/>
              <a:pPr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48743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leonardo.com/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title - Forma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1"/>
          <p:cNvSpPr txBox="1">
            <a:spLocks noChangeArrowheads="1"/>
          </p:cNvSpPr>
          <p:nvPr userDrawn="1"/>
        </p:nvSpPr>
        <p:spPr bwMode="auto">
          <a:xfrm>
            <a:off x="11307234" y="606426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2400"/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259200" y="6021288"/>
            <a:ext cx="5836800" cy="260736"/>
          </a:xfrm>
          <a:prstGeom prst="rect">
            <a:avLst/>
          </a:prstGeom>
        </p:spPr>
        <p:txBody>
          <a:bodyPr lIns="0" tIns="0" rIns="0" bIns="0" anchor="b"/>
          <a:lstStyle>
            <a:lvl1pPr>
              <a:buNone/>
              <a:defRPr sz="1400" b="0">
                <a:solidFill>
                  <a:srgbClr val="5E6A7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it-IT" dirty="0"/>
              <a:t>Date 00.00.00</a:t>
            </a:r>
          </a:p>
        </p:txBody>
      </p:sp>
      <p:sp>
        <p:nvSpPr>
          <p:cNvPr id="7" name="Segnaposto testo 10">
            <a:extLst>
              <a:ext uri="{FF2B5EF4-FFF2-40B4-BE49-F238E27FC236}">
                <a16:creationId xmlns:a16="http://schemas.microsoft.com/office/drawing/2014/main" id="{D7F83B16-F01D-5E4F-8C09-4ED92B3841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2000" y="2203232"/>
            <a:ext cx="10884560" cy="48367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E4002B"/>
                </a:solidFill>
                <a:latin typeface="+mj-lt"/>
              </a:defRPr>
            </a:lvl1pPr>
          </a:lstStyle>
          <a:p>
            <a:r>
              <a:rPr lang="it-IT" dirty="0"/>
              <a:t>LEVEL 1: PRESENTATION TITLE</a:t>
            </a:r>
          </a:p>
        </p:txBody>
      </p:sp>
      <p:sp>
        <p:nvSpPr>
          <p:cNvPr id="9" name="Segnaposto testo 15">
            <a:extLst>
              <a:ext uri="{FF2B5EF4-FFF2-40B4-BE49-F238E27FC236}">
                <a16:creationId xmlns:a16="http://schemas.microsoft.com/office/drawing/2014/main" id="{48BAED35-E63C-454B-A6FE-BDAACB2864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00" y="5661248"/>
            <a:ext cx="5836800" cy="291592"/>
          </a:xfrm>
          <a:prstGeom prst="rect">
            <a:avLst/>
          </a:prstGeom>
        </p:spPr>
        <p:txBody>
          <a:bodyPr lIns="0" tIns="0" rIns="0" bIns="0" anchor="b"/>
          <a:lstStyle>
            <a:lvl1pPr>
              <a:buNone/>
              <a:defRPr sz="1400" b="0">
                <a:solidFill>
                  <a:srgbClr val="5E6A7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rgbClr val="50555A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it-IT" dirty="0" err="1"/>
              <a:t>Place</a:t>
            </a:r>
            <a:endParaRPr lang="it-IT" dirty="0"/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818D7E29-D6F8-4A49-9955-171AF36203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525" y="2755947"/>
            <a:ext cx="10884560" cy="490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 dirty="0"/>
              <a:t>LEVEL 2 : </a:t>
            </a:r>
            <a:br>
              <a:rPr lang="it-IT" dirty="0"/>
            </a:br>
            <a:r>
              <a:rPr lang="it-IT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68085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coloumn - title + subtitle + master text + 1/3 text + 2/3 table/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2"/>
          <p:cNvSpPr>
            <a:spLocks noGrp="1"/>
          </p:cNvSpPr>
          <p:nvPr>
            <p:ph idx="18" hasCustomPrompt="1"/>
          </p:nvPr>
        </p:nvSpPr>
        <p:spPr>
          <a:xfrm>
            <a:off x="4152281" y="1844675"/>
            <a:ext cx="7776193" cy="4323495"/>
          </a:xfrm>
          <a:prstGeom prst="rect">
            <a:avLst/>
          </a:prstGeom>
        </p:spPr>
        <p:txBody>
          <a:bodyPr lIns="0" tIns="0" rIns="0" bIns="0"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2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3pPr>
            <a:lvl4pPr marL="1073150" indent="-265113"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344613" indent="-271463"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 err="1"/>
              <a:t>Thirth</a:t>
            </a:r>
            <a:r>
              <a:rPr lang="en-US" noProof="0" dirty="0"/>
              <a:t>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D450F6D9-99C3-6145-AF8A-95F2FFF159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262" y="1080000"/>
            <a:ext cx="11664212" cy="24622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dirty="0"/>
              <a:t>Click to i</a:t>
            </a:r>
            <a:r>
              <a:rPr lang="en-US" dirty="0" err="1"/>
              <a:t>nsert</a:t>
            </a:r>
            <a:r>
              <a:rPr lang="en-US" dirty="0"/>
              <a:t> here your subtitle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BABD267-1DB2-A94F-A60F-AE1E8234A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4" y="476672"/>
            <a:ext cx="11664951" cy="4320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CLICK TO EDIT MASTER TITLE</a:t>
            </a:r>
            <a:endParaRPr lang="en-US" dirty="0"/>
          </a:p>
        </p:txBody>
      </p:sp>
      <p:sp>
        <p:nvSpPr>
          <p:cNvPr id="27" name="Segnaposto testo 3">
            <a:extLst>
              <a:ext uri="{FF2B5EF4-FFF2-40B4-BE49-F238E27FC236}">
                <a16:creationId xmlns:a16="http://schemas.microsoft.com/office/drawing/2014/main" id="{1145DC62-7A1E-0B43-9C41-790633E2C85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2800" y="1386000"/>
            <a:ext cx="11664210" cy="324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6DD6A73E-32F7-0F4A-9464-80B78507DE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9696" y="6597104"/>
            <a:ext cx="8208764" cy="14426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800" b="1">
                <a:solidFill>
                  <a:srgbClr val="5B677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it-IT" dirty="0"/>
              <a:t>INSERT HERE THE TITLE</a:t>
            </a: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62C35163-1A43-0340-B1F1-96FE9EF380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3525" y="1844675"/>
            <a:ext cx="3744913" cy="43211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here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text</a:t>
            </a:r>
          </a:p>
          <a:p>
            <a:pPr lvl="0"/>
            <a:endParaRPr lang="it-IT" dirty="0"/>
          </a:p>
          <a:p>
            <a:r>
              <a:rPr lang="it-IT" dirty="0" err="1">
                <a:solidFill>
                  <a:srgbClr val="5B6770"/>
                </a:solidFill>
              </a:rPr>
              <a:t>Lorem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ipsum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dolor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sit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amet</a:t>
            </a:r>
            <a:r>
              <a:rPr lang="it-IT" dirty="0">
                <a:solidFill>
                  <a:srgbClr val="5B6770"/>
                </a:solidFill>
              </a:rPr>
              <a:t>, </a:t>
            </a:r>
            <a:r>
              <a:rPr lang="it-IT" dirty="0" err="1">
                <a:solidFill>
                  <a:srgbClr val="5B6770"/>
                </a:solidFill>
              </a:rPr>
              <a:t>consectetuer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adipiscing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elit</a:t>
            </a:r>
            <a:br>
              <a:rPr lang="it-IT" dirty="0">
                <a:solidFill>
                  <a:srgbClr val="5B6770"/>
                </a:solidFill>
              </a:rPr>
            </a:br>
            <a:endParaRPr lang="it-IT" dirty="0">
              <a:solidFill>
                <a:srgbClr val="5B6770"/>
              </a:solidFill>
            </a:endParaRPr>
          </a:p>
          <a:p>
            <a:r>
              <a:rPr lang="it-IT" dirty="0" err="1">
                <a:solidFill>
                  <a:srgbClr val="5B6770"/>
                </a:solidFill>
              </a:rPr>
              <a:t>Sed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diam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nonummy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nibh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euismod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tincidunt</a:t>
            </a:r>
            <a:r>
              <a:rPr lang="it-IT" dirty="0">
                <a:solidFill>
                  <a:srgbClr val="5B6770"/>
                </a:solidFill>
              </a:rPr>
              <a:t> ut </a:t>
            </a:r>
            <a:r>
              <a:rPr lang="it-IT" dirty="0" err="1">
                <a:solidFill>
                  <a:srgbClr val="5B6770"/>
                </a:solidFill>
              </a:rPr>
              <a:t>laoreet</a:t>
            </a:r>
            <a:r>
              <a:rPr lang="it-IT" dirty="0">
                <a:solidFill>
                  <a:srgbClr val="5B6770"/>
                </a:solidFill>
              </a:rPr>
              <a:t> dolore magna </a:t>
            </a:r>
            <a:r>
              <a:rPr lang="it-IT" dirty="0" err="1">
                <a:solidFill>
                  <a:srgbClr val="5B6770"/>
                </a:solidFill>
              </a:rPr>
              <a:t>aliquam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erat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volutpat</a:t>
            </a:r>
            <a:br>
              <a:rPr lang="it-IT" dirty="0">
                <a:solidFill>
                  <a:srgbClr val="5B6770"/>
                </a:solidFill>
              </a:rPr>
            </a:br>
            <a:endParaRPr lang="it-IT" dirty="0">
              <a:solidFill>
                <a:srgbClr val="5B6770"/>
              </a:solidFill>
            </a:endParaRPr>
          </a:p>
          <a:p>
            <a:r>
              <a:rPr lang="it-IT" dirty="0">
                <a:solidFill>
                  <a:srgbClr val="5B6770"/>
                </a:solidFill>
              </a:rPr>
              <a:t>Ut </a:t>
            </a:r>
            <a:r>
              <a:rPr lang="it-IT" dirty="0" err="1">
                <a:solidFill>
                  <a:srgbClr val="5B6770"/>
                </a:solidFill>
              </a:rPr>
              <a:t>wisi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enim</a:t>
            </a:r>
            <a:r>
              <a:rPr lang="it-IT" dirty="0">
                <a:solidFill>
                  <a:srgbClr val="5B6770"/>
                </a:solidFill>
              </a:rPr>
              <a:t> ad </a:t>
            </a:r>
            <a:r>
              <a:rPr lang="it-IT" dirty="0" err="1">
                <a:solidFill>
                  <a:srgbClr val="5B6770"/>
                </a:solidFill>
              </a:rPr>
              <a:t>minim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veniam</a:t>
            </a:r>
            <a:r>
              <a:rPr lang="it-IT" dirty="0">
                <a:solidFill>
                  <a:srgbClr val="5B6770"/>
                </a:solidFill>
              </a:rPr>
              <a:t>, </a:t>
            </a:r>
            <a:r>
              <a:rPr lang="it-IT" dirty="0" err="1">
                <a:solidFill>
                  <a:srgbClr val="5B6770"/>
                </a:solidFill>
              </a:rPr>
              <a:t>quis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nostrud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exercitation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ullamcorper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suscipit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lobortis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nisl</a:t>
            </a:r>
            <a:r>
              <a:rPr lang="it-IT" dirty="0">
                <a:solidFill>
                  <a:srgbClr val="5B6770"/>
                </a:solidFill>
              </a:rPr>
              <a:t> ut </a:t>
            </a:r>
            <a:r>
              <a:rPr lang="it-IT" dirty="0" err="1">
                <a:solidFill>
                  <a:srgbClr val="5B6770"/>
                </a:solidFill>
              </a:rPr>
              <a:t>aliquip</a:t>
            </a:r>
            <a:r>
              <a:rPr lang="it-IT" dirty="0">
                <a:solidFill>
                  <a:srgbClr val="5B6770"/>
                </a:solidFill>
              </a:rPr>
              <a:t> ex ea </a:t>
            </a:r>
            <a:r>
              <a:rPr lang="it-IT" dirty="0" err="1">
                <a:solidFill>
                  <a:srgbClr val="5B6770"/>
                </a:solidFill>
              </a:rPr>
              <a:t>commodo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consequat</a:t>
            </a:r>
            <a:r>
              <a:rPr lang="it-IT" dirty="0">
                <a:solidFill>
                  <a:srgbClr val="5B6770"/>
                </a:solidFill>
              </a:rPr>
              <a:t>.</a:t>
            </a:r>
          </a:p>
          <a:p>
            <a:endParaRPr lang="it-IT" dirty="0">
              <a:solidFill>
                <a:srgbClr val="5B6770"/>
              </a:solidFill>
            </a:endParaRPr>
          </a:p>
          <a:p>
            <a:r>
              <a:rPr lang="it-IT" dirty="0">
                <a:solidFill>
                  <a:srgbClr val="5B6770"/>
                </a:solidFill>
              </a:rPr>
              <a:t>Ut </a:t>
            </a:r>
            <a:r>
              <a:rPr lang="it-IT" dirty="0" err="1">
                <a:solidFill>
                  <a:srgbClr val="5B6770"/>
                </a:solidFill>
              </a:rPr>
              <a:t>wisi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enim</a:t>
            </a:r>
            <a:r>
              <a:rPr lang="it-IT" dirty="0">
                <a:solidFill>
                  <a:srgbClr val="5B6770"/>
                </a:solidFill>
              </a:rPr>
              <a:t> ad </a:t>
            </a:r>
            <a:r>
              <a:rPr lang="it-IT" dirty="0" err="1">
                <a:solidFill>
                  <a:srgbClr val="5B6770"/>
                </a:solidFill>
              </a:rPr>
              <a:t>minim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veniam</a:t>
            </a:r>
            <a:r>
              <a:rPr lang="it-IT" dirty="0">
                <a:solidFill>
                  <a:srgbClr val="5B6770"/>
                </a:solidFill>
              </a:rPr>
              <a:t>, </a:t>
            </a:r>
            <a:br>
              <a:rPr lang="it-IT" dirty="0">
                <a:solidFill>
                  <a:srgbClr val="5B6770"/>
                </a:solidFill>
              </a:rPr>
            </a:br>
            <a:r>
              <a:rPr lang="it-IT" dirty="0" err="1">
                <a:solidFill>
                  <a:srgbClr val="5B6770"/>
                </a:solidFill>
              </a:rPr>
              <a:t>quis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nostrud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exercitatio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nullam</a:t>
            </a:r>
            <a:r>
              <a:rPr lang="it-IT" dirty="0">
                <a:solidFill>
                  <a:srgbClr val="5B6770"/>
                </a:solidFill>
              </a:rPr>
              <a:t> </a:t>
            </a:r>
            <a:br>
              <a:rPr lang="it-IT" dirty="0">
                <a:solidFill>
                  <a:srgbClr val="5B6770"/>
                </a:solidFill>
              </a:rPr>
            </a:br>
            <a:r>
              <a:rPr lang="it-IT" dirty="0" err="1">
                <a:solidFill>
                  <a:srgbClr val="5B6770"/>
                </a:solidFill>
              </a:rPr>
              <a:t>corper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suscipit</a:t>
            </a:r>
            <a:r>
              <a:rPr lang="it-IT" dirty="0">
                <a:solidFill>
                  <a:srgbClr val="5B6770"/>
                </a:solidFill>
              </a:rPr>
              <a:t>.</a:t>
            </a:r>
            <a:br>
              <a:rPr lang="it-IT" dirty="0">
                <a:solidFill>
                  <a:srgbClr val="5B6770"/>
                </a:solidFill>
              </a:rPr>
            </a:br>
            <a:endParaRPr lang="it-IT" dirty="0">
              <a:solidFill>
                <a:srgbClr val="5B6770"/>
              </a:solidFill>
            </a:endParaRPr>
          </a:p>
          <a:p>
            <a:r>
              <a:rPr lang="it-IT" dirty="0" err="1">
                <a:solidFill>
                  <a:srgbClr val="5B6770"/>
                </a:solidFill>
              </a:rPr>
              <a:t>Duis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autem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vel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eum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iriure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dolor</a:t>
            </a:r>
            <a:r>
              <a:rPr lang="it-IT" dirty="0">
                <a:solidFill>
                  <a:srgbClr val="5B6770"/>
                </a:solidFill>
              </a:rPr>
              <a:t> in </a:t>
            </a:r>
            <a:r>
              <a:rPr lang="it-IT" dirty="0" err="1">
                <a:solidFill>
                  <a:srgbClr val="5B6770"/>
                </a:solidFill>
              </a:rPr>
              <a:t>hendrerit</a:t>
            </a:r>
            <a:r>
              <a:rPr lang="it-IT" dirty="0">
                <a:solidFill>
                  <a:srgbClr val="5B6770"/>
                </a:solidFill>
              </a:rPr>
              <a:t> in </a:t>
            </a:r>
            <a:r>
              <a:rPr lang="it-IT" dirty="0" err="1">
                <a:solidFill>
                  <a:srgbClr val="5B6770"/>
                </a:solidFill>
              </a:rPr>
              <a:t>vulputate</a:t>
            </a:r>
            <a:r>
              <a:rPr lang="it-IT" dirty="0">
                <a:solidFill>
                  <a:srgbClr val="5B6770"/>
                </a:solidFill>
              </a:rPr>
              <a:t> </a:t>
            </a:r>
            <a:r>
              <a:rPr lang="it-IT" dirty="0" err="1">
                <a:solidFill>
                  <a:srgbClr val="5B6770"/>
                </a:solidFill>
              </a:rPr>
              <a:t>velit</a:t>
            </a:r>
            <a:r>
              <a:rPr lang="it-IT" dirty="0">
                <a:solidFill>
                  <a:srgbClr val="5B6770"/>
                </a:solidFill>
              </a:rPr>
              <a:t> esse molestie </a:t>
            </a:r>
            <a:r>
              <a:rPr lang="it-IT" dirty="0" err="1">
                <a:solidFill>
                  <a:srgbClr val="5B6770"/>
                </a:solidFill>
              </a:rPr>
              <a:t>consequat</a:t>
            </a:r>
            <a:r>
              <a:rPr lang="it-IT" dirty="0">
                <a:solidFill>
                  <a:srgbClr val="5B6770"/>
                </a:solidFill>
              </a:rPr>
              <a:t>.</a:t>
            </a:r>
            <a:br>
              <a:rPr lang="it-IT" dirty="0">
                <a:solidFill>
                  <a:srgbClr val="5B6770"/>
                </a:solidFill>
              </a:rPr>
            </a:br>
            <a:r>
              <a:rPr lang="it-IT" dirty="0">
                <a:solidFill>
                  <a:srgbClr val="5B6770"/>
                </a:solidFill>
              </a:rPr>
              <a:t> </a:t>
            </a:r>
          </a:p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5364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5">
          <p15:clr>
            <a:srgbClr val="FBAE40"/>
          </p15:clr>
        </p15:guide>
        <p15:guide id="2" pos="2615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coloumn - title + subtitle + master text + 1/3 vertical image + 2/3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2"/>
          <p:cNvSpPr>
            <a:spLocks noGrp="1"/>
          </p:cNvSpPr>
          <p:nvPr>
            <p:ph idx="18" hasCustomPrompt="1"/>
          </p:nvPr>
        </p:nvSpPr>
        <p:spPr>
          <a:xfrm>
            <a:off x="4152281" y="1844675"/>
            <a:ext cx="7776193" cy="4323495"/>
          </a:xfrm>
          <a:prstGeom prst="rect">
            <a:avLst/>
          </a:prstGeom>
        </p:spPr>
        <p:txBody>
          <a:bodyPr lIns="0" tIns="0" rIns="0" bIns="0"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2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3pPr>
            <a:lvl4pPr marL="1073150" indent="-265113"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344613" indent="-271463"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 err="1"/>
              <a:t>Thirth</a:t>
            </a:r>
            <a:r>
              <a:rPr lang="en-US" noProof="0" dirty="0"/>
              <a:t> level</a:t>
            </a:r>
          </a:p>
        </p:txBody>
      </p:sp>
      <p:sp>
        <p:nvSpPr>
          <p:cNvPr id="4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263524" y="1846997"/>
            <a:ext cx="3744914" cy="4321173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D450F6D9-99C3-6145-AF8A-95F2FFF159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262" y="1080000"/>
            <a:ext cx="11664212" cy="24622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dirty="0"/>
              <a:t>Click to i</a:t>
            </a:r>
            <a:r>
              <a:rPr lang="en-US" dirty="0" err="1"/>
              <a:t>nsert</a:t>
            </a:r>
            <a:r>
              <a:rPr lang="en-US" dirty="0"/>
              <a:t> here your subtitle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BABD267-1DB2-A94F-A60F-AE1E8234A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4" y="476672"/>
            <a:ext cx="11664951" cy="4320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CLICK TO EDIT MASTER TITLE</a:t>
            </a:r>
            <a:endParaRPr lang="en-US" dirty="0"/>
          </a:p>
        </p:txBody>
      </p:sp>
      <p:sp>
        <p:nvSpPr>
          <p:cNvPr id="27" name="Segnaposto testo 3">
            <a:extLst>
              <a:ext uri="{FF2B5EF4-FFF2-40B4-BE49-F238E27FC236}">
                <a16:creationId xmlns:a16="http://schemas.microsoft.com/office/drawing/2014/main" id="{1145DC62-7A1E-0B43-9C41-790633E2C85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2800" y="1386000"/>
            <a:ext cx="11664210" cy="324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6DD6A73E-32F7-0F4A-9464-80B78507DE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9696" y="6597104"/>
            <a:ext cx="8208764" cy="14426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800" b="1">
                <a:solidFill>
                  <a:srgbClr val="5B677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it-IT" dirty="0"/>
              <a:t>INSERT HERE THE TITLE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25" userDrawn="1">
          <p15:clr>
            <a:srgbClr val="FBAE40"/>
          </p15:clr>
        </p15:guide>
        <p15:guide id="2" pos="2615" userDrawn="1">
          <p15:clr>
            <a:srgbClr val="FBAE40"/>
          </p15:clr>
        </p15:guide>
        <p15:guide id="3" orient="horz" pos="79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 coloumn - title + subtitle + master text + 3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263524" y="1844675"/>
            <a:ext cx="3744563" cy="4105275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263524" y="6052987"/>
            <a:ext cx="3744243" cy="13849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bIns="0">
            <a:spAutoFit/>
          </a:bodyPr>
          <a:lstStyle>
            <a:lvl1pPr marL="0" indent="0">
              <a:buNone/>
              <a:defRPr lang="en-US" sz="900" b="0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DBFC135-012E-5C47-9A97-A2F35208EE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263" y="1080000"/>
            <a:ext cx="11664211" cy="24622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dirty="0"/>
              <a:t>Click to i</a:t>
            </a:r>
            <a:r>
              <a:rPr lang="en-US" dirty="0" err="1"/>
              <a:t>nsert</a:t>
            </a:r>
            <a:r>
              <a:rPr lang="en-US" dirty="0"/>
              <a:t> here your subtitle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08A6ED9-FF98-FE42-B1B3-BB293473B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476672"/>
            <a:ext cx="11664950" cy="4320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CLICK TO EDIT MASTER TITLE</a:t>
            </a:r>
            <a:endParaRPr lang="en-US" dirty="0"/>
          </a:p>
        </p:txBody>
      </p:sp>
      <p:sp>
        <p:nvSpPr>
          <p:cNvPr id="27" name="Segnaposto immagine 2">
            <a:extLst>
              <a:ext uri="{FF2B5EF4-FFF2-40B4-BE49-F238E27FC236}">
                <a16:creationId xmlns:a16="http://schemas.microsoft.com/office/drawing/2014/main" id="{038B5583-2349-8141-92A4-BD50AA630A74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4152281" y="1844675"/>
            <a:ext cx="3816000" cy="4105275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6F0D56AA-2E4A-E843-A154-695078BEDF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51784" y="6052987"/>
            <a:ext cx="3816424" cy="13849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900" b="0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29" name="Segnaposto immagine 2">
            <a:extLst>
              <a:ext uri="{FF2B5EF4-FFF2-40B4-BE49-F238E27FC236}">
                <a16:creationId xmlns:a16="http://schemas.microsoft.com/office/drawing/2014/main" id="{98155232-3508-A14A-BA83-BD981127E019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8112475" y="1844675"/>
            <a:ext cx="3816000" cy="4105275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97A1DE96-2DFD-A54F-8C1E-819F7D0DEAF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12224" y="6052987"/>
            <a:ext cx="3816249" cy="13849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900" b="0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42B92391-27E9-C54B-BD72-EFDAEA7629C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2800" y="1386000"/>
            <a:ext cx="11664210" cy="324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egnaposto testo 6">
            <a:extLst>
              <a:ext uri="{FF2B5EF4-FFF2-40B4-BE49-F238E27FC236}">
                <a16:creationId xmlns:a16="http://schemas.microsoft.com/office/drawing/2014/main" id="{44F61DD1-C52D-924D-8257-1D0225592B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9696" y="6597104"/>
            <a:ext cx="8208764" cy="14426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800" b="1">
                <a:solidFill>
                  <a:srgbClr val="5B677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it-IT" dirty="0"/>
              <a:t>INSERT HERE THE TITLE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25" userDrawn="1">
          <p15:clr>
            <a:srgbClr val="FBAE40"/>
          </p15:clr>
        </p15:guide>
        <p15:guide id="2" pos="2615" userDrawn="1">
          <p15:clr>
            <a:srgbClr val="FBAE40"/>
          </p15:clr>
        </p15:guide>
        <p15:guide id="3" pos="5110" userDrawn="1">
          <p15:clr>
            <a:srgbClr val="FBAE40"/>
          </p15:clr>
        </p15:guide>
        <p15:guide id="4" pos="5019" userDrawn="1">
          <p15:clr>
            <a:srgbClr val="FBAE40"/>
          </p15:clr>
        </p15:guide>
        <p15:guide id="5" orient="horz" pos="37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 coloumn - title + subtitle + master text + 6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263525" y="1846413"/>
            <a:ext cx="3744562" cy="208823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13" name="Segnaposto immagine 2"/>
          <p:cNvSpPr>
            <a:spLocks noGrp="1"/>
          </p:cNvSpPr>
          <p:nvPr>
            <p:ph type="pic" idx="20" hasCustomPrompt="1"/>
          </p:nvPr>
        </p:nvSpPr>
        <p:spPr>
          <a:xfrm>
            <a:off x="4151313" y="1848151"/>
            <a:ext cx="3816968" cy="208823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15" name="Segnaposto immagine 2"/>
          <p:cNvSpPr>
            <a:spLocks noGrp="1"/>
          </p:cNvSpPr>
          <p:nvPr>
            <p:ph type="pic" idx="22" hasCustomPrompt="1"/>
          </p:nvPr>
        </p:nvSpPr>
        <p:spPr>
          <a:xfrm>
            <a:off x="8112125" y="1846413"/>
            <a:ext cx="3816350" cy="208823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131F5E48-88D8-DB47-B73C-CD42FB4EC0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263" y="1080000"/>
            <a:ext cx="11664211" cy="24622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dirty="0"/>
              <a:t>Click to i</a:t>
            </a:r>
            <a:r>
              <a:rPr lang="en-US" dirty="0" err="1"/>
              <a:t>nsert</a:t>
            </a:r>
            <a:r>
              <a:rPr lang="en-US" dirty="0"/>
              <a:t> here your subtitle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7CDF233-06DE-6348-9904-B0D4BF95AF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476672"/>
            <a:ext cx="11664950" cy="4320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CLICK TO EDIT MASTER TITLE</a:t>
            </a:r>
            <a:endParaRPr lang="en-US" dirty="0"/>
          </a:p>
        </p:txBody>
      </p:sp>
      <p:sp>
        <p:nvSpPr>
          <p:cNvPr id="23" name="Segnaposto immagine 2">
            <a:extLst>
              <a:ext uri="{FF2B5EF4-FFF2-40B4-BE49-F238E27FC236}">
                <a16:creationId xmlns:a16="http://schemas.microsoft.com/office/drawing/2014/main" id="{8DDA1E64-ED8F-B04D-8EC7-61E06A7E5D69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263525" y="4069660"/>
            <a:ext cx="3744562" cy="208823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24" name="Segnaposto immagine 2">
            <a:extLst>
              <a:ext uri="{FF2B5EF4-FFF2-40B4-BE49-F238E27FC236}">
                <a16:creationId xmlns:a16="http://schemas.microsoft.com/office/drawing/2014/main" id="{2F28DE35-D4C5-3C4B-9CFB-3450B2C88D95}"/>
              </a:ext>
            </a:extLst>
          </p:cNvPr>
          <p:cNvSpPr>
            <a:spLocks noGrp="1"/>
          </p:cNvSpPr>
          <p:nvPr>
            <p:ph type="pic" idx="24" hasCustomPrompt="1"/>
          </p:nvPr>
        </p:nvSpPr>
        <p:spPr>
          <a:xfrm>
            <a:off x="4151313" y="4071398"/>
            <a:ext cx="3816968" cy="208823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25" name="Segnaposto immagine 2">
            <a:extLst>
              <a:ext uri="{FF2B5EF4-FFF2-40B4-BE49-F238E27FC236}">
                <a16:creationId xmlns:a16="http://schemas.microsoft.com/office/drawing/2014/main" id="{E6F73D2C-107C-9947-B4E5-3273CEDEF43A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8112125" y="4069660"/>
            <a:ext cx="3816350" cy="208823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17" name="Segnaposto testo 3">
            <a:extLst>
              <a:ext uri="{FF2B5EF4-FFF2-40B4-BE49-F238E27FC236}">
                <a16:creationId xmlns:a16="http://schemas.microsoft.com/office/drawing/2014/main" id="{4B17E32B-9B08-BE40-A3BF-19F43C068CE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2800" y="1386000"/>
            <a:ext cx="11664210" cy="324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Segnaposto testo 6">
            <a:extLst>
              <a:ext uri="{FF2B5EF4-FFF2-40B4-BE49-F238E27FC236}">
                <a16:creationId xmlns:a16="http://schemas.microsoft.com/office/drawing/2014/main" id="{424C93B1-ABD4-E447-AC7B-3402188E6B7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59696" y="6597104"/>
            <a:ext cx="8208764" cy="14426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800" b="1">
                <a:solidFill>
                  <a:srgbClr val="5B677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it-IT" dirty="0"/>
              <a:t>INSERT HERE THE TITLE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78" userDrawn="1">
          <p15:clr>
            <a:srgbClr val="FBAE40"/>
          </p15:clr>
        </p15:guide>
        <p15:guide id="2" orient="horz" pos="2568" userDrawn="1">
          <p15:clr>
            <a:srgbClr val="FBAE40"/>
          </p15:clr>
        </p15:guide>
        <p15:guide id="3" pos="2525" userDrawn="1">
          <p15:clr>
            <a:srgbClr val="FBAE40"/>
          </p15:clr>
        </p15:guide>
        <p15:guide id="4" pos="2615" userDrawn="1">
          <p15:clr>
            <a:srgbClr val="FBAE40"/>
          </p15:clr>
        </p15:guide>
        <p15:guide id="5" pos="5019" userDrawn="1">
          <p15:clr>
            <a:srgbClr val="FBAE40"/>
          </p15:clr>
        </p15:guide>
        <p15:guide id="6" pos="511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 coloumn - title + sub + master text 2 coloumn + 2 img Slide 3 coloumn - title + subtitle + master text + 2/4 text + 1/4 image + 1/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C4529B-17A2-9B4E-A726-8420F412E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476672"/>
            <a:ext cx="11664950" cy="79208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CLICK TO EDIT MASTER TITLE</a:t>
            </a:r>
            <a:br>
              <a:rPr lang="it-IT" dirty="0"/>
            </a:br>
            <a:endParaRPr lang="en-US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5F544E-B71E-2145-83D2-E5491B5180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1844675"/>
            <a:ext cx="5688013" cy="4321175"/>
          </a:xfrm>
          <a:prstGeom prst="rect">
            <a:avLst/>
          </a:prstGeom>
        </p:spPr>
        <p:txBody>
          <a:bodyPr lIns="0" tIns="0" rIns="0" numCol="2" spcCol="216000"/>
          <a:lstStyle>
            <a:lvl1pPr marL="171450" indent="-171450">
              <a:buClr>
                <a:srgbClr val="E4002B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</a:t>
            </a:r>
            <a:r>
              <a:rPr lang="it-IT" dirty="0" err="1"/>
              <a:t>sit</a:t>
            </a:r>
            <a:r>
              <a:rPr lang="it-IT" dirty="0"/>
              <a:t> </a:t>
            </a:r>
            <a:r>
              <a:rPr lang="it-IT" dirty="0" err="1"/>
              <a:t>amet</a:t>
            </a:r>
            <a:r>
              <a:rPr lang="it-IT" dirty="0"/>
              <a:t>, </a:t>
            </a:r>
            <a:r>
              <a:rPr lang="it-IT" dirty="0" err="1"/>
              <a:t>consectetuer</a:t>
            </a:r>
            <a:r>
              <a:rPr lang="it-IT" dirty="0"/>
              <a:t> </a:t>
            </a:r>
            <a:r>
              <a:rPr lang="it-IT" dirty="0" err="1"/>
              <a:t>adipiscing</a:t>
            </a:r>
            <a:r>
              <a:rPr lang="it-IT" dirty="0"/>
              <a:t> </a:t>
            </a:r>
            <a:r>
              <a:rPr lang="it-IT" dirty="0" err="1"/>
              <a:t>elit</a:t>
            </a:r>
            <a:r>
              <a:rPr lang="it-IT" dirty="0"/>
              <a:t>, </a:t>
            </a:r>
            <a:r>
              <a:rPr lang="it-IT" dirty="0" err="1"/>
              <a:t>sed</a:t>
            </a:r>
            <a:r>
              <a:rPr lang="it-IT" dirty="0"/>
              <a:t> </a:t>
            </a:r>
            <a:r>
              <a:rPr lang="it-IT" dirty="0" err="1"/>
              <a:t>diam</a:t>
            </a:r>
            <a:r>
              <a:rPr lang="it-IT" dirty="0"/>
              <a:t> </a:t>
            </a:r>
            <a:r>
              <a:rPr lang="it-IT" dirty="0" err="1"/>
              <a:t>nonummy</a:t>
            </a:r>
            <a:r>
              <a:rPr lang="it-IT" dirty="0"/>
              <a:t> </a:t>
            </a:r>
            <a:r>
              <a:rPr lang="it-IT" dirty="0" err="1"/>
              <a:t>nibh</a:t>
            </a:r>
            <a:r>
              <a:rPr lang="it-IT" dirty="0"/>
              <a:t> </a:t>
            </a:r>
            <a:r>
              <a:rPr lang="it-IT" dirty="0" err="1"/>
              <a:t>euismod</a:t>
            </a:r>
            <a:r>
              <a:rPr lang="it-IT" dirty="0"/>
              <a:t> </a:t>
            </a:r>
            <a:r>
              <a:rPr lang="it-IT" dirty="0" err="1"/>
              <a:t>tincidunt</a:t>
            </a:r>
            <a:r>
              <a:rPr lang="it-IT" dirty="0"/>
              <a:t> ut </a:t>
            </a:r>
            <a:r>
              <a:rPr lang="it-IT" dirty="0" err="1"/>
              <a:t>laoreet</a:t>
            </a:r>
            <a:r>
              <a:rPr lang="it-IT" dirty="0"/>
              <a:t> dolore magna </a:t>
            </a:r>
            <a:r>
              <a:rPr lang="it-IT" dirty="0" err="1"/>
              <a:t>aliquam</a:t>
            </a:r>
            <a:r>
              <a:rPr lang="it-IT" dirty="0"/>
              <a:t> </a:t>
            </a:r>
            <a:r>
              <a:rPr lang="it-IT" dirty="0" err="1"/>
              <a:t>erat</a:t>
            </a:r>
            <a:r>
              <a:rPr lang="it-IT" dirty="0"/>
              <a:t> </a:t>
            </a:r>
            <a:r>
              <a:rPr lang="it-IT" dirty="0" err="1"/>
              <a:t>volutpat</a:t>
            </a:r>
            <a:r>
              <a:rPr lang="it-IT" dirty="0"/>
              <a:t>. </a:t>
            </a:r>
          </a:p>
          <a:p>
            <a:pPr lvl="0"/>
            <a:endParaRPr lang="it-IT" dirty="0"/>
          </a:p>
          <a:p>
            <a:pPr lvl="0"/>
            <a:r>
              <a:rPr lang="it-IT" dirty="0"/>
              <a:t>Ut </a:t>
            </a:r>
            <a:r>
              <a:rPr lang="it-IT" dirty="0" err="1"/>
              <a:t>wisi</a:t>
            </a:r>
            <a:r>
              <a:rPr lang="it-IT" dirty="0"/>
              <a:t> </a:t>
            </a:r>
            <a:r>
              <a:rPr lang="it-IT" dirty="0" err="1"/>
              <a:t>enim</a:t>
            </a:r>
            <a:r>
              <a:rPr lang="it-IT" dirty="0"/>
              <a:t> ad </a:t>
            </a:r>
            <a:r>
              <a:rPr lang="it-IT" dirty="0" err="1"/>
              <a:t>minim</a:t>
            </a:r>
            <a:r>
              <a:rPr lang="it-IT" dirty="0"/>
              <a:t> </a:t>
            </a:r>
            <a:r>
              <a:rPr lang="it-IT" dirty="0" err="1"/>
              <a:t>veniam</a:t>
            </a:r>
            <a:r>
              <a:rPr lang="it-IT" dirty="0"/>
              <a:t>, </a:t>
            </a:r>
            <a:r>
              <a:rPr lang="it-IT" dirty="0" err="1"/>
              <a:t>quis</a:t>
            </a:r>
            <a:r>
              <a:rPr lang="it-IT" dirty="0"/>
              <a:t> </a:t>
            </a:r>
            <a:r>
              <a:rPr lang="it-IT" dirty="0" err="1"/>
              <a:t>nostrud</a:t>
            </a:r>
            <a:r>
              <a:rPr lang="it-IT" dirty="0"/>
              <a:t> </a:t>
            </a:r>
            <a:r>
              <a:rPr lang="it-IT" dirty="0" err="1"/>
              <a:t>exerci</a:t>
            </a:r>
            <a:r>
              <a:rPr lang="it-IT" dirty="0"/>
              <a:t> </a:t>
            </a:r>
            <a:r>
              <a:rPr lang="it-IT" dirty="0" err="1"/>
              <a:t>tation</a:t>
            </a:r>
            <a:r>
              <a:rPr lang="it-IT" dirty="0"/>
              <a:t> </a:t>
            </a:r>
            <a:r>
              <a:rPr lang="it-IT" dirty="0" err="1"/>
              <a:t>ullamcorper</a:t>
            </a:r>
            <a:r>
              <a:rPr lang="it-IT" dirty="0"/>
              <a:t> </a:t>
            </a:r>
            <a:r>
              <a:rPr lang="it-IT" dirty="0" err="1"/>
              <a:t>suscipit</a:t>
            </a:r>
            <a:r>
              <a:rPr lang="it-IT" dirty="0"/>
              <a:t> </a:t>
            </a:r>
            <a:r>
              <a:rPr lang="it-IT" dirty="0" err="1"/>
              <a:t>lobortis</a:t>
            </a:r>
            <a:r>
              <a:rPr lang="it-IT" dirty="0"/>
              <a:t> </a:t>
            </a:r>
            <a:r>
              <a:rPr lang="it-IT" dirty="0" err="1"/>
              <a:t>nisl</a:t>
            </a:r>
            <a:r>
              <a:rPr lang="it-IT" dirty="0"/>
              <a:t> ut </a:t>
            </a:r>
            <a:r>
              <a:rPr lang="it-IT" dirty="0" err="1"/>
              <a:t>aliquip</a:t>
            </a:r>
            <a:r>
              <a:rPr lang="it-IT" dirty="0"/>
              <a:t> ex ea </a:t>
            </a:r>
            <a:r>
              <a:rPr lang="it-IT" dirty="0" err="1"/>
              <a:t>commodo</a:t>
            </a:r>
            <a:r>
              <a:rPr lang="it-IT" dirty="0"/>
              <a:t> </a:t>
            </a:r>
            <a:r>
              <a:rPr lang="it-IT" dirty="0" err="1"/>
              <a:t>consequat</a:t>
            </a:r>
            <a:r>
              <a:rPr lang="it-IT" dirty="0"/>
              <a:t>. </a:t>
            </a:r>
          </a:p>
          <a:p>
            <a:pPr lvl="0"/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</a:t>
            </a:r>
            <a:r>
              <a:rPr lang="it-IT" dirty="0" err="1"/>
              <a:t>sit</a:t>
            </a:r>
            <a:r>
              <a:rPr lang="it-IT" dirty="0"/>
              <a:t> </a:t>
            </a:r>
            <a:r>
              <a:rPr lang="it-IT" dirty="0" err="1"/>
              <a:t>amet</a:t>
            </a:r>
            <a:r>
              <a:rPr lang="it-IT" dirty="0"/>
              <a:t>, </a:t>
            </a:r>
            <a:r>
              <a:rPr lang="it-IT" dirty="0" err="1"/>
              <a:t>consectetuer</a:t>
            </a:r>
            <a:r>
              <a:rPr lang="it-IT" dirty="0"/>
              <a:t> </a:t>
            </a:r>
            <a:r>
              <a:rPr lang="it-IT" dirty="0" err="1"/>
              <a:t>adipiscing</a:t>
            </a:r>
            <a:r>
              <a:rPr lang="it-IT" dirty="0"/>
              <a:t> </a:t>
            </a:r>
            <a:r>
              <a:rPr lang="it-IT" dirty="0" err="1"/>
              <a:t>elit</a:t>
            </a:r>
            <a:r>
              <a:rPr lang="it-IT" dirty="0"/>
              <a:t>, </a:t>
            </a:r>
            <a:r>
              <a:rPr lang="it-IT" dirty="0" err="1"/>
              <a:t>sed</a:t>
            </a:r>
            <a:r>
              <a:rPr lang="it-IT" dirty="0"/>
              <a:t> </a:t>
            </a:r>
            <a:r>
              <a:rPr lang="it-IT" dirty="0" err="1"/>
              <a:t>diam</a:t>
            </a:r>
            <a:r>
              <a:rPr lang="it-IT" dirty="0"/>
              <a:t> </a:t>
            </a:r>
            <a:r>
              <a:rPr lang="it-IT" dirty="0" err="1"/>
              <a:t>nonummy</a:t>
            </a:r>
            <a:r>
              <a:rPr lang="it-IT" dirty="0"/>
              <a:t> </a:t>
            </a:r>
            <a:r>
              <a:rPr lang="it-IT" dirty="0" err="1"/>
              <a:t>nibh</a:t>
            </a:r>
            <a:r>
              <a:rPr lang="it-IT" dirty="0"/>
              <a:t> </a:t>
            </a:r>
            <a:r>
              <a:rPr lang="it-IT" dirty="0" err="1"/>
              <a:t>euismod</a:t>
            </a:r>
            <a:r>
              <a:rPr lang="it-IT" dirty="0"/>
              <a:t> </a:t>
            </a:r>
            <a:r>
              <a:rPr lang="it-IT" dirty="0" err="1"/>
              <a:t>tincidunt</a:t>
            </a:r>
            <a:r>
              <a:rPr lang="it-IT" dirty="0"/>
              <a:t> ut </a:t>
            </a:r>
            <a:r>
              <a:rPr lang="it-IT" dirty="0" err="1"/>
              <a:t>laoreet</a:t>
            </a:r>
            <a:r>
              <a:rPr lang="it-IT" dirty="0"/>
              <a:t> dolore magna </a:t>
            </a:r>
            <a:r>
              <a:rPr lang="it-IT" dirty="0" err="1"/>
              <a:t>aliquam</a:t>
            </a:r>
            <a:r>
              <a:rPr lang="it-IT" dirty="0"/>
              <a:t> </a:t>
            </a:r>
            <a:r>
              <a:rPr lang="it-IT" dirty="0" err="1"/>
              <a:t>erat</a:t>
            </a:r>
            <a:r>
              <a:rPr lang="it-IT" dirty="0"/>
              <a:t> </a:t>
            </a:r>
            <a:r>
              <a:rPr lang="it-IT" dirty="0" err="1"/>
              <a:t>volutpat</a:t>
            </a:r>
            <a:r>
              <a:rPr lang="it-IT" dirty="0"/>
              <a:t>. </a:t>
            </a:r>
          </a:p>
          <a:p>
            <a:pPr lvl="0"/>
            <a:endParaRPr lang="it-IT" dirty="0"/>
          </a:p>
          <a:p>
            <a:pPr lvl="0"/>
            <a:r>
              <a:rPr lang="it-IT" dirty="0"/>
              <a:t>Ut </a:t>
            </a:r>
            <a:r>
              <a:rPr lang="it-IT" dirty="0" err="1"/>
              <a:t>wisi</a:t>
            </a:r>
            <a:r>
              <a:rPr lang="it-IT" dirty="0"/>
              <a:t> </a:t>
            </a:r>
            <a:r>
              <a:rPr lang="it-IT" dirty="0" err="1"/>
              <a:t>enim</a:t>
            </a:r>
            <a:r>
              <a:rPr lang="it-IT" dirty="0"/>
              <a:t> ad </a:t>
            </a:r>
            <a:r>
              <a:rPr lang="it-IT" dirty="0" err="1"/>
              <a:t>minim</a:t>
            </a:r>
            <a:r>
              <a:rPr lang="it-IT" dirty="0"/>
              <a:t> </a:t>
            </a:r>
            <a:r>
              <a:rPr lang="it-IT" dirty="0" err="1"/>
              <a:t>veniam</a:t>
            </a:r>
            <a:r>
              <a:rPr lang="it-IT" dirty="0"/>
              <a:t>, </a:t>
            </a:r>
            <a:r>
              <a:rPr lang="it-IT" dirty="0" err="1"/>
              <a:t>quis</a:t>
            </a:r>
            <a:r>
              <a:rPr lang="it-IT" dirty="0"/>
              <a:t> </a:t>
            </a:r>
            <a:r>
              <a:rPr lang="it-IT" dirty="0" err="1"/>
              <a:t>nostrud</a:t>
            </a:r>
            <a:r>
              <a:rPr lang="it-IT" dirty="0"/>
              <a:t> </a:t>
            </a:r>
            <a:r>
              <a:rPr lang="it-IT" dirty="0" err="1"/>
              <a:t>exerci</a:t>
            </a:r>
            <a:r>
              <a:rPr lang="it-IT" dirty="0"/>
              <a:t> </a:t>
            </a:r>
            <a:r>
              <a:rPr lang="it-IT" dirty="0" err="1"/>
              <a:t>tation</a:t>
            </a:r>
            <a:r>
              <a:rPr lang="it-IT" dirty="0"/>
              <a:t> </a:t>
            </a:r>
            <a:r>
              <a:rPr lang="it-IT" dirty="0" err="1"/>
              <a:t>ullamcorper</a:t>
            </a:r>
            <a:r>
              <a:rPr lang="it-IT" dirty="0"/>
              <a:t> </a:t>
            </a:r>
            <a:r>
              <a:rPr lang="it-IT" dirty="0" err="1"/>
              <a:t>nonummy</a:t>
            </a:r>
            <a:r>
              <a:rPr lang="it-IT" dirty="0"/>
              <a:t> </a:t>
            </a:r>
            <a:r>
              <a:rPr lang="it-IT" dirty="0" err="1"/>
              <a:t>nibh</a:t>
            </a:r>
            <a:r>
              <a:rPr lang="it-IT" dirty="0"/>
              <a:t> </a:t>
            </a:r>
            <a:r>
              <a:rPr lang="it-IT" dirty="0" err="1"/>
              <a:t>euismod</a:t>
            </a:r>
            <a:r>
              <a:rPr lang="it-IT" dirty="0"/>
              <a:t> </a:t>
            </a:r>
            <a:r>
              <a:rPr lang="it-IT" dirty="0" err="1"/>
              <a:t>suscipit</a:t>
            </a:r>
            <a:r>
              <a:rPr lang="it-IT" dirty="0"/>
              <a:t>.</a:t>
            </a:r>
          </a:p>
          <a:p>
            <a:pPr lvl="0"/>
            <a:r>
              <a:rPr lang="it-IT" dirty="0" err="1"/>
              <a:t>Duis</a:t>
            </a:r>
            <a:r>
              <a:rPr lang="it-IT" dirty="0"/>
              <a:t> </a:t>
            </a:r>
            <a:r>
              <a:rPr lang="it-IT" dirty="0" err="1"/>
              <a:t>autem</a:t>
            </a:r>
            <a:r>
              <a:rPr lang="it-IT" dirty="0"/>
              <a:t> </a:t>
            </a:r>
            <a:r>
              <a:rPr lang="it-IT" dirty="0" err="1"/>
              <a:t>vel</a:t>
            </a:r>
            <a:r>
              <a:rPr lang="it-IT" dirty="0"/>
              <a:t> </a:t>
            </a:r>
            <a:r>
              <a:rPr lang="it-IT" dirty="0" err="1"/>
              <a:t>eum</a:t>
            </a:r>
            <a:r>
              <a:rPr lang="it-IT" dirty="0"/>
              <a:t> </a:t>
            </a:r>
            <a:r>
              <a:rPr lang="it-IT" dirty="0" err="1"/>
              <a:t>iriure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in </a:t>
            </a:r>
            <a:r>
              <a:rPr lang="it-IT" dirty="0" err="1"/>
              <a:t>hendrerit</a:t>
            </a:r>
            <a:r>
              <a:rPr lang="it-IT" dirty="0"/>
              <a:t> in </a:t>
            </a:r>
            <a:r>
              <a:rPr lang="it-IT" dirty="0" err="1"/>
              <a:t>vulputate</a:t>
            </a:r>
            <a:r>
              <a:rPr lang="it-IT" dirty="0"/>
              <a:t> </a:t>
            </a:r>
            <a:r>
              <a:rPr lang="it-IT" dirty="0" err="1"/>
              <a:t>velit</a:t>
            </a:r>
            <a:r>
              <a:rPr lang="it-IT" dirty="0"/>
              <a:t> esse molestie </a:t>
            </a:r>
            <a:r>
              <a:rPr lang="it-IT" dirty="0" err="1"/>
              <a:t>consequat</a:t>
            </a:r>
            <a:r>
              <a:rPr lang="it-IT" dirty="0"/>
              <a:t>, </a:t>
            </a:r>
            <a:r>
              <a:rPr lang="it-IT" dirty="0" err="1"/>
              <a:t>vel</a:t>
            </a:r>
            <a:r>
              <a:rPr lang="it-IT" dirty="0"/>
              <a:t> </a:t>
            </a:r>
            <a:r>
              <a:rPr lang="it-IT" dirty="0" err="1"/>
              <a:t>illum</a:t>
            </a:r>
            <a:r>
              <a:rPr lang="it-IT" dirty="0"/>
              <a:t> dolore </a:t>
            </a:r>
            <a:r>
              <a:rPr lang="it-IT" dirty="0" err="1"/>
              <a:t>eu</a:t>
            </a:r>
            <a:r>
              <a:rPr lang="it-IT" dirty="0"/>
              <a:t> </a:t>
            </a:r>
            <a:r>
              <a:rPr lang="it-IT" dirty="0" err="1"/>
              <a:t>feugiat</a:t>
            </a:r>
            <a:r>
              <a:rPr lang="it-IT" dirty="0"/>
              <a:t> nulla </a:t>
            </a:r>
            <a:r>
              <a:rPr lang="it-IT" dirty="0" err="1"/>
              <a:t>facilisis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vero</a:t>
            </a:r>
          </a:p>
          <a:p>
            <a:pPr lvl="0"/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</a:t>
            </a:r>
            <a:r>
              <a:rPr lang="it-IT" dirty="0" err="1"/>
              <a:t>sit</a:t>
            </a:r>
            <a:r>
              <a:rPr lang="it-IT" dirty="0"/>
              <a:t> </a:t>
            </a:r>
            <a:r>
              <a:rPr lang="it-IT" dirty="0" err="1"/>
              <a:t>amet</a:t>
            </a:r>
            <a:r>
              <a:rPr lang="it-IT" dirty="0"/>
              <a:t>, </a:t>
            </a:r>
            <a:r>
              <a:rPr lang="it-IT" dirty="0" err="1"/>
              <a:t>consectetuer</a:t>
            </a:r>
            <a:r>
              <a:rPr lang="it-IT" dirty="0"/>
              <a:t> </a:t>
            </a:r>
            <a:r>
              <a:rPr lang="it-IT" dirty="0" err="1"/>
              <a:t>adipiscing</a:t>
            </a:r>
            <a:r>
              <a:rPr lang="it-IT" dirty="0"/>
              <a:t> </a:t>
            </a:r>
            <a:r>
              <a:rPr lang="it-IT" dirty="0" err="1"/>
              <a:t>elit</a:t>
            </a:r>
            <a:r>
              <a:rPr lang="it-IT" dirty="0"/>
              <a:t>, </a:t>
            </a:r>
            <a:r>
              <a:rPr lang="it-IT" dirty="0" err="1"/>
              <a:t>sed</a:t>
            </a:r>
            <a:r>
              <a:rPr lang="it-IT" dirty="0"/>
              <a:t> </a:t>
            </a:r>
            <a:r>
              <a:rPr lang="it-IT" dirty="0" err="1"/>
              <a:t>diam</a:t>
            </a:r>
            <a:r>
              <a:rPr lang="it-IT" dirty="0"/>
              <a:t> </a:t>
            </a:r>
            <a:r>
              <a:rPr lang="it-IT" dirty="0" err="1"/>
              <a:t>nonummy</a:t>
            </a:r>
            <a:r>
              <a:rPr lang="it-IT" dirty="0"/>
              <a:t> </a:t>
            </a:r>
            <a:r>
              <a:rPr lang="it-IT" dirty="0" err="1"/>
              <a:t>nibh</a:t>
            </a:r>
            <a:r>
              <a:rPr lang="it-IT" dirty="0"/>
              <a:t> </a:t>
            </a:r>
            <a:r>
              <a:rPr lang="it-IT" dirty="0" err="1"/>
              <a:t>euismod</a:t>
            </a:r>
            <a:r>
              <a:rPr lang="it-IT" dirty="0"/>
              <a:t> </a:t>
            </a:r>
            <a:r>
              <a:rPr lang="it-IT" dirty="0" err="1"/>
              <a:t>tincidunt</a:t>
            </a:r>
            <a:r>
              <a:rPr lang="it-IT" dirty="0"/>
              <a:t> ut </a:t>
            </a:r>
            <a:r>
              <a:rPr lang="it-IT" dirty="0" err="1"/>
              <a:t>laoreet</a:t>
            </a:r>
            <a:r>
              <a:rPr lang="it-IT" dirty="0"/>
              <a:t> dolore magna </a:t>
            </a:r>
            <a:r>
              <a:rPr lang="it-IT" dirty="0" err="1"/>
              <a:t>aliquam</a:t>
            </a:r>
            <a:r>
              <a:rPr lang="it-IT" dirty="0"/>
              <a:t> </a:t>
            </a:r>
            <a:r>
              <a:rPr lang="it-IT" dirty="0" err="1"/>
              <a:t>erat</a:t>
            </a:r>
            <a:r>
              <a:rPr lang="it-IT" dirty="0"/>
              <a:t> </a:t>
            </a:r>
            <a:r>
              <a:rPr lang="it-IT" dirty="0" err="1"/>
              <a:t>volutpat</a:t>
            </a:r>
            <a:r>
              <a:rPr lang="it-IT" dirty="0"/>
              <a:t>. </a:t>
            </a:r>
          </a:p>
          <a:p>
            <a:pPr lvl="0"/>
            <a:endParaRPr lang="it-IT" dirty="0"/>
          </a:p>
          <a:p>
            <a:pPr lvl="0"/>
            <a:r>
              <a:rPr lang="it-IT" dirty="0"/>
              <a:t>Ut </a:t>
            </a:r>
            <a:r>
              <a:rPr lang="it-IT" dirty="0" err="1"/>
              <a:t>wisi</a:t>
            </a:r>
            <a:r>
              <a:rPr lang="it-IT" dirty="0"/>
              <a:t> </a:t>
            </a:r>
            <a:r>
              <a:rPr lang="it-IT" dirty="0" err="1"/>
              <a:t>enim</a:t>
            </a:r>
            <a:r>
              <a:rPr lang="it-IT" dirty="0"/>
              <a:t> ad </a:t>
            </a:r>
            <a:r>
              <a:rPr lang="it-IT" dirty="0" err="1"/>
              <a:t>minim</a:t>
            </a:r>
            <a:r>
              <a:rPr lang="it-IT" dirty="0"/>
              <a:t> </a:t>
            </a:r>
            <a:r>
              <a:rPr lang="it-IT" dirty="0" err="1"/>
              <a:t>veniam</a:t>
            </a:r>
            <a:r>
              <a:rPr lang="it-IT" dirty="0"/>
              <a:t>, </a:t>
            </a:r>
            <a:r>
              <a:rPr lang="it-IT" dirty="0" err="1"/>
              <a:t>quis</a:t>
            </a:r>
            <a:r>
              <a:rPr lang="it-IT" dirty="0"/>
              <a:t> </a:t>
            </a:r>
            <a:r>
              <a:rPr lang="it-IT" dirty="0" err="1"/>
              <a:t>nostrud</a:t>
            </a:r>
            <a:r>
              <a:rPr lang="it-IT" dirty="0"/>
              <a:t> </a:t>
            </a:r>
            <a:r>
              <a:rPr lang="it-IT" dirty="0" err="1"/>
              <a:t>exerci</a:t>
            </a:r>
            <a:r>
              <a:rPr lang="it-IT" dirty="0"/>
              <a:t> </a:t>
            </a:r>
            <a:r>
              <a:rPr lang="it-IT" dirty="0" err="1"/>
              <a:t>tation</a:t>
            </a:r>
            <a:r>
              <a:rPr lang="it-IT" dirty="0"/>
              <a:t> </a:t>
            </a:r>
            <a:r>
              <a:rPr lang="it-IT" dirty="0" err="1"/>
              <a:t>ullamcorper</a:t>
            </a:r>
            <a:r>
              <a:rPr lang="it-IT" dirty="0"/>
              <a:t> </a:t>
            </a:r>
            <a:r>
              <a:rPr lang="it-IT" dirty="0" err="1"/>
              <a:t>suscipit</a:t>
            </a:r>
            <a:r>
              <a:rPr lang="it-IT" dirty="0"/>
              <a:t>.</a:t>
            </a:r>
          </a:p>
          <a:p>
            <a:pPr lvl="0"/>
            <a:endParaRPr lang="it-IT" dirty="0"/>
          </a:p>
          <a:p>
            <a:pPr lvl="0"/>
            <a:r>
              <a:rPr lang="it-IT" dirty="0" err="1"/>
              <a:t>Duis</a:t>
            </a:r>
            <a:r>
              <a:rPr lang="it-IT" dirty="0"/>
              <a:t> </a:t>
            </a:r>
            <a:r>
              <a:rPr lang="it-IT" dirty="0" err="1"/>
              <a:t>autem</a:t>
            </a:r>
            <a:r>
              <a:rPr lang="it-IT" dirty="0"/>
              <a:t> </a:t>
            </a:r>
            <a:r>
              <a:rPr lang="it-IT" dirty="0" err="1"/>
              <a:t>vel</a:t>
            </a:r>
            <a:r>
              <a:rPr lang="it-IT" dirty="0"/>
              <a:t> </a:t>
            </a:r>
            <a:r>
              <a:rPr lang="it-IT" dirty="0" err="1"/>
              <a:t>eum</a:t>
            </a:r>
            <a:r>
              <a:rPr lang="it-IT" dirty="0"/>
              <a:t> </a:t>
            </a:r>
            <a:r>
              <a:rPr lang="it-IT" dirty="0" err="1"/>
              <a:t>iriure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in </a:t>
            </a:r>
            <a:r>
              <a:rPr lang="it-IT" dirty="0" err="1"/>
              <a:t>hendrerit</a:t>
            </a:r>
            <a:r>
              <a:rPr lang="it-IT" dirty="0"/>
              <a:t> in </a:t>
            </a:r>
            <a:r>
              <a:rPr lang="it-IT" dirty="0" err="1"/>
              <a:t>vulputate</a:t>
            </a:r>
            <a:r>
              <a:rPr lang="it-IT" dirty="0"/>
              <a:t> </a:t>
            </a:r>
            <a:r>
              <a:rPr lang="it-IT" dirty="0" err="1"/>
              <a:t>velit</a:t>
            </a:r>
            <a:r>
              <a:rPr lang="it-IT" dirty="0"/>
              <a:t> esse </a:t>
            </a:r>
            <a:r>
              <a:rPr lang="it-IT" dirty="0" err="1"/>
              <a:t>consequat</a:t>
            </a:r>
            <a:r>
              <a:rPr lang="it-IT" dirty="0"/>
              <a:t>.</a:t>
            </a:r>
          </a:p>
          <a:p>
            <a:pPr lvl="0"/>
            <a:endParaRPr lang="it-IT" dirty="0"/>
          </a:p>
        </p:txBody>
      </p: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90C503CE-3B25-C344-8BD4-A512ADDA9A70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6096000" y="1844676"/>
            <a:ext cx="2808288" cy="410527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23" name="Segnaposto testo 3">
            <a:extLst>
              <a:ext uri="{FF2B5EF4-FFF2-40B4-BE49-F238E27FC236}">
                <a16:creationId xmlns:a16="http://schemas.microsoft.com/office/drawing/2014/main" id="{D06EDF5C-712F-C945-9C2C-CB3D9EA484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4265" y="1368000"/>
            <a:ext cx="11664209" cy="324000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dirty="0"/>
              <a:t>Click to i</a:t>
            </a:r>
            <a:r>
              <a:rPr lang="en-US" dirty="0" err="1"/>
              <a:t>nsert</a:t>
            </a:r>
            <a:r>
              <a:rPr lang="en-US" dirty="0"/>
              <a:t> here your subtitle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BA545F8-2B26-B54F-86B5-1DB5E50CEB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53239" y="6054262"/>
            <a:ext cx="2829599" cy="13849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900" b="0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3315A0D3-AC00-4448-A004-1EC0163E5B8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2830" y="6054262"/>
            <a:ext cx="2829599" cy="13849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900" b="0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  <p:sp>
        <p:nvSpPr>
          <p:cNvPr id="16" name="Segnaposto immagine 2">
            <a:extLst>
              <a:ext uri="{FF2B5EF4-FFF2-40B4-BE49-F238E27FC236}">
                <a16:creationId xmlns:a16="http://schemas.microsoft.com/office/drawing/2014/main" id="{F59BE76D-9F5F-594F-8F15-1B49E26108A6}"/>
              </a:ext>
            </a:extLst>
          </p:cNvPr>
          <p:cNvSpPr>
            <a:spLocks noGrp="1"/>
          </p:cNvSpPr>
          <p:nvPr>
            <p:ph type="pic" idx="26" hasCustomPrompt="1"/>
          </p:nvPr>
        </p:nvSpPr>
        <p:spPr>
          <a:xfrm>
            <a:off x="9048750" y="1844676"/>
            <a:ext cx="2875593" cy="410527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96E13796-A0D7-334A-98EE-AD00E1C87AF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59696" y="6597104"/>
            <a:ext cx="8208764" cy="14426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800" b="1">
                <a:solidFill>
                  <a:srgbClr val="5B677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it-IT" dirty="0"/>
              <a:t>INSERT HERE THE TITLE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749" userDrawn="1">
          <p15:clr>
            <a:srgbClr val="FBAE40"/>
          </p15:clr>
        </p15:guide>
        <p15:guide id="3" pos="5700" userDrawn="1">
          <p15:clr>
            <a:srgbClr val="FBAE40"/>
          </p15:clr>
        </p15:guide>
        <p15:guide id="4" pos="560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section - Grey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>
            <a:extLst>
              <a:ext uri="{FF2B5EF4-FFF2-40B4-BE49-F238E27FC236}">
                <a16:creationId xmlns:a16="http://schemas.microsoft.com/office/drawing/2014/main" id="{62C5F078-ABD4-C845-B2EB-AD1856C61E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2590" y="209468"/>
            <a:ext cx="11674787" cy="101764"/>
            <a:chOff x="147657" y="513096"/>
            <a:chExt cx="8261375" cy="72008"/>
          </a:xfrm>
        </p:grpSpPr>
        <p:cxnSp>
          <p:nvCxnSpPr>
            <p:cNvPr id="17" name="Connettore 1 16">
              <a:extLst>
                <a:ext uri="{FF2B5EF4-FFF2-40B4-BE49-F238E27FC236}">
                  <a16:creationId xmlns:a16="http://schemas.microsoft.com/office/drawing/2014/main" id="{B8BE4E33-0FD5-AE4D-8865-5F8D8DF528C3}"/>
                </a:ext>
              </a:extLst>
            </p:cNvPr>
            <p:cNvCxnSpPr>
              <a:cxnSpLocks/>
              <a:endCxn id="18" idx="2"/>
            </p:cNvCxnSpPr>
            <p:nvPr userDrawn="1"/>
          </p:nvCxnSpPr>
          <p:spPr>
            <a:xfrm flipV="1">
              <a:off x="147657" y="549100"/>
              <a:ext cx="8189367" cy="2205"/>
            </a:xfrm>
            <a:prstGeom prst="line">
              <a:avLst/>
            </a:prstGeom>
            <a:ln w="9525" cap="rnd">
              <a:solidFill>
                <a:srgbClr val="3D414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C8C5E2BE-EC1C-9B49-869D-0ED3EA609E54}"/>
                </a:ext>
              </a:extLst>
            </p:cNvPr>
            <p:cNvSpPr/>
            <p:nvPr userDrawn="1"/>
          </p:nvSpPr>
          <p:spPr>
            <a:xfrm flipV="1">
              <a:off x="8337024" y="513096"/>
              <a:ext cx="72008" cy="72008"/>
            </a:xfrm>
            <a:prstGeom prst="ellipse">
              <a:avLst/>
            </a:prstGeom>
            <a:solidFill>
              <a:srgbClr val="E4002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 b="1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5540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 - Forma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magine 40">
            <a:extLst>
              <a:ext uri="{FF2B5EF4-FFF2-40B4-BE49-F238E27FC236}">
                <a16:creationId xmlns:a16="http://schemas.microsoft.com/office/drawing/2014/main" id="{ABFDC14A-EA0F-944F-9DAD-9B6E1D6F3A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608" cy="6856092"/>
          </a:xfrm>
          <a:prstGeom prst="rect">
            <a:avLst/>
          </a:prstGeom>
        </p:spPr>
      </p:pic>
      <p:sp>
        <p:nvSpPr>
          <p:cNvPr id="31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63523" y="2082633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100"/>
              </a:lnSpc>
              <a:buFontTx/>
              <a:buNone/>
              <a:defRPr sz="9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/>
              <a:t>Job Title</a:t>
            </a:r>
          </a:p>
        </p:txBody>
      </p:sp>
      <p:sp>
        <p:nvSpPr>
          <p:cNvPr id="32" name="Segnaposto testo 2"/>
          <p:cNvSpPr>
            <a:spLocks noGrp="1"/>
          </p:cNvSpPr>
          <p:nvPr>
            <p:ph type="body" sz="quarter" idx="14" hasCustomPrompt="1"/>
          </p:nvPr>
        </p:nvSpPr>
        <p:spPr>
          <a:xfrm>
            <a:off x="263523" y="1844675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250"/>
              </a:lnSpc>
              <a:buFontTx/>
              <a:buNone/>
              <a:defRPr sz="12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 err="1"/>
              <a:t>Name</a:t>
            </a:r>
            <a:r>
              <a:rPr lang="it-IT" dirty="0"/>
              <a:t> </a:t>
            </a:r>
            <a:r>
              <a:rPr lang="it-IT" dirty="0" err="1"/>
              <a:t>Surname</a:t>
            </a:r>
            <a:endParaRPr lang="it-IT" dirty="0"/>
          </a:p>
        </p:txBody>
      </p:sp>
      <p:sp>
        <p:nvSpPr>
          <p:cNvPr id="33" name="Segnaposto testo 2"/>
          <p:cNvSpPr>
            <a:spLocks noGrp="1"/>
          </p:cNvSpPr>
          <p:nvPr>
            <p:ph type="body" sz="quarter" idx="15" hasCustomPrompt="1"/>
          </p:nvPr>
        </p:nvSpPr>
        <p:spPr>
          <a:xfrm>
            <a:off x="263523" y="2320591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/>
              <a:t>T +39 06 1234.567</a:t>
            </a:r>
          </a:p>
        </p:txBody>
      </p:sp>
      <p:sp>
        <p:nvSpPr>
          <p:cNvPr id="2" name="CasellaDiTesto 1"/>
          <p:cNvSpPr txBox="1"/>
          <p:nvPr userDrawn="1"/>
        </p:nvSpPr>
        <p:spPr>
          <a:xfrm>
            <a:off x="263525" y="464312"/>
            <a:ext cx="10152384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2400" b="1" dirty="0">
                <a:solidFill>
                  <a:srgbClr val="E4002B"/>
                </a:solidFill>
              </a:rPr>
              <a:t>CONTACTS</a:t>
            </a:r>
          </a:p>
        </p:txBody>
      </p:sp>
      <p:sp>
        <p:nvSpPr>
          <p:cNvPr id="43" name="TextBox 10">
            <a:hlinkClick r:id="rId3"/>
          </p:cNvPr>
          <p:cNvSpPr txBox="1">
            <a:spLocks noChangeArrowheads="1"/>
          </p:cNvSpPr>
          <p:nvPr userDrawn="1"/>
        </p:nvSpPr>
        <p:spPr bwMode="auto">
          <a:xfrm>
            <a:off x="263524" y="6393688"/>
            <a:ext cx="730149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it-IT" sz="1200" dirty="0">
                <a:solidFill>
                  <a:srgbClr val="E4002B"/>
                </a:solidFill>
              </a:rPr>
              <a:t>telespazio.co.uk</a:t>
            </a:r>
          </a:p>
        </p:txBody>
      </p:sp>
      <p:sp>
        <p:nvSpPr>
          <p:cNvPr id="44" name="Segnaposto testo 2"/>
          <p:cNvSpPr>
            <a:spLocks noGrp="1"/>
          </p:cNvSpPr>
          <p:nvPr>
            <p:ph type="body" sz="quarter" idx="23" hasCustomPrompt="1"/>
          </p:nvPr>
        </p:nvSpPr>
        <p:spPr>
          <a:xfrm>
            <a:off x="263523" y="2558549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M +39 000 1234.567</a:t>
            </a:r>
          </a:p>
        </p:txBody>
      </p:sp>
      <p:sp>
        <p:nvSpPr>
          <p:cNvPr id="47" name="Segnaposto testo 2"/>
          <p:cNvSpPr>
            <a:spLocks noGrp="1"/>
          </p:cNvSpPr>
          <p:nvPr>
            <p:ph type="body" sz="quarter" idx="24" hasCustomPrompt="1"/>
          </p:nvPr>
        </p:nvSpPr>
        <p:spPr>
          <a:xfrm>
            <a:off x="263523" y="2796507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 err="1"/>
              <a:t>name.surname@telespazio.com</a:t>
            </a:r>
            <a:endParaRPr lang="it-IT" dirty="0"/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18DB5140-9032-CA48-9AB9-9348722F14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31866" y="6165850"/>
            <a:ext cx="296609" cy="359494"/>
          </a:xfrm>
          <a:prstGeom prst="rect">
            <a:avLst/>
          </a:prstGeom>
        </p:spPr>
      </p:pic>
      <p:sp>
        <p:nvSpPr>
          <p:cNvPr id="24" name="Segnaposto testo 2">
            <a:extLst>
              <a:ext uri="{FF2B5EF4-FFF2-40B4-BE49-F238E27FC236}">
                <a16:creationId xmlns:a16="http://schemas.microsoft.com/office/drawing/2014/main" id="{41E200F6-DC62-764D-9962-DED1BBE6CD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02835" y="2082633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100"/>
              </a:lnSpc>
              <a:buFontTx/>
              <a:buNone/>
              <a:defRPr sz="9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/>
              <a:t>Job Title</a:t>
            </a:r>
          </a:p>
        </p:txBody>
      </p:sp>
      <p:sp>
        <p:nvSpPr>
          <p:cNvPr id="25" name="Segnaposto testo 2">
            <a:extLst>
              <a:ext uri="{FF2B5EF4-FFF2-40B4-BE49-F238E27FC236}">
                <a16:creationId xmlns:a16="http://schemas.microsoft.com/office/drawing/2014/main" id="{F71E9EC5-6E11-B94E-8B3A-97FC44FD9FD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02835" y="1844675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250"/>
              </a:lnSpc>
              <a:buFontTx/>
              <a:buNone/>
              <a:defRPr sz="12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 err="1"/>
              <a:t>Name</a:t>
            </a:r>
            <a:r>
              <a:rPr lang="it-IT" dirty="0"/>
              <a:t> </a:t>
            </a:r>
            <a:r>
              <a:rPr lang="it-IT" dirty="0" err="1"/>
              <a:t>Surname</a:t>
            </a:r>
            <a:endParaRPr lang="it-IT" dirty="0"/>
          </a:p>
        </p:txBody>
      </p:sp>
      <p:sp>
        <p:nvSpPr>
          <p:cNvPr id="26" name="Segnaposto testo 2">
            <a:extLst>
              <a:ext uri="{FF2B5EF4-FFF2-40B4-BE49-F238E27FC236}">
                <a16:creationId xmlns:a16="http://schemas.microsoft.com/office/drawing/2014/main" id="{E20CE15D-7B7B-5942-B2CE-F503CCD5BF1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02835" y="2320591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/>
              <a:t>T +39 06 1234.567</a:t>
            </a:r>
          </a:p>
        </p:txBody>
      </p:sp>
      <p:sp>
        <p:nvSpPr>
          <p:cNvPr id="28" name="Segnaposto testo 2">
            <a:extLst>
              <a:ext uri="{FF2B5EF4-FFF2-40B4-BE49-F238E27FC236}">
                <a16:creationId xmlns:a16="http://schemas.microsoft.com/office/drawing/2014/main" id="{3C5006C6-EA9A-F04C-8A77-E8A34168E22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902835" y="2558549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M +39 000 1234.567</a:t>
            </a:r>
          </a:p>
        </p:txBody>
      </p:sp>
      <p:sp>
        <p:nvSpPr>
          <p:cNvPr id="39" name="Segnaposto testo 2">
            <a:extLst>
              <a:ext uri="{FF2B5EF4-FFF2-40B4-BE49-F238E27FC236}">
                <a16:creationId xmlns:a16="http://schemas.microsoft.com/office/drawing/2014/main" id="{40CD92C2-07BF-D645-85B2-D3CDA0B48D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02835" y="2796507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 err="1"/>
              <a:t>name.surname@telespazio.com</a:t>
            </a:r>
            <a:endParaRPr lang="it-IT" dirty="0"/>
          </a:p>
        </p:txBody>
      </p:sp>
      <p:sp>
        <p:nvSpPr>
          <p:cNvPr id="40" name="Segnaposto testo 2">
            <a:extLst>
              <a:ext uri="{FF2B5EF4-FFF2-40B4-BE49-F238E27FC236}">
                <a16:creationId xmlns:a16="http://schemas.microsoft.com/office/drawing/2014/main" id="{0FCD9C6F-A13A-2C4F-A993-83A5C82D937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63523" y="3673689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100"/>
              </a:lnSpc>
              <a:buFontTx/>
              <a:buNone/>
              <a:defRPr sz="9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/>
              <a:t>Job Title</a:t>
            </a:r>
          </a:p>
        </p:txBody>
      </p:sp>
      <p:sp>
        <p:nvSpPr>
          <p:cNvPr id="42" name="Segnaposto testo 2">
            <a:extLst>
              <a:ext uri="{FF2B5EF4-FFF2-40B4-BE49-F238E27FC236}">
                <a16:creationId xmlns:a16="http://schemas.microsoft.com/office/drawing/2014/main" id="{31896B91-F994-154C-95E1-FE42768C1DF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63523" y="3435731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250"/>
              </a:lnSpc>
              <a:buFontTx/>
              <a:buNone/>
              <a:defRPr sz="12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 err="1"/>
              <a:t>Name</a:t>
            </a:r>
            <a:r>
              <a:rPr lang="it-IT" dirty="0"/>
              <a:t> </a:t>
            </a:r>
            <a:r>
              <a:rPr lang="it-IT" dirty="0" err="1"/>
              <a:t>Surname</a:t>
            </a:r>
            <a:endParaRPr lang="it-IT" dirty="0"/>
          </a:p>
        </p:txBody>
      </p:sp>
      <p:sp>
        <p:nvSpPr>
          <p:cNvPr id="45" name="Segnaposto testo 2">
            <a:extLst>
              <a:ext uri="{FF2B5EF4-FFF2-40B4-BE49-F238E27FC236}">
                <a16:creationId xmlns:a16="http://schemas.microsoft.com/office/drawing/2014/main" id="{EE277885-32D7-0044-BE3C-D5A50FD4DEB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63523" y="3911647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/>
              <a:t>T +39 06 1234.567</a:t>
            </a:r>
          </a:p>
        </p:txBody>
      </p:sp>
      <p:sp>
        <p:nvSpPr>
          <p:cNvPr id="46" name="Segnaposto testo 2">
            <a:extLst>
              <a:ext uri="{FF2B5EF4-FFF2-40B4-BE49-F238E27FC236}">
                <a16:creationId xmlns:a16="http://schemas.microsoft.com/office/drawing/2014/main" id="{E323BF8A-556B-F84E-8596-9807FF2042D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63523" y="4149605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M +39 000 1234.567</a:t>
            </a:r>
          </a:p>
        </p:txBody>
      </p:sp>
      <p:sp>
        <p:nvSpPr>
          <p:cNvPr id="50" name="Segnaposto testo 2">
            <a:extLst>
              <a:ext uri="{FF2B5EF4-FFF2-40B4-BE49-F238E27FC236}">
                <a16:creationId xmlns:a16="http://schemas.microsoft.com/office/drawing/2014/main" id="{44DBFFA2-0C87-1D4B-9E1F-513A3DA0AC0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63523" y="4387563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 err="1"/>
              <a:t>name.surname@telespazio.com</a:t>
            </a:r>
            <a:endParaRPr lang="it-IT" dirty="0"/>
          </a:p>
        </p:txBody>
      </p:sp>
      <p:sp>
        <p:nvSpPr>
          <p:cNvPr id="51" name="Segnaposto testo 2">
            <a:extLst>
              <a:ext uri="{FF2B5EF4-FFF2-40B4-BE49-F238E27FC236}">
                <a16:creationId xmlns:a16="http://schemas.microsoft.com/office/drawing/2014/main" id="{793A4543-FD9B-BB46-8AE9-CCE4B1B19DF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902835" y="3673689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100"/>
              </a:lnSpc>
              <a:buFontTx/>
              <a:buNone/>
              <a:defRPr sz="9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/>
              <a:t>Job Title</a:t>
            </a:r>
          </a:p>
        </p:txBody>
      </p:sp>
      <p:sp>
        <p:nvSpPr>
          <p:cNvPr id="52" name="Segnaposto testo 2">
            <a:extLst>
              <a:ext uri="{FF2B5EF4-FFF2-40B4-BE49-F238E27FC236}">
                <a16:creationId xmlns:a16="http://schemas.microsoft.com/office/drawing/2014/main" id="{6777487F-0C0E-9641-A4CA-5C4735701D9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902835" y="3435731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1250"/>
              </a:lnSpc>
              <a:buFontTx/>
              <a:buNone/>
              <a:defRPr sz="12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 err="1"/>
              <a:t>Name</a:t>
            </a:r>
            <a:r>
              <a:rPr lang="it-IT" dirty="0"/>
              <a:t> </a:t>
            </a:r>
            <a:r>
              <a:rPr lang="it-IT" dirty="0" err="1"/>
              <a:t>Surname</a:t>
            </a:r>
            <a:endParaRPr lang="it-IT" dirty="0"/>
          </a:p>
        </p:txBody>
      </p:sp>
      <p:sp>
        <p:nvSpPr>
          <p:cNvPr id="53" name="Segnaposto testo 2">
            <a:extLst>
              <a:ext uri="{FF2B5EF4-FFF2-40B4-BE49-F238E27FC236}">
                <a16:creationId xmlns:a16="http://schemas.microsoft.com/office/drawing/2014/main" id="{69F1127B-935E-4E4D-B973-1607134AFE6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902835" y="3911647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/>
              <a:t>T +39 06 1234.567</a:t>
            </a:r>
          </a:p>
        </p:txBody>
      </p:sp>
      <p:sp>
        <p:nvSpPr>
          <p:cNvPr id="57" name="Segnaposto testo 2">
            <a:extLst>
              <a:ext uri="{FF2B5EF4-FFF2-40B4-BE49-F238E27FC236}">
                <a16:creationId xmlns:a16="http://schemas.microsoft.com/office/drawing/2014/main" id="{2CADB433-D979-3045-ABE9-D8114365EBD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902835" y="4149605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M +39 000 1234.567</a:t>
            </a:r>
          </a:p>
        </p:txBody>
      </p:sp>
      <p:sp>
        <p:nvSpPr>
          <p:cNvPr id="58" name="Segnaposto testo 2">
            <a:extLst>
              <a:ext uri="{FF2B5EF4-FFF2-40B4-BE49-F238E27FC236}">
                <a16:creationId xmlns:a16="http://schemas.microsoft.com/office/drawing/2014/main" id="{3A9DA806-FF0E-9244-B355-960D14395E9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902835" y="4387563"/>
            <a:ext cx="3420000" cy="180000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 err="1"/>
              <a:t>name.surname@telespazio.com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6269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 - forma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844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mod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61360" y="764704"/>
            <a:ext cx="11015227" cy="504056"/>
          </a:xfrm>
          <a:prstGeom prst="rect">
            <a:avLst/>
          </a:prstGeom>
        </p:spPr>
        <p:txBody>
          <a:bodyPr/>
          <a:lstStyle>
            <a:lvl1pPr algn="l">
              <a:defRPr sz="2400" b="1" i="0">
                <a:solidFill>
                  <a:srgbClr val="5B6770"/>
                </a:solidFill>
                <a:latin typeface="Arial"/>
                <a:cs typeface="Arial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14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61360" y="1415580"/>
            <a:ext cx="11015227" cy="4680000"/>
          </a:xfrm>
          <a:prstGeom prst="rect">
            <a:avLst/>
          </a:prstGeom>
        </p:spPr>
        <p:txBody>
          <a:bodyPr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4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400">
                <a:solidFill>
                  <a:srgbClr val="5B6770"/>
                </a:solidFill>
                <a:latin typeface="Arial"/>
                <a:cs typeface="Arial"/>
              </a:defRPr>
            </a:lvl3pPr>
            <a:lvl4pPr marL="1073150" indent="-265113"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344613" indent="-271463"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 err="1"/>
              <a:t>Thirth</a:t>
            </a:r>
            <a:r>
              <a:rPr lang="en-GB" noProof="0" dirty="0"/>
              <a:t>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655840" y="6305587"/>
            <a:ext cx="6720747" cy="354347"/>
          </a:xfrm>
          <a:prstGeom prst="rect">
            <a:avLst/>
          </a:prstGeom>
        </p:spPr>
        <p:txBody>
          <a:bodyPr lIns="0" bIns="0" anchor="b">
            <a:normAutofit/>
          </a:bodyPr>
          <a:lstStyle>
            <a:lvl1pPr marL="0" indent="0" algn="r">
              <a:spcBef>
                <a:spcPts val="0"/>
              </a:spcBef>
              <a:buNone/>
              <a:defRPr sz="900" b="0">
                <a:solidFill>
                  <a:srgbClr val="00B0F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10 November 2022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91344" y="0"/>
            <a:ext cx="11015227" cy="23083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en-US" sz="900" b="0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en-GB" dirty="0">
                <a:latin typeface="Arial" pitchFamily="34" charset="0"/>
              </a:rPr>
              <a:t>Resilient, Trustworthy, Ubiquitous Time Transfer (</a:t>
            </a:r>
            <a:r>
              <a:rPr lang="en-GB" dirty="0"/>
              <a:t>NAVTIMING) for ITSF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133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mod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2"/>
          <p:cNvSpPr>
            <a:spLocks noGrp="1"/>
          </p:cNvSpPr>
          <p:nvPr>
            <p:ph idx="15" hasCustomPrompt="1"/>
          </p:nvPr>
        </p:nvSpPr>
        <p:spPr>
          <a:xfrm>
            <a:off x="5937572" y="1415580"/>
            <a:ext cx="5446011" cy="4680000"/>
          </a:xfrm>
          <a:prstGeom prst="rect">
            <a:avLst/>
          </a:prstGeom>
        </p:spPr>
        <p:txBody>
          <a:bodyPr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4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400">
                <a:solidFill>
                  <a:srgbClr val="5B6770"/>
                </a:solidFill>
                <a:latin typeface="Arial"/>
                <a:cs typeface="Arial"/>
              </a:defRPr>
            </a:lvl3pPr>
            <a:lvl4pPr marL="808037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07315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 err="1"/>
              <a:t>Thirth</a:t>
            </a:r>
            <a:r>
              <a:rPr lang="en-US" noProof="0" dirty="0"/>
              <a:t> level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1360" y="764704"/>
            <a:ext cx="11015229" cy="504057"/>
          </a:xfrm>
          <a:prstGeom prst="rect">
            <a:avLst/>
          </a:prstGeom>
        </p:spPr>
        <p:txBody>
          <a:bodyPr/>
          <a:lstStyle>
            <a:lvl1pPr algn="l">
              <a:defRPr sz="2400" b="1" i="0">
                <a:solidFill>
                  <a:srgbClr val="5B6770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1" hasCustomPrompt="1"/>
          </p:nvPr>
        </p:nvSpPr>
        <p:spPr>
          <a:xfrm>
            <a:off x="361360" y="1412777"/>
            <a:ext cx="5446011" cy="4680521"/>
          </a:xfrm>
          <a:prstGeom prst="rect">
            <a:avLst/>
          </a:prstGeom>
        </p:spPr>
        <p:txBody>
          <a:bodyPr/>
          <a:lstStyle>
            <a:lvl1pPr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63352" y="29816"/>
            <a:ext cx="11015229" cy="23083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en-US" sz="900" b="0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lvl="0"/>
            <a:r>
              <a:rPr lang="en-GB" dirty="0">
                <a:latin typeface="Arial" pitchFamily="34" charset="0"/>
              </a:rPr>
              <a:t>Resilient, Trustworthy, Ubiquitous Time Transfer (</a:t>
            </a:r>
            <a:r>
              <a:rPr lang="en-GB" dirty="0"/>
              <a:t>NAVTIMING) for ITSF</a:t>
            </a:r>
            <a:endParaRPr lang="it-IT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DFF89A4-1AF4-4354-AF79-D7748CF4E11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690774" y="6277356"/>
            <a:ext cx="6720747" cy="354347"/>
          </a:xfrm>
          <a:prstGeom prst="rect">
            <a:avLst/>
          </a:prstGeom>
        </p:spPr>
        <p:txBody>
          <a:bodyPr lIns="0" bIns="0" anchor="b">
            <a:normAutofit/>
          </a:bodyPr>
          <a:lstStyle>
            <a:lvl1pPr marL="0" indent="0" algn="r">
              <a:spcBef>
                <a:spcPts val="0"/>
              </a:spcBef>
              <a:buNone/>
              <a:defRPr sz="900" b="0">
                <a:solidFill>
                  <a:srgbClr val="00B0F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10 November 2022</a:t>
            </a:r>
          </a:p>
        </p:txBody>
      </p:sp>
    </p:spTree>
    <p:extLst>
      <p:ext uri="{BB962C8B-B14F-4D97-AF65-F5344CB8AC3E}">
        <p14:creationId xmlns:p14="http://schemas.microsoft.com/office/powerpoint/2010/main" val="1528512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63525" y="1136766"/>
            <a:ext cx="11664950" cy="380440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285750" indent="-285750">
              <a:lnSpc>
                <a:spcPct val="150000"/>
              </a:lnSpc>
              <a:buClr>
                <a:srgbClr val="EA002A"/>
              </a:buClr>
              <a:buFont typeface="Arial" panose="020B0604020202020204" pitchFamily="34" charset="0"/>
              <a:buChar char="•"/>
              <a:defRPr sz="1400" b="0" i="0" u="none">
                <a:solidFill>
                  <a:srgbClr val="5B677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>
              <a:lnSpc>
                <a:spcPct val="150000"/>
              </a:lnSpc>
            </a:pPr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</a:t>
            </a:r>
            <a:r>
              <a:rPr lang="it-IT" dirty="0" err="1"/>
              <a:t>sit</a:t>
            </a:r>
            <a:r>
              <a:rPr lang="it-IT" dirty="0"/>
              <a:t> </a:t>
            </a:r>
            <a:r>
              <a:rPr lang="it-IT" dirty="0" err="1"/>
              <a:t>amet</a:t>
            </a:r>
            <a:r>
              <a:rPr lang="it-IT" dirty="0"/>
              <a:t>, </a:t>
            </a:r>
            <a:r>
              <a:rPr lang="it-IT" dirty="0" err="1"/>
              <a:t>consectetuer</a:t>
            </a:r>
            <a:r>
              <a:rPr lang="it-IT" dirty="0"/>
              <a:t> </a:t>
            </a:r>
            <a:r>
              <a:rPr lang="it-IT" dirty="0" err="1"/>
              <a:t>adipiscing</a:t>
            </a:r>
            <a:r>
              <a:rPr lang="it-IT" dirty="0"/>
              <a:t> </a:t>
            </a:r>
            <a:r>
              <a:rPr lang="it-IT" dirty="0" err="1"/>
              <a:t>elit</a:t>
            </a:r>
            <a:r>
              <a:rPr lang="it-IT" dirty="0"/>
              <a:t>, </a:t>
            </a:r>
            <a:r>
              <a:rPr lang="it-IT" dirty="0" err="1"/>
              <a:t>sed</a:t>
            </a:r>
            <a:r>
              <a:rPr lang="it-IT" dirty="0"/>
              <a:t> </a:t>
            </a:r>
            <a:r>
              <a:rPr lang="it-IT" dirty="0" err="1"/>
              <a:t>diamnonummy</a:t>
            </a:r>
            <a:r>
              <a:rPr lang="it-IT" dirty="0"/>
              <a:t> </a:t>
            </a:r>
            <a:r>
              <a:rPr lang="it-IT" dirty="0" err="1"/>
              <a:t>nibh</a:t>
            </a:r>
            <a:r>
              <a:rPr lang="it-IT" dirty="0"/>
              <a:t> </a:t>
            </a:r>
            <a:r>
              <a:rPr lang="it-IT" dirty="0" err="1"/>
              <a:t>euismod</a:t>
            </a:r>
            <a:r>
              <a:rPr lang="it-IT" dirty="0"/>
              <a:t> </a:t>
            </a:r>
            <a:r>
              <a:rPr lang="it-IT" dirty="0" err="1"/>
              <a:t>tincidunt</a:t>
            </a:r>
            <a:endParaRPr lang="it-IT" dirty="0"/>
          </a:p>
          <a:p>
            <a:pPr>
              <a:lnSpc>
                <a:spcPct val="150000"/>
              </a:lnSpc>
            </a:pPr>
            <a:r>
              <a:rPr lang="it-IT" dirty="0"/>
              <a:t>Ut </a:t>
            </a:r>
            <a:r>
              <a:rPr lang="it-IT" dirty="0" err="1"/>
              <a:t>wisi</a:t>
            </a:r>
            <a:r>
              <a:rPr lang="it-IT" dirty="0"/>
              <a:t> </a:t>
            </a:r>
            <a:r>
              <a:rPr lang="it-IT" dirty="0" err="1"/>
              <a:t>enim</a:t>
            </a:r>
            <a:r>
              <a:rPr lang="it-IT" dirty="0"/>
              <a:t> ad </a:t>
            </a:r>
            <a:r>
              <a:rPr lang="it-IT" dirty="0" err="1"/>
              <a:t>minim</a:t>
            </a:r>
            <a:r>
              <a:rPr lang="it-IT" dirty="0"/>
              <a:t> </a:t>
            </a:r>
            <a:r>
              <a:rPr lang="it-IT" dirty="0" err="1"/>
              <a:t>veniam</a:t>
            </a:r>
            <a:r>
              <a:rPr lang="it-IT" dirty="0"/>
              <a:t>, </a:t>
            </a:r>
            <a:r>
              <a:rPr lang="it-IT" dirty="0" err="1"/>
              <a:t>quis</a:t>
            </a:r>
            <a:r>
              <a:rPr lang="it-IT" dirty="0"/>
              <a:t> </a:t>
            </a:r>
            <a:r>
              <a:rPr lang="it-IT" dirty="0" err="1"/>
              <a:t>nostrud</a:t>
            </a:r>
            <a:r>
              <a:rPr lang="it-IT" dirty="0"/>
              <a:t> </a:t>
            </a:r>
            <a:r>
              <a:rPr lang="it-IT" dirty="0" err="1"/>
              <a:t>exercitation</a:t>
            </a:r>
            <a:r>
              <a:rPr lang="it-IT" dirty="0"/>
              <a:t> </a:t>
            </a:r>
            <a:r>
              <a:rPr lang="it-IT" dirty="0" err="1"/>
              <a:t>ullamcorper</a:t>
            </a:r>
            <a:r>
              <a:rPr lang="it-IT" dirty="0"/>
              <a:t> </a:t>
            </a:r>
            <a:r>
              <a:rPr lang="it-IT" dirty="0" err="1"/>
              <a:t>suscipit</a:t>
            </a:r>
            <a:endParaRPr lang="it-IT" dirty="0"/>
          </a:p>
          <a:p>
            <a:pPr>
              <a:lnSpc>
                <a:spcPct val="150000"/>
              </a:lnSpc>
            </a:pPr>
            <a:r>
              <a:rPr lang="it-IT" dirty="0" err="1"/>
              <a:t>Duis</a:t>
            </a:r>
            <a:r>
              <a:rPr lang="it-IT" dirty="0"/>
              <a:t> </a:t>
            </a:r>
            <a:r>
              <a:rPr lang="it-IT" dirty="0" err="1"/>
              <a:t>autem</a:t>
            </a:r>
            <a:r>
              <a:rPr lang="it-IT" dirty="0"/>
              <a:t> </a:t>
            </a:r>
            <a:r>
              <a:rPr lang="it-IT" dirty="0" err="1"/>
              <a:t>vel</a:t>
            </a:r>
            <a:r>
              <a:rPr lang="it-IT" dirty="0"/>
              <a:t> </a:t>
            </a:r>
            <a:r>
              <a:rPr lang="it-IT" dirty="0" err="1"/>
              <a:t>eum</a:t>
            </a:r>
            <a:r>
              <a:rPr lang="it-IT" dirty="0"/>
              <a:t> </a:t>
            </a:r>
            <a:r>
              <a:rPr lang="it-IT" dirty="0" err="1"/>
              <a:t>iriure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in </a:t>
            </a:r>
            <a:r>
              <a:rPr lang="it-IT" dirty="0" err="1"/>
              <a:t>hendrerit</a:t>
            </a:r>
            <a:r>
              <a:rPr lang="it-IT" dirty="0"/>
              <a:t> in </a:t>
            </a:r>
            <a:r>
              <a:rPr lang="it-IT" dirty="0" err="1"/>
              <a:t>vulputate</a:t>
            </a:r>
            <a:r>
              <a:rPr lang="it-IT" dirty="0"/>
              <a:t> </a:t>
            </a:r>
            <a:r>
              <a:rPr lang="it-IT" dirty="0" err="1"/>
              <a:t>velit</a:t>
            </a:r>
            <a:r>
              <a:rPr lang="it-IT" dirty="0"/>
              <a:t> esse molestie </a:t>
            </a:r>
            <a:r>
              <a:rPr lang="it-IT" dirty="0" err="1"/>
              <a:t>consequat</a:t>
            </a:r>
            <a:r>
              <a:rPr lang="it-IT" dirty="0"/>
              <a:t> </a:t>
            </a:r>
            <a:r>
              <a:rPr lang="it-IT" dirty="0" err="1"/>
              <a:t>nibh</a:t>
            </a:r>
            <a:r>
              <a:rPr lang="it-IT" dirty="0"/>
              <a:t> </a:t>
            </a:r>
            <a:r>
              <a:rPr lang="it-IT" dirty="0" err="1"/>
              <a:t>exercitation</a:t>
            </a:r>
            <a:endParaRPr lang="it-IT" dirty="0"/>
          </a:p>
          <a:p>
            <a:pPr>
              <a:lnSpc>
                <a:spcPct val="150000"/>
              </a:lnSpc>
            </a:pPr>
            <a:r>
              <a:rPr lang="it-IT" dirty="0" err="1"/>
              <a:t>Praesent</a:t>
            </a:r>
            <a:r>
              <a:rPr lang="it-IT" dirty="0"/>
              <a:t> </a:t>
            </a:r>
            <a:r>
              <a:rPr lang="it-IT" dirty="0" err="1"/>
              <a:t>luptatum</a:t>
            </a:r>
            <a:r>
              <a:rPr lang="it-IT" dirty="0"/>
              <a:t> </a:t>
            </a:r>
            <a:r>
              <a:rPr lang="it-IT" dirty="0" err="1"/>
              <a:t>zril</a:t>
            </a:r>
            <a:r>
              <a:rPr lang="it-IT" dirty="0"/>
              <a:t> </a:t>
            </a:r>
            <a:r>
              <a:rPr lang="it-IT" dirty="0" err="1"/>
              <a:t>delenit</a:t>
            </a:r>
            <a:r>
              <a:rPr lang="it-IT" dirty="0"/>
              <a:t> </a:t>
            </a:r>
            <a:r>
              <a:rPr lang="it-IT" dirty="0" err="1"/>
              <a:t>augue</a:t>
            </a:r>
            <a:r>
              <a:rPr lang="it-IT" dirty="0"/>
              <a:t> </a:t>
            </a:r>
            <a:r>
              <a:rPr lang="it-IT" dirty="0" err="1"/>
              <a:t>duis</a:t>
            </a:r>
            <a:r>
              <a:rPr lang="it-IT" dirty="0"/>
              <a:t> dolore te </a:t>
            </a:r>
            <a:r>
              <a:rPr lang="it-IT" dirty="0" err="1"/>
              <a:t>feugait</a:t>
            </a:r>
            <a:r>
              <a:rPr lang="it-IT" dirty="0"/>
              <a:t> nulla </a:t>
            </a:r>
            <a:r>
              <a:rPr lang="it-IT" dirty="0" err="1"/>
              <a:t>facilisi</a:t>
            </a:r>
            <a:endParaRPr lang="it-IT" dirty="0"/>
          </a:p>
          <a:p>
            <a:pPr>
              <a:lnSpc>
                <a:spcPct val="150000"/>
              </a:lnSpc>
            </a:pPr>
            <a:r>
              <a:rPr lang="it-IT" dirty="0" err="1"/>
              <a:t>Suscipit</a:t>
            </a:r>
            <a:r>
              <a:rPr lang="it-IT" dirty="0"/>
              <a:t> </a:t>
            </a:r>
            <a:r>
              <a:rPr lang="it-IT" dirty="0" err="1"/>
              <a:t>lobortis</a:t>
            </a:r>
            <a:r>
              <a:rPr lang="it-IT" dirty="0"/>
              <a:t> </a:t>
            </a:r>
            <a:r>
              <a:rPr lang="it-IT" dirty="0" err="1"/>
              <a:t>nisl</a:t>
            </a:r>
            <a:r>
              <a:rPr lang="it-IT" dirty="0"/>
              <a:t> ut </a:t>
            </a:r>
            <a:r>
              <a:rPr lang="it-IT" dirty="0" err="1"/>
              <a:t>aliquip</a:t>
            </a:r>
            <a:r>
              <a:rPr lang="it-IT" dirty="0"/>
              <a:t> ex ea ut </a:t>
            </a:r>
            <a:r>
              <a:rPr lang="it-IT" dirty="0" err="1"/>
              <a:t>aliquip</a:t>
            </a:r>
            <a:r>
              <a:rPr lang="it-IT" dirty="0"/>
              <a:t> </a:t>
            </a:r>
            <a:r>
              <a:rPr lang="it-IT" dirty="0" err="1"/>
              <a:t>commodo</a:t>
            </a:r>
            <a:endParaRPr lang="it-IT" dirty="0"/>
          </a:p>
          <a:p>
            <a:pPr>
              <a:lnSpc>
                <a:spcPct val="150000"/>
              </a:lnSpc>
            </a:pPr>
            <a:r>
              <a:rPr lang="it-IT" dirty="0"/>
              <a:t>Et </a:t>
            </a:r>
            <a:r>
              <a:rPr lang="it-IT" dirty="0" err="1"/>
              <a:t>iusto</a:t>
            </a:r>
            <a:r>
              <a:rPr lang="it-IT" dirty="0"/>
              <a:t> odio </a:t>
            </a:r>
            <a:r>
              <a:rPr lang="it-IT" dirty="0" err="1"/>
              <a:t>dignissim</a:t>
            </a:r>
            <a:r>
              <a:rPr lang="it-IT" dirty="0"/>
              <a:t> qui </a:t>
            </a:r>
            <a:r>
              <a:rPr lang="it-IT" dirty="0" err="1"/>
              <a:t>blandit</a:t>
            </a:r>
            <a:r>
              <a:rPr lang="it-IT" dirty="0"/>
              <a:t> </a:t>
            </a:r>
            <a:r>
              <a:rPr lang="it-IT" dirty="0" err="1"/>
              <a:t>praesent</a:t>
            </a:r>
            <a:r>
              <a:rPr lang="it-IT" dirty="0"/>
              <a:t> </a:t>
            </a:r>
            <a:r>
              <a:rPr lang="it-IT" dirty="0" err="1"/>
              <a:t>luptatum</a:t>
            </a:r>
            <a:r>
              <a:rPr lang="it-IT" dirty="0"/>
              <a:t> </a:t>
            </a:r>
            <a:r>
              <a:rPr lang="it-IT" dirty="0" err="1"/>
              <a:t>zril</a:t>
            </a:r>
            <a:r>
              <a:rPr lang="it-IT" dirty="0"/>
              <a:t> </a:t>
            </a:r>
            <a:r>
              <a:rPr lang="it-IT" dirty="0" err="1"/>
              <a:t>delenit</a:t>
            </a:r>
            <a:r>
              <a:rPr lang="it-IT" dirty="0"/>
              <a:t> </a:t>
            </a:r>
            <a:r>
              <a:rPr lang="it-IT" dirty="0" err="1"/>
              <a:t>augue</a:t>
            </a:r>
            <a:r>
              <a:rPr lang="it-IT" dirty="0"/>
              <a:t> </a:t>
            </a:r>
            <a:r>
              <a:rPr lang="it-IT" dirty="0" err="1"/>
              <a:t>duis</a:t>
            </a:r>
            <a:r>
              <a:rPr lang="it-IT" dirty="0"/>
              <a:t> dolore te </a:t>
            </a:r>
            <a:r>
              <a:rPr lang="it-IT" dirty="0" err="1"/>
              <a:t>feugait</a:t>
            </a:r>
            <a:r>
              <a:rPr lang="it-IT" dirty="0"/>
              <a:t> nulla </a:t>
            </a:r>
            <a:r>
              <a:rPr lang="it-IT" dirty="0" err="1"/>
              <a:t>ullamcorperi</a:t>
            </a:r>
            <a:r>
              <a:rPr lang="it-IT" dirty="0"/>
              <a:t>.</a:t>
            </a:r>
          </a:p>
          <a:p>
            <a:pPr>
              <a:lnSpc>
                <a:spcPct val="150000"/>
              </a:lnSpc>
            </a:pPr>
            <a:endParaRPr lang="it-IT" dirty="0"/>
          </a:p>
          <a:p>
            <a:pPr>
              <a:lnSpc>
                <a:spcPct val="150000"/>
              </a:lnSpc>
            </a:pPr>
            <a:endParaRPr lang="it-IT" dirty="0"/>
          </a:p>
        </p:txBody>
      </p:sp>
      <p:sp>
        <p:nvSpPr>
          <p:cNvPr id="12" name="CasellaDiTesto 11"/>
          <p:cNvSpPr txBox="1"/>
          <p:nvPr userDrawn="1"/>
        </p:nvSpPr>
        <p:spPr>
          <a:xfrm>
            <a:off x="262800" y="468000"/>
            <a:ext cx="73682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2400" b="1" dirty="0">
                <a:solidFill>
                  <a:srgbClr val="E4002B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424697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so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4"/>
            <a:ext cx="12195756" cy="6858204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08211" y="2780928"/>
            <a:ext cx="10561173" cy="576064"/>
          </a:xfrm>
          <a:prstGeom prst="rect">
            <a:avLst/>
          </a:prstGeom>
        </p:spPr>
        <p:txBody>
          <a:bodyPr vert="horz"/>
          <a:lstStyle>
            <a:lvl1pPr algn="l">
              <a:defRPr sz="26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5" name="Rettangolo 4"/>
          <p:cNvSpPr/>
          <p:nvPr userDrawn="1"/>
        </p:nvSpPr>
        <p:spPr>
          <a:xfrm>
            <a:off x="318523" y="6500841"/>
            <a:ext cx="443332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00" noProof="0" dirty="0">
                <a:solidFill>
                  <a:srgbClr val="5B6770"/>
                </a:solidFill>
              </a:rPr>
              <a:t>All rights reserved © 2022, Telespazio</a:t>
            </a:r>
          </a:p>
        </p:txBody>
      </p:sp>
    </p:spTree>
    <p:extLst>
      <p:ext uri="{BB962C8B-B14F-4D97-AF65-F5344CB8AC3E}">
        <p14:creationId xmlns:p14="http://schemas.microsoft.com/office/powerpoint/2010/main" val="4109429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n>
                <a:noFill/>
              </a:ln>
              <a:solidFill>
                <a:schemeClr val="bg1"/>
              </a:solidFill>
            </a:endParaRPr>
          </a:p>
        </p:txBody>
      </p:sp>
      <p:grpSp>
        <p:nvGrpSpPr>
          <p:cNvPr id="4" name="Gruppo 3"/>
          <p:cNvGrpSpPr/>
          <p:nvPr userDrawn="1"/>
        </p:nvGrpSpPr>
        <p:grpSpPr>
          <a:xfrm>
            <a:off x="11235267" y="372748"/>
            <a:ext cx="371204" cy="444121"/>
            <a:chOff x="5315343" y="2571671"/>
            <a:chExt cx="757943" cy="906828"/>
          </a:xfrm>
        </p:grpSpPr>
        <p:sp>
          <p:nvSpPr>
            <p:cNvPr id="5" name="Freeform 13"/>
            <p:cNvSpPr>
              <a:spLocks/>
            </p:cNvSpPr>
            <p:nvPr userDrawn="1"/>
          </p:nvSpPr>
          <p:spPr bwMode="auto">
            <a:xfrm>
              <a:off x="5589422" y="3058921"/>
              <a:ext cx="406041" cy="294381"/>
            </a:xfrm>
            <a:custGeom>
              <a:avLst/>
              <a:gdLst>
                <a:gd name="T0" fmla="*/ 67 w 69"/>
                <a:gd name="T1" fmla="*/ 32 h 49"/>
                <a:gd name="T2" fmla="*/ 0 w 69"/>
                <a:gd name="T3" fmla="*/ 0 h 49"/>
                <a:gd name="T4" fmla="*/ 52 w 69"/>
                <a:gd name="T5" fmla="*/ 47 h 49"/>
                <a:gd name="T6" fmla="*/ 53 w 69"/>
                <a:gd name="T7" fmla="*/ 48 h 49"/>
                <a:gd name="T8" fmla="*/ 54 w 69"/>
                <a:gd name="T9" fmla="*/ 48 h 49"/>
                <a:gd name="T10" fmla="*/ 54 w 69"/>
                <a:gd name="T11" fmla="*/ 48 h 49"/>
                <a:gd name="T12" fmla="*/ 56 w 69"/>
                <a:gd name="T13" fmla="*/ 49 h 49"/>
                <a:gd name="T14" fmla="*/ 56 w 69"/>
                <a:gd name="T15" fmla="*/ 49 h 49"/>
                <a:gd name="T16" fmla="*/ 58 w 69"/>
                <a:gd name="T17" fmla="*/ 48 h 49"/>
                <a:gd name="T18" fmla="*/ 68 w 69"/>
                <a:gd name="T19" fmla="*/ 36 h 49"/>
                <a:gd name="T20" fmla="*/ 69 w 69"/>
                <a:gd name="T21" fmla="*/ 33 h 49"/>
                <a:gd name="T22" fmla="*/ 67 w 69"/>
                <a:gd name="T23" fmla="*/ 3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49">
                  <a:moveTo>
                    <a:pt x="67" y="32"/>
                  </a:moveTo>
                  <a:cubicBezTo>
                    <a:pt x="21" y="19"/>
                    <a:pt x="0" y="0"/>
                    <a:pt x="0" y="0"/>
                  </a:cubicBezTo>
                  <a:cubicBezTo>
                    <a:pt x="0" y="0"/>
                    <a:pt x="20" y="34"/>
                    <a:pt x="52" y="47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8"/>
                    <a:pt x="55" y="48"/>
                    <a:pt x="56" y="49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7" y="49"/>
                    <a:pt x="58" y="48"/>
                    <a:pt x="58" y="48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9" y="35"/>
                    <a:pt x="69" y="34"/>
                    <a:pt x="69" y="33"/>
                  </a:cubicBezTo>
                  <a:cubicBezTo>
                    <a:pt x="68" y="33"/>
                    <a:pt x="68" y="32"/>
                    <a:pt x="67" y="32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6" name="Freeform 14"/>
            <p:cNvSpPr>
              <a:spLocks/>
            </p:cNvSpPr>
            <p:nvPr userDrawn="1"/>
          </p:nvSpPr>
          <p:spPr bwMode="auto">
            <a:xfrm>
              <a:off x="5606339" y="2950643"/>
              <a:ext cx="466947" cy="118430"/>
            </a:xfrm>
            <a:custGeom>
              <a:avLst/>
              <a:gdLst>
                <a:gd name="T0" fmla="*/ 76 w 79"/>
                <a:gd name="T1" fmla="*/ 1 h 20"/>
                <a:gd name="T2" fmla="*/ 69 w 79"/>
                <a:gd name="T3" fmla="*/ 0 h 20"/>
                <a:gd name="T4" fmla="*/ 0 w 79"/>
                <a:gd name="T5" fmla="*/ 9 h 20"/>
                <a:gd name="T6" fmla="*/ 76 w 79"/>
                <a:gd name="T7" fmla="*/ 20 h 20"/>
                <a:gd name="T8" fmla="*/ 76 w 79"/>
                <a:gd name="T9" fmla="*/ 20 h 20"/>
                <a:gd name="T10" fmla="*/ 76 w 79"/>
                <a:gd name="T11" fmla="*/ 20 h 20"/>
                <a:gd name="T12" fmla="*/ 76 w 79"/>
                <a:gd name="T13" fmla="*/ 20 h 20"/>
                <a:gd name="T14" fmla="*/ 77 w 79"/>
                <a:gd name="T15" fmla="*/ 18 h 20"/>
                <a:gd name="T16" fmla="*/ 78 w 79"/>
                <a:gd name="T17" fmla="*/ 4 h 20"/>
                <a:gd name="T18" fmla="*/ 76 w 79"/>
                <a:gd name="T1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20">
                  <a:moveTo>
                    <a:pt x="76" y="1"/>
                  </a:moveTo>
                  <a:cubicBezTo>
                    <a:pt x="75" y="1"/>
                    <a:pt x="72" y="0"/>
                    <a:pt x="69" y="0"/>
                  </a:cubicBezTo>
                  <a:cubicBezTo>
                    <a:pt x="50" y="0"/>
                    <a:pt x="0" y="9"/>
                    <a:pt x="0" y="9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7" y="19"/>
                    <a:pt x="77" y="19"/>
                    <a:pt x="77" y="18"/>
                  </a:cubicBezTo>
                  <a:cubicBezTo>
                    <a:pt x="77" y="16"/>
                    <a:pt x="78" y="8"/>
                    <a:pt x="78" y="4"/>
                  </a:cubicBezTo>
                  <a:cubicBezTo>
                    <a:pt x="79" y="3"/>
                    <a:pt x="77" y="1"/>
                    <a:pt x="76" y="1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7" name="Freeform 15"/>
            <p:cNvSpPr>
              <a:spLocks/>
            </p:cNvSpPr>
            <p:nvPr userDrawn="1"/>
          </p:nvSpPr>
          <p:spPr bwMode="auto">
            <a:xfrm>
              <a:off x="5606339" y="2656264"/>
              <a:ext cx="412808" cy="280846"/>
            </a:xfrm>
            <a:custGeom>
              <a:avLst/>
              <a:gdLst>
                <a:gd name="T0" fmla="*/ 0 w 70"/>
                <a:gd name="T1" fmla="*/ 47 h 47"/>
                <a:gd name="T2" fmla="*/ 68 w 70"/>
                <a:gd name="T3" fmla="*/ 17 h 47"/>
                <a:gd name="T4" fmla="*/ 70 w 70"/>
                <a:gd name="T5" fmla="*/ 16 h 47"/>
                <a:gd name="T6" fmla="*/ 70 w 70"/>
                <a:gd name="T7" fmla="*/ 13 h 47"/>
                <a:gd name="T8" fmla="*/ 61 w 70"/>
                <a:gd name="T9" fmla="*/ 1 h 47"/>
                <a:gd name="T10" fmla="*/ 58 w 70"/>
                <a:gd name="T11" fmla="*/ 0 h 47"/>
                <a:gd name="T12" fmla="*/ 58 w 70"/>
                <a:gd name="T13" fmla="*/ 0 h 47"/>
                <a:gd name="T14" fmla="*/ 58 w 70"/>
                <a:gd name="T15" fmla="*/ 0 h 47"/>
                <a:gd name="T16" fmla="*/ 58 w 70"/>
                <a:gd name="T17" fmla="*/ 0 h 47"/>
                <a:gd name="T18" fmla="*/ 55 w 70"/>
                <a:gd name="T19" fmla="*/ 1 h 47"/>
                <a:gd name="T20" fmla="*/ 0 w 70"/>
                <a:gd name="T21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47">
                  <a:moveTo>
                    <a:pt x="0" y="47"/>
                  </a:moveTo>
                  <a:cubicBezTo>
                    <a:pt x="24" y="25"/>
                    <a:pt x="64" y="18"/>
                    <a:pt x="68" y="17"/>
                  </a:cubicBezTo>
                  <a:cubicBezTo>
                    <a:pt x="69" y="17"/>
                    <a:pt x="70" y="16"/>
                    <a:pt x="70" y="16"/>
                  </a:cubicBezTo>
                  <a:cubicBezTo>
                    <a:pt x="70" y="15"/>
                    <a:pt x="70" y="14"/>
                    <a:pt x="70" y="13"/>
                  </a:cubicBezTo>
                  <a:cubicBezTo>
                    <a:pt x="68" y="11"/>
                    <a:pt x="63" y="3"/>
                    <a:pt x="61" y="1"/>
                  </a:cubicBezTo>
                  <a:cubicBezTo>
                    <a:pt x="60" y="0"/>
                    <a:pt x="59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26" y="12"/>
                    <a:pt x="8" y="36"/>
                    <a:pt x="0" y="47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8" name="Freeform 16"/>
            <p:cNvSpPr>
              <a:spLocks/>
            </p:cNvSpPr>
            <p:nvPr userDrawn="1"/>
          </p:nvSpPr>
          <p:spPr bwMode="auto">
            <a:xfrm>
              <a:off x="5521748" y="2571671"/>
              <a:ext cx="226707" cy="365437"/>
            </a:xfrm>
            <a:custGeom>
              <a:avLst/>
              <a:gdLst>
                <a:gd name="T0" fmla="*/ 2 w 38"/>
                <a:gd name="T1" fmla="*/ 61 h 61"/>
                <a:gd name="T2" fmla="*/ 4 w 38"/>
                <a:gd name="T3" fmla="*/ 50 h 61"/>
                <a:gd name="T4" fmla="*/ 37 w 38"/>
                <a:gd name="T5" fmla="*/ 4 h 61"/>
                <a:gd name="T6" fmla="*/ 37 w 38"/>
                <a:gd name="T7" fmla="*/ 1 h 61"/>
                <a:gd name="T8" fmla="*/ 35 w 38"/>
                <a:gd name="T9" fmla="*/ 0 h 61"/>
                <a:gd name="T10" fmla="*/ 20 w 38"/>
                <a:gd name="T11" fmla="*/ 1 h 61"/>
                <a:gd name="T12" fmla="*/ 18 w 38"/>
                <a:gd name="T13" fmla="*/ 2 h 61"/>
                <a:gd name="T14" fmla="*/ 18 w 38"/>
                <a:gd name="T15" fmla="*/ 2 h 61"/>
                <a:gd name="T16" fmla="*/ 15 w 38"/>
                <a:gd name="T17" fmla="*/ 5 h 61"/>
                <a:gd name="T18" fmla="*/ 13 w 38"/>
                <a:gd name="T19" fmla="*/ 8 h 61"/>
                <a:gd name="T20" fmla="*/ 13 w 38"/>
                <a:gd name="T21" fmla="*/ 9 h 61"/>
                <a:gd name="T22" fmla="*/ 12 w 38"/>
                <a:gd name="T23" fmla="*/ 11 h 61"/>
                <a:gd name="T24" fmla="*/ 2 w 38"/>
                <a:gd name="T2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61">
                  <a:moveTo>
                    <a:pt x="2" y="61"/>
                  </a:moveTo>
                  <a:cubicBezTo>
                    <a:pt x="2" y="58"/>
                    <a:pt x="4" y="52"/>
                    <a:pt x="4" y="50"/>
                  </a:cubicBezTo>
                  <a:cubicBezTo>
                    <a:pt x="12" y="27"/>
                    <a:pt x="30" y="10"/>
                    <a:pt x="37" y="4"/>
                  </a:cubicBezTo>
                  <a:cubicBezTo>
                    <a:pt x="37" y="3"/>
                    <a:pt x="38" y="2"/>
                    <a:pt x="37" y="1"/>
                  </a:cubicBezTo>
                  <a:cubicBezTo>
                    <a:pt x="37" y="0"/>
                    <a:pt x="36" y="0"/>
                    <a:pt x="35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1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6"/>
                    <a:pt x="14" y="7"/>
                    <a:pt x="13" y="8"/>
                  </a:cubicBezTo>
                  <a:cubicBezTo>
                    <a:pt x="13" y="8"/>
                    <a:pt x="13" y="8"/>
                    <a:pt x="13" y="9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8" y="17"/>
                    <a:pt x="0" y="36"/>
                    <a:pt x="2" y="61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9" name="Freeform 17"/>
            <p:cNvSpPr>
              <a:spLocks/>
            </p:cNvSpPr>
            <p:nvPr userDrawn="1"/>
          </p:nvSpPr>
          <p:spPr bwMode="auto">
            <a:xfrm>
              <a:off x="5376249" y="2727320"/>
              <a:ext cx="118430" cy="216555"/>
            </a:xfrm>
            <a:custGeom>
              <a:avLst/>
              <a:gdLst>
                <a:gd name="T0" fmla="*/ 20 w 20"/>
                <a:gd name="T1" fmla="*/ 36 h 36"/>
                <a:gd name="T2" fmla="*/ 11 w 20"/>
                <a:gd name="T3" fmla="*/ 4 h 36"/>
                <a:gd name="T4" fmla="*/ 11 w 20"/>
                <a:gd name="T5" fmla="*/ 2 h 36"/>
                <a:gd name="T6" fmla="*/ 9 w 20"/>
                <a:gd name="T7" fmla="*/ 0 h 36"/>
                <a:gd name="T8" fmla="*/ 6 w 20"/>
                <a:gd name="T9" fmla="*/ 1 h 36"/>
                <a:gd name="T10" fmla="*/ 0 w 20"/>
                <a:gd name="T11" fmla="*/ 14 h 36"/>
                <a:gd name="T12" fmla="*/ 0 w 20"/>
                <a:gd name="T13" fmla="*/ 16 h 36"/>
                <a:gd name="T14" fmla="*/ 20 w 20"/>
                <a:gd name="T1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36">
                  <a:moveTo>
                    <a:pt x="20" y="36"/>
                  </a:moveTo>
                  <a:cubicBezTo>
                    <a:pt x="20" y="36"/>
                    <a:pt x="12" y="22"/>
                    <a:pt x="11" y="4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0" y="0"/>
                    <a:pt x="9" y="0"/>
                  </a:cubicBezTo>
                  <a:cubicBezTo>
                    <a:pt x="8" y="0"/>
                    <a:pt x="7" y="0"/>
                    <a:pt x="6" y="1"/>
                  </a:cubicBezTo>
                  <a:cubicBezTo>
                    <a:pt x="3" y="6"/>
                    <a:pt x="0" y="14"/>
                    <a:pt x="0" y="14"/>
                  </a:cubicBezTo>
                  <a:cubicBezTo>
                    <a:pt x="0" y="15"/>
                    <a:pt x="0" y="16"/>
                    <a:pt x="0" y="16"/>
                  </a:cubicBezTo>
                  <a:cubicBezTo>
                    <a:pt x="4" y="25"/>
                    <a:pt x="20" y="36"/>
                    <a:pt x="20" y="36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0" name="Freeform 18"/>
            <p:cNvSpPr>
              <a:spLocks/>
            </p:cNvSpPr>
            <p:nvPr userDrawn="1"/>
          </p:nvSpPr>
          <p:spPr bwMode="auto">
            <a:xfrm>
              <a:off x="5362714" y="3058921"/>
              <a:ext cx="125197" cy="209788"/>
            </a:xfrm>
            <a:custGeom>
              <a:avLst/>
              <a:gdLst>
                <a:gd name="T0" fmla="*/ 0 w 21"/>
                <a:gd name="T1" fmla="*/ 17 h 35"/>
                <a:gd name="T2" fmla="*/ 0 w 21"/>
                <a:gd name="T3" fmla="*/ 19 h 35"/>
                <a:gd name="T4" fmla="*/ 3 w 21"/>
                <a:gd name="T5" fmla="*/ 33 h 35"/>
                <a:gd name="T6" fmla="*/ 6 w 21"/>
                <a:gd name="T7" fmla="*/ 35 h 35"/>
                <a:gd name="T8" fmla="*/ 8 w 21"/>
                <a:gd name="T9" fmla="*/ 31 h 35"/>
                <a:gd name="T10" fmla="*/ 21 w 21"/>
                <a:gd name="T11" fmla="*/ 0 h 35"/>
                <a:gd name="T12" fmla="*/ 0 w 21"/>
                <a:gd name="T1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35">
                  <a:moveTo>
                    <a:pt x="0" y="17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1" y="28"/>
                    <a:pt x="3" y="33"/>
                  </a:cubicBezTo>
                  <a:cubicBezTo>
                    <a:pt x="4" y="35"/>
                    <a:pt x="6" y="35"/>
                    <a:pt x="6" y="35"/>
                  </a:cubicBezTo>
                  <a:cubicBezTo>
                    <a:pt x="7" y="35"/>
                    <a:pt x="8" y="32"/>
                    <a:pt x="8" y="31"/>
                  </a:cubicBezTo>
                  <a:cubicBezTo>
                    <a:pt x="12" y="18"/>
                    <a:pt x="21" y="0"/>
                    <a:pt x="21" y="0"/>
                  </a:cubicBezTo>
                  <a:cubicBezTo>
                    <a:pt x="21" y="0"/>
                    <a:pt x="7" y="8"/>
                    <a:pt x="0" y="17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1" name="Freeform 19"/>
            <p:cNvSpPr>
              <a:spLocks/>
            </p:cNvSpPr>
            <p:nvPr userDrawn="1"/>
          </p:nvSpPr>
          <p:spPr bwMode="auto">
            <a:xfrm>
              <a:off x="5504829" y="3069073"/>
              <a:ext cx="250392" cy="409426"/>
            </a:xfrm>
            <a:custGeom>
              <a:avLst/>
              <a:gdLst>
                <a:gd name="T0" fmla="*/ 36 w 42"/>
                <a:gd name="T1" fmla="*/ 56 h 68"/>
                <a:gd name="T2" fmla="*/ 35 w 42"/>
                <a:gd name="T3" fmla="*/ 55 h 68"/>
                <a:gd name="T4" fmla="*/ 35 w 42"/>
                <a:gd name="T5" fmla="*/ 55 h 68"/>
                <a:gd name="T6" fmla="*/ 5 w 42"/>
                <a:gd name="T7" fmla="*/ 0 h 68"/>
                <a:gd name="T8" fmla="*/ 22 w 42"/>
                <a:gd name="T9" fmla="*/ 67 h 68"/>
                <a:gd name="T10" fmla="*/ 23 w 42"/>
                <a:gd name="T11" fmla="*/ 68 h 68"/>
                <a:gd name="T12" fmla="*/ 23 w 42"/>
                <a:gd name="T13" fmla="*/ 68 h 68"/>
                <a:gd name="T14" fmla="*/ 23 w 42"/>
                <a:gd name="T15" fmla="*/ 68 h 68"/>
                <a:gd name="T16" fmla="*/ 40 w 42"/>
                <a:gd name="T17" fmla="*/ 65 h 68"/>
                <a:gd name="T18" fmla="*/ 41 w 42"/>
                <a:gd name="T19" fmla="*/ 65 h 68"/>
                <a:gd name="T20" fmla="*/ 42 w 42"/>
                <a:gd name="T21" fmla="*/ 64 h 68"/>
                <a:gd name="T22" fmla="*/ 41 w 42"/>
                <a:gd name="T23" fmla="*/ 61 h 68"/>
                <a:gd name="T24" fmla="*/ 36 w 42"/>
                <a:gd name="T25" fmla="*/ 5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68">
                  <a:moveTo>
                    <a:pt x="36" y="56"/>
                  </a:moveTo>
                  <a:cubicBezTo>
                    <a:pt x="35" y="55"/>
                    <a:pt x="35" y="55"/>
                    <a:pt x="35" y="5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9" y="29"/>
                    <a:pt x="5" y="0"/>
                    <a:pt x="5" y="0"/>
                  </a:cubicBezTo>
                  <a:cubicBezTo>
                    <a:pt x="5" y="0"/>
                    <a:pt x="0" y="43"/>
                    <a:pt x="22" y="67"/>
                  </a:cubicBezTo>
                  <a:cubicBezTo>
                    <a:pt x="22" y="68"/>
                    <a:pt x="22" y="68"/>
                    <a:pt x="23" y="68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1" y="65"/>
                    <a:pt x="42" y="64"/>
                    <a:pt x="42" y="64"/>
                  </a:cubicBezTo>
                  <a:cubicBezTo>
                    <a:pt x="42" y="63"/>
                    <a:pt x="42" y="62"/>
                    <a:pt x="41" y="61"/>
                  </a:cubicBezTo>
                  <a:cubicBezTo>
                    <a:pt x="40" y="60"/>
                    <a:pt x="39" y="59"/>
                    <a:pt x="36" y="56"/>
                  </a:cubicBezTo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2" name="Freeform 20"/>
            <p:cNvSpPr>
              <a:spLocks/>
            </p:cNvSpPr>
            <p:nvPr userDrawn="1"/>
          </p:nvSpPr>
          <p:spPr bwMode="auto">
            <a:xfrm>
              <a:off x="5315343" y="2943876"/>
              <a:ext cx="165801" cy="98128"/>
            </a:xfrm>
            <a:custGeom>
              <a:avLst/>
              <a:gdLst>
                <a:gd name="T0" fmla="*/ 28 w 28"/>
                <a:gd name="T1" fmla="*/ 9 h 16"/>
                <a:gd name="T2" fmla="*/ 20 w 28"/>
                <a:gd name="T3" fmla="*/ 7 h 16"/>
                <a:gd name="T4" fmla="*/ 7 w 28"/>
                <a:gd name="T5" fmla="*/ 2 h 16"/>
                <a:gd name="T6" fmla="*/ 6 w 28"/>
                <a:gd name="T7" fmla="*/ 1 h 16"/>
                <a:gd name="T8" fmla="*/ 3 w 28"/>
                <a:gd name="T9" fmla="*/ 0 h 16"/>
                <a:gd name="T10" fmla="*/ 3 w 28"/>
                <a:gd name="T11" fmla="*/ 0 h 16"/>
                <a:gd name="T12" fmla="*/ 2 w 28"/>
                <a:gd name="T13" fmla="*/ 2 h 16"/>
                <a:gd name="T14" fmla="*/ 0 w 28"/>
                <a:gd name="T15" fmla="*/ 14 h 16"/>
                <a:gd name="T16" fmla="*/ 2 w 28"/>
                <a:gd name="T17" fmla="*/ 16 h 16"/>
                <a:gd name="T18" fmla="*/ 2 w 28"/>
                <a:gd name="T19" fmla="*/ 16 h 16"/>
                <a:gd name="T20" fmla="*/ 3 w 28"/>
                <a:gd name="T21" fmla="*/ 16 h 16"/>
                <a:gd name="T22" fmla="*/ 21 w 28"/>
                <a:gd name="T23" fmla="*/ 11 h 16"/>
                <a:gd name="T24" fmla="*/ 28 w 28"/>
                <a:gd name="T25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16">
                  <a:moveTo>
                    <a:pt x="28" y="9"/>
                  </a:moveTo>
                  <a:cubicBezTo>
                    <a:pt x="20" y="7"/>
                    <a:pt x="20" y="7"/>
                    <a:pt x="20" y="7"/>
                  </a:cubicBezTo>
                  <a:cubicBezTo>
                    <a:pt x="18" y="7"/>
                    <a:pt x="10" y="5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1"/>
                    <a:pt x="2" y="2"/>
                  </a:cubicBezTo>
                  <a:cubicBezTo>
                    <a:pt x="1" y="4"/>
                    <a:pt x="0" y="12"/>
                    <a:pt x="0" y="14"/>
                  </a:cubicBezTo>
                  <a:cubicBezTo>
                    <a:pt x="1" y="15"/>
                    <a:pt x="1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6" y="15"/>
                    <a:pt x="16" y="12"/>
                    <a:pt x="21" y="11"/>
                  </a:cubicBezTo>
                  <a:lnTo>
                    <a:pt x="28" y="9"/>
                  </a:lnTo>
                  <a:close/>
                </a:path>
              </a:pathLst>
            </a:custGeom>
            <a:solidFill>
              <a:srgbClr val="EB0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</p:grpSp>
      <p:sp>
        <p:nvSpPr>
          <p:cNvPr id="27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90148" y="2663746"/>
            <a:ext cx="3455987" cy="2160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00"/>
              </a:lnSpc>
              <a:buFontTx/>
              <a:buNone/>
              <a:defRPr sz="9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/>
              <a:t>Job Title</a:t>
            </a:r>
          </a:p>
        </p:txBody>
      </p:sp>
      <p:sp>
        <p:nvSpPr>
          <p:cNvPr id="29" name="Segnaposto testo 2"/>
          <p:cNvSpPr>
            <a:spLocks noGrp="1"/>
          </p:cNvSpPr>
          <p:nvPr>
            <p:ph type="body" sz="quarter" idx="11" hasCustomPrompt="1"/>
          </p:nvPr>
        </p:nvSpPr>
        <p:spPr>
          <a:xfrm>
            <a:off x="490148" y="2389510"/>
            <a:ext cx="3455987" cy="2880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buFontTx/>
              <a:buNone/>
              <a:defRPr sz="125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 err="1"/>
              <a:t>Name</a:t>
            </a:r>
            <a:r>
              <a:rPr lang="it-IT" dirty="0"/>
              <a:t> </a:t>
            </a:r>
            <a:r>
              <a:rPr lang="it-IT" dirty="0" err="1"/>
              <a:t>Surname</a:t>
            </a:r>
            <a:endParaRPr lang="it-IT" dirty="0"/>
          </a:p>
        </p:txBody>
      </p:sp>
      <p:sp>
        <p:nvSpPr>
          <p:cNvPr id="30" name="Segnaposto testo 2"/>
          <p:cNvSpPr>
            <a:spLocks noGrp="1"/>
          </p:cNvSpPr>
          <p:nvPr>
            <p:ph type="body" sz="quarter" idx="12" hasCustomPrompt="1"/>
          </p:nvPr>
        </p:nvSpPr>
        <p:spPr>
          <a:xfrm>
            <a:off x="490148" y="2863922"/>
            <a:ext cx="3455987" cy="3038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00"/>
              </a:lnSpc>
              <a:buFontTx/>
              <a:buNone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 err="1"/>
              <a:t>name.surname@leonardocompany.com</a:t>
            </a:r>
            <a:endParaRPr lang="it-IT" dirty="0"/>
          </a:p>
        </p:txBody>
      </p:sp>
      <p:sp>
        <p:nvSpPr>
          <p:cNvPr id="31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490148" y="3801351"/>
            <a:ext cx="3455987" cy="2160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00"/>
              </a:lnSpc>
              <a:buFontTx/>
              <a:buNone/>
              <a:defRPr sz="9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/>
              <a:t>Job Title</a:t>
            </a:r>
          </a:p>
        </p:txBody>
      </p:sp>
      <p:sp>
        <p:nvSpPr>
          <p:cNvPr id="32" name="Segnaposto testo 2"/>
          <p:cNvSpPr>
            <a:spLocks noGrp="1"/>
          </p:cNvSpPr>
          <p:nvPr>
            <p:ph type="body" sz="quarter" idx="14" hasCustomPrompt="1"/>
          </p:nvPr>
        </p:nvSpPr>
        <p:spPr>
          <a:xfrm>
            <a:off x="490148" y="3521713"/>
            <a:ext cx="3455987" cy="2936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buFontTx/>
              <a:buNone/>
              <a:defRPr sz="125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 err="1"/>
              <a:t>Name</a:t>
            </a:r>
            <a:r>
              <a:rPr lang="it-IT" dirty="0"/>
              <a:t> </a:t>
            </a:r>
            <a:r>
              <a:rPr lang="it-IT" dirty="0" err="1"/>
              <a:t>Surname</a:t>
            </a:r>
            <a:endParaRPr lang="it-IT" dirty="0"/>
          </a:p>
        </p:txBody>
      </p:sp>
      <p:sp>
        <p:nvSpPr>
          <p:cNvPr id="33" name="Segnaposto testo 2"/>
          <p:cNvSpPr>
            <a:spLocks noGrp="1"/>
          </p:cNvSpPr>
          <p:nvPr>
            <p:ph type="body" sz="quarter" idx="15" hasCustomPrompt="1"/>
          </p:nvPr>
        </p:nvSpPr>
        <p:spPr>
          <a:xfrm>
            <a:off x="490148" y="4001526"/>
            <a:ext cx="3455987" cy="22119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/>
              <a:t>T +39 06 1234.567</a:t>
            </a:r>
          </a:p>
        </p:txBody>
      </p:sp>
      <p:sp>
        <p:nvSpPr>
          <p:cNvPr id="34" name="Segnaposto testo 2"/>
          <p:cNvSpPr>
            <a:spLocks noGrp="1"/>
          </p:cNvSpPr>
          <p:nvPr>
            <p:ph type="body" sz="quarter" idx="17" hasCustomPrompt="1"/>
          </p:nvPr>
        </p:nvSpPr>
        <p:spPr>
          <a:xfrm>
            <a:off x="4954644" y="2654193"/>
            <a:ext cx="3455987" cy="2160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00"/>
              </a:lnSpc>
              <a:buFontTx/>
              <a:buNone/>
              <a:defRPr sz="9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/>
              <a:t>Job Title</a:t>
            </a:r>
          </a:p>
        </p:txBody>
      </p:sp>
      <p:sp>
        <p:nvSpPr>
          <p:cNvPr id="35" name="Segnaposto testo 2"/>
          <p:cNvSpPr>
            <a:spLocks noGrp="1"/>
          </p:cNvSpPr>
          <p:nvPr>
            <p:ph type="body" sz="quarter" idx="18" hasCustomPrompt="1"/>
          </p:nvPr>
        </p:nvSpPr>
        <p:spPr>
          <a:xfrm>
            <a:off x="4954644" y="2387131"/>
            <a:ext cx="3455987" cy="2880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50"/>
              </a:lnSpc>
              <a:buFontTx/>
              <a:buNone/>
              <a:defRPr sz="125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 err="1"/>
              <a:t>Name</a:t>
            </a:r>
            <a:r>
              <a:rPr lang="it-IT" dirty="0"/>
              <a:t> </a:t>
            </a:r>
            <a:r>
              <a:rPr lang="it-IT" dirty="0" err="1"/>
              <a:t>Surname</a:t>
            </a:r>
            <a:endParaRPr lang="it-IT" dirty="0"/>
          </a:p>
        </p:txBody>
      </p:sp>
      <p:sp>
        <p:nvSpPr>
          <p:cNvPr id="36" name="Segnaposto testo 2"/>
          <p:cNvSpPr>
            <a:spLocks noGrp="1"/>
          </p:cNvSpPr>
          <p:nvPr>
            <p:ph type="body" sz="quarter" idx="19" hasCustomPrompt="1"/>
          </p:nvPr>
        </p:nvSpPr>
        <p:spPr>
          <a:xfrm>
            <a:off x="4954644" y="2854369"/>
            <a:ext cx="3455987" cy="229382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/>
              <a:t>T +39 06 1234.567</a:t>
            </a:r>
          </a:p>
        </p:txBody>
      </p:sp>
      <p:sp>
        <p:nvSpPr>
          <p:cNvPr id="37" name="Segnaposto testo 2"/>
          <p:cNvSpPr>
            <a:spLocks noGrp="1"/>
          </p:cNvSpPr>
          <p:nvPr>
            <p:ph type="body" sz="quarter" idx="20" hasCustomPrompt="1"/>
          </p:nvPr>
        </p:nvSpPr>
        <p:spPr>
          <a:xfrm>
            <a:off x="4954644" y="3712538"/>
            <a:ext cx="3455987" cy="3702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00"/>
              </a:lnSpc>
              <a:buFontTx/>
              <a:buNone/>
              <a:defRPr sz="900" b="1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endParaRPr lang="it-IT" dirty="0"/>
          </a:p>
          <a:p>
            <a:pPr lvl="0"/>
            <a:r>
              <a:rPr lang="it-IT" dirty="0" err="1"/>
              <a:t>Sit</a:t>
            </a:r>
            <a:r>
              <a:rPr lang="it-IT" dirty="0"/>
              <a:t> </a:t>
            </a:r>
            <a:r>
              <a:rPr lang="it-IT" dirty="0" err="1"/>
              <a:t>amet</a:t>
            </a:r>
            <a:endParaRPr lang="it-IT" dirty="0"/>
          </a:p>
        </p:txBody>
      </p:sp>
      <p:sp>
        <p:nvSpPr>
          <p:cNvPr id="2" name="CasellaDiTesto 1"/>
          <p:cNvSpPr txBox="1"/>
          <p:nvPr userDrawn="1"/>
        </p:nvSpPr>
        <p:spPr>
          <a:xfrm>
            <a:off x="504976" y="1805497"/>
            <a:ext cx="110152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>
                <a:solidFill>
                  <a:srgbClr val="5B6770"/>
                </a:solidFill>
              </a:rPr>
              <a:t>Contacts</a:t>
            </a:r>
          </a:p>
        </p:txBody>
      </p:sp>
      <p:sp>
        <p:nvSpPr>
          <p:cNvPr id="44" name="Segnaposto testo 2"/>
          <p:cNvSpPr>
            <a:spLocks noGrp="1"/>
          </p:cNvSpPr>
          <p:nvPr>
            <p:ph type="body" sz="quarter" idx="23" hasCustomPrompt="1"/>
          </p:nvPr>
        </p:nvSpPr>
        <p:spPr>
          <a:xfrm>
            <a:off x="490148" y="4240996"/>
            <a:ext cx="3455987" cy="214636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M +39 000 1234.567</a:t>
            </a:r>
          </a:p>
        </p:txBody>
      </p:sp>
      <p:sp>
        <p:nvSpPr>
          <p:cNvPr id="47" name="Segnaposto testo 2"/>
          <p:cNvSpPr>
            <a:spLocks noGrp="1"/>
          </p:cNvSpPr>
          <p:nvPr>
            <p:ph type="body" sz="quarter" idx="24" hasCustomPrompt="1"/>
          </p:nvPr>
        </p:nvSpPr>
        <p:spPr>
          <a:xfrm>
            <a:off x="490148" y="4469596"/>
            <a:ext cx="3455987" cy="214636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/>
              <a:t>name.surname@leonardocompany.com</a:t>
            </a:r>
          </a:p>
        </p:txBody>
      </p:sp>
      <p:sp>
        <p:nvSpPr>
          <p:cNvPr id="48" name="Segnaposto testo 2"/>
          <p:cNvSpPr>
            <a:spLocks noGrp="1"/>
          </p:cNvSpPr>
          <p:nvPr>
            <p:ph type="body" sz="quarter" idx="25" hasCustomPrompt="1"/>
          </p:nvPr>
        </p:nvSpPr>
        <p:spPr>
          <a:xfrm>
            <a:off x="4954644" y="3095898"/>
            <a:ext cx="3455987" cy="214636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M +39 000 1234.567</a:t>
            </a:r>
          </a:p>
        </p:txBody>
      </p:sp>
      <p:sp>
        <p:nvSpPr>
          <p:cNvPr id="49" name="Segnaposto testo 2"/>
          <p:cNvSpPr>
            <a:spLocks noGrp="1"/>
          </p:cNvSpPr>
          <p:nvPr>
            <p:ph type="body" sz="quarter" idx="26" hasCustomPrompt="1"/>
          </p:nvPr>
        </p:nvSpPr>
        <p:spPr>
          <a:xfrm>
            <a:off x="4954644" y="3324498"/>
            <a:ext cx="3455987" cy="214636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/>
              <a:t>name.surname@leonardocompany.com</a:t>
            </a:r>
          </a:p>
        </p:txBody>
      </p:sp>
      <p:sp>
        <p:nvSpPr>
          <p:cNvPr id="54" name="Segnaposto testo 2"/>
          <p:cNvSpPr>
            <a:spLocks noGrp="1"/>
          </p:cNvSpPr>
          <p:nvPr>
            <p:ph type="body" sz="quarter" idx="27" hasCustomPrompt="1"/>
          </p:nvPr>
        </p:nvSpPr>
        <p:spPr>
          <a:xfrm>
            <a:off x="4954644" y="4076205"/>
            <a:ext cx="3455987" cy="229382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/>
              <a:t>T +39 06 1234.567</a:t>
            </a:r>
          </a:p>
        </p:txBody>
      </p:sp>
      <p:sp>
        <p:nvSpPr>
          <p:cNvPr id="55" name="Segnaposto testo 2"/>
          <p:cNvSpPr>
            <a:spLocks noGrp="1"/>
          </p:cNvSpPr>
          <p:nvPr>
            <p:ph type="body" sz="quarter" idx="28" hasCustomPrompt="1"/>
          </p:nvPr>
        </p:nvSpPr>
        <p:spPr>
          <a:xfrm>
            <a:off x="4954644" y="4317734"/>
            <a:ext cx="3455987" cy="214636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M +39 000 1234.567</a:t>
            </a:r>
          </a:p>
        </p:txBody>
      </p:sp>
      <p:sp>
        <p:nvSpPr>
          <p:cNvPr id="56" name="Segnaposto testo 2"/>
          <p:cNvSpPr>
            <a:spLocks noGrp="1"/>
          </p:cNvSpPr>
          <p:nvPr>
            <p:ph type="body" sz="quarter" idx="29" hasCustomPrompt="1"/>
          </p:nvPr>
        </p:nvSpPr>
        <p:spPr>
          <a:xfrm>
            <a:off x="4954644" y="4546334"/>
            <a:ext cx="3455987" cy="214636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900" b="0" i="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5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it-IT" dirty="0"/>
              <a:t>name.surname@leonardocompany.com</a:t>
            </a:r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980" y="5593317"/>
            <a:ext cx="2653524" cy="294836"/>
          </a:xfrm>
          <a:prstGeom prst="rect">
            <a:avLst/>
          </a:prstGeom>
        </p:spPr>
      </p:pic>
      <p:sp>
        <p:nvSpPr>
          <p:cNvPr id="40" name="TextBox 10"/>
          <p:cNvSpPr txBox="1">
            <a:spLocks noChangeArrowheads="1"/>
          </p:cNvSpPr>
          <p:nvPr userDrawn="1"/>
        </p:nvSpPr>
        <p:spPr bwMode="auto">
          <a:xfrm>
            <a:off x="407368" y="6008202"/>
            <a:ext cx="7301491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400" dirty="0">
                <a:solidFill>
                  <a:srgbClr val="5B6770"/>
                </a:solidFill>
              </a:rPr>
              <a:t>telespazio.com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40B9324-C3ED-47D9-8C69-8A4708A56AA8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655840" y="6237312"/>
            <a:ext cx="6720747" cy="354347"/>
          </a:xfrm>
          <a:prstGeom prst="rect">
            <a:avLst/>
          </a:prstGeom>
        </p:spPr>
        <p:txBody>
          <a:bodyPr lIns="0" bIns="0" anchor="b">
            <a:normAutofit/>
          </a:bodyPr>
          <a:lstStyle>
            <a:lvl1pPr marL="0" indent="0" algn="r">
              <a:spcBef>
                <a:spcPts val="0"/>
              </a:spcBef>
              <a:buNone/>
              <a:defRPr sz="900" b="0">
                <a:solidFill>
                  <a:srgbClr val="00B0F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08 April 2022, Virtual</a:t>
            </a:r>
          </a:p>
        </p:txBody>
      </p:sp>
    </p:spTree>
    <p:extLst>
      <p:ext uri="{BB962C8B-B14F-4D97-AF65-F5344CB8AC3E}">
        <p14:creationId xmlns:p14="http://schemas.microsoft.com/office/powerpoint/2010/main" val="3373391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page - forma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125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1371" y="764704"/>
            <a:ext cx="10945216" cy="504056"/>
          </a:xfrm>
          <a:prstGeom prst="rect">
            <a:avLst/>
          </a:prstGeom>
        </p:spPr>
        <p:txBody>
          <a:bodyPr/>
          <a:lstStyle>
            <a:lvl1pPr algn="l"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14" name="Segnaposto contenuto 2"/>
          <p:cNvSpPr>
            <a:spLocks noGrp="1"/>
          </p:cNvSpPr>
          <p:nvPr>
            <p:ph idx="1"/>
          </p:nvPr>
        </p:nvSpPr>
        <p:spPr>
          <a:xfrm>
            <a:off x="431371" y="1415580"/>
            <a:ext cx="10945216" cy="4680000"/>
          </a:xfrm>
          <a:prstGeom prst="rect">
            <a:avLst/>
          </a:prstGeom>
        </p:spPr>
        <p:txBody>
          <a:bodyPr/>
          <a:lstStyle>
            <a:lvl1pPr>
              <a:buNone/>
              <a:defRPr sz="1867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67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None/>
              <a:defRPr sz="1867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67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67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1"/>
          </p:nvPr>
        </p:nvSpPr>
        <p:spPr>
          <a:xfrm>
            <a:off x="2927648" y="6305587"/>
            <a:ext cx="8448939" cy="354347"/>
          </a:xfrm>
          <a:prstGeom prst="rect">
            <a:avLst/>
          </a:prstGeom>
        </p:spPr>
        <p:txBody>
          <a:bodyPr lIns="0" bIns="0" anchor="b">
            <a:normAutofit/>
          </a:bodyPr>
          <a:lstStyle>
            <a:lvl1pPr marL="0" indent="0" algn="r"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Arial"/>
                <a:cs typeface="Arial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4839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- forma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471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Forma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EAC52FB-EBFD-0042-A9FF-23163565F0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564904"/>
            <a:ext cx="6588000" cy="576064"/>
          </a:xfrm>
          <a:prstGeom prst="rect">
            <a:avLst/>
          </a:prstGeom>
        </p:spPr>
        <p:txBody>
          <a:bodyPr vert="horz" lIns="0" tIns="0" rIns="0" bIns="0" anchor="b"/>
          <a:lstStyle>
            <a:lvl1pPr algn="l">
              <a:defRPr sz="2400" b="1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CLICK TO EDIT SECTION </a:t>
            </a:r>
            <a:br>
              <a:rPr lang="it-IT" dirty="0"/>
            </a:br>
            <a:r>
              <a:rPr lang="it-IT" dirty="0"/>
              <a:t>MASTER TITLE</a:t>
            </a:r>
            <a:endParaRPr lang="en-US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E8B4C49-35BD-7441-9C32-05DB809C144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2801" y="3212976"/>
            <a:ext cx="6588000" cy="324000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dirty="0"/>
              <a:t>Click to i</a:t>
            </a:r>
            <a:r>
              <a:rPr lang="en-US" dirty="0" err="1"/>
              <a:t>nsert</a:t>
            </a:r>
            <a:r>
              <a:rPr lang="en-US" dirty="0"/>
              <a:t> here your subtitle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BD6DC732-3195-3A48-8A40-98FE5CABD2ED}"/>
              </a:ext>
            </a:extLst>
          </p:cNvPr>
          <p:cNvSpPr/>
          <p:nvPr userDrawn="1"/>
        </p:nvSpPr>
        <p:spPr>
          <a:xfrm flipV="1">
            <a:off x="6765200" y="3666150"/>
            <a:ext cx="101760" cy="101764"/>
          </a:xfrm>
          <a:prstGeom prst="ellipse">
            <a:avLst/>
          </a:prstGeom>
          <a:solidFill>
            <a:srgbClr val="E400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9F31969D-EAF7-5E43-8E2F-7A42417F7C35}"/>
              </a:ext>
            </a:extLst>
          </p:cNvPr>
          <p:cNvCxnSpPr>
            <a:cxnSpLocks/>
          </p:cNvCxnSpPr>
          <p:nvPr userDrawn="1"/>
        </p:nvCxnSpPr>
        <p:spPr>
          <a:xfrm>
            <a:off x="263525" y="3717032"/>
            <a:ext cx="6501675" cy="0"/>
          </a:xfrm>
          <a:prstGeom prst="line">
            <a:avLst/>
          </a:prstGeom>
          <a:ln w="9525" cap="rnd">
            <a:solidFill>
              <a:srgbClr val="3D41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column - 2 rows title with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2"/>
          <p:cNvSpPr>
            <a:spLocks noGrp="1"/>
          </p:cNvSpPr>
          <p:nvPr>
            <p:ph idx="1" hasCustomPrompt="1"/>
          </p:nvPr>
        </p:nvSpPr>
        <p:spPr>
          <a:xfrm>
            <a:off x="263525" y="1556792"/>
            <a:ext cx="11664950" cy="4608512"/>
          </a:xfrm>
          <a:prstGeom prst="rect">
            <a:avLst/>
          </a:prstGeom>
        </p:spPr>
        <p:txBody>
          <a:bodyPr lIns="0" tIns="0" rIns="0" bIns="0"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2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3pPr>
            <a:lvl4pPr marL="1073150" indent="-265113"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344613" indent="-271463"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 err="1"/>
              <a:t>Thirth</a:t>
            </a:r>
            <a:r>
              <a:rPr lang="en-US" noProof="0" dirty="0"/>
              <a:t>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7030F1A-9A2D-CA42-BF87-83938690B2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476672"/>
            <a:ext cx="11664950" cy="28803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CLICK TO EDIT MASTER TITLE</a:t>
            </a:r>
            <a:br>
              <a:rPr lang="it-IT" dirty="0"/>
            </a:br>
            <a:endParaRPr lang="en-US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6E30DF-F266-8B4A-A351-D451A37C3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9696" y="6597104"/>
            <a:ext cx="8208764" cy="14426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800" b="1">
                <a:solidFill>
                  <a:srgbClr val="5B677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it-IT" dirty="0"/>
              <a:t>INSERT HERE THE TITLE 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536036FB-C85E-664E-ACE3-22E67E7DC62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4265" y="1080000"/>
            <a:ext cx="11664209" cy="324000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dirty="0"/>
              <a:t>Click to i</a:t>
            </a:r>
            <a:r>
              <a:rPr lang="en-US" dirty="0" err="1"/>
              <a:t>nsert</a:t>
            </a:r>
            <a:r>
              <a:rPr lang="en-US" dirty="0"/>
              <a:t> here your subtitle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coloumn - title + subtitle + text/table/image + text/table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2"/>
          <p:cNvSpPr>
            <a:spLocks noGrp="1"/>
          </p:cNvSpPr>
          <p:nvPr>
            <p:ph idx="1" hasCustomPrompt="1"/>
          </p:nvPr>
        </p:nvSpPr>
        <p:spPr>
          <a:xfrm>
            <a:off x="263525" y="1556792"/>
            <a:ext cx="5688013" cy="4608512"/>
          </a:xfrm>
          <a:prstGeom prst="rect">
            <a:avLst/>
          </a:prstGeom>
        </p:spPr>
        <p:txBody>
          <a:bodyPr lIns="0" tIns="0" rIns="0" bIns="0"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2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3pPr>
            <a:lvl4pPr marL="1073150" indent="-265113"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344613" indent="-271463"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 err="1"/>
              <a:t>Thirth</a:t>
            </a:r>
            <a:r>
              <a:rPr lang="en-US" noProof="0" dirty="0"/>
              <a:t>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7030F1A-9A2D-CA42-BF87-83938690B2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476672"/>
            <a:ext cx="11664950" cy="79208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CLICK TO EDIT MASTER TITLE</a:t>
            </a:r>
            <a:br>
              <a:rPr lang="it-IT" dirty="0"/>
            </a:br>
            <a:endParaRPr lang="en-US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6E30DF-F266-8B4A-A351-D451A37C3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9696" y="6597104"/>
            <a:ext cx="8208764" cy="14426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800" b="1">
                <a:solidFill>
                  <a:srgbClr val="5B677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it-IT" dirty="0"/>
              <a:t>INSERT HERE THE TITLE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C320C5F-01C2-424A-898F-A2ECDC42A904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113607" y="1556792"/>
            <a:ext cx="5814868" cy="4608512"/>
          </a:xfrm>
          <a:prstGeom prst="rect">
            <a:avLst/>
          </a:prstGeom>
        </p:spPr>
        <p:txBody>
          <a:bodyPr lIns="0" tIns="0" rIns="0" bIns="0"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2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3pPr>
            <a:lvl4pPr marL="1073150" indent="-265113"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344613" indent="-271463"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 err="1"/>
              <a:t>Thirth</a:t>
            </a:r>
            <a:r>
              <a:rPr lang="en-US" noProof="0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1953451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74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coloumn - 2 rows title + subtitle + master text + text + table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2"/>
          <p:cNvSpPr>
            <a:spLocks noGrp="1"/>
          </p:cNvSpPr>
          <p:nvPr>
            <p:ph idx="15" hasCustomPrompt="1"/>
          </p:nvPr>
        </p:nvSpPr>
        <p:spPr>
          <a:xfrm>
            <a:off x="6096000" y="1844824"/>
            <a:ext cx="5832475" cy="4321026"/>
          </a:xfrm>
          <a:prstGeom prst="rect">
            <a:avLst/>
          </a:prstGeom>
        </p:spPr>
        <p:txBody>
          <a:bodyPr lIns="0" tIns="0" rIns="0" bIns="0"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2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3pPr>
            <a:lvl4pPr marL="808037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07315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 err="1"/>
              <a:t>Thirth</a:t>
            </a:r>
            <a:r>
              <a:rPr lang="en-US" noProof="0" dirty="0"/>
              <a:t> level</a:t>
            </a:r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1" hasCustomPrompt="1"/>
          </p:nvPr>
        </p:nvSpPr>
        <p:spPr>
          <a:xfrm>
            <a:off x="263525" y="1844678"/>
            <a:ext cx="5688013" cy="4318854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noProof="0" dirty="0"/>
              <a:t>Click to edit Master text styles or click icon to add picture</a:t>
            </a:r>
            <a:endParaRPr lang="it-IT" noProof="0" dirty="0"/>
          </a:p>
          <a:p>
            <a:pPr lvl="0"/>
            <a:r>
              <a:rPr lang="en-US" noProof="0" dirty="0"/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5786A27-EDFB-A144-ACA0-FFCC36ABEF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476672"/>
            <a:ext cx="11664950" cy="79208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CLICK TO EDIT MASTER TITLE</a:t>
            </a:r>
            <a:endParaRPr lang="en-US" dirty="0"/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92D8D369-FF7E-1549-8CA4-469BC2CA0E1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4265" y="1368000"/>
            <a:ext cx="11664209" cy="324000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dirty="0"/>
              <a:t>Click to i</a:t>
            </a:r>
            <a:r>
              <a:rPr lang="en-US" dirty="0" err="1"/>
              <a:t>nsert</a:t>
            </a:r>
            <a:r>
              <a:rPr lang="en-US" dirty="0"/>
              <a:t> here your subtitle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4F209C78-B5CD-014E-8027-C7F7D1720B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9696" y="6597104"/>
            <a:ext cx="8208764" cy="14426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800" b="1">
                <a:solidFill>
                  <a:srgbClr val="5B677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it-IT" dirty="0"/>
              <a:t>INSERT HERE THE TITLE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74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coloumn - title + subtitle + master text + text + table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2"/>
          <p:cNvSpPr>
            <a:spLocks noGrp="1"/>
          </p:cNvSpPr>
          <p:nvPr>
            <p:ph idx="16" hasCustomPrompt="1"/>
          </p:nvPr>
        </p:nvSpPr>
        <p:spPr>
          <a:xfrm>
            <a:off x="6096000" y="1844675"/>
            <a:ext cx="5831676" cy="4321175"/>
          </a:xfrm>
          <a:prstGeom prst="rect">
            <a:avLst/>
          </a:prstGeom>
        </p:spPr>
        <p:txBody>
          <a:bodyPr lIns="0" tIns="0" rIns="0" bIns="0"/>
          <a:lstStyle>
            <a:lvl1pPr marL="265113" indent="-265113">
              <a:buClr>
                <a:srgbClr val="EA002A"/>
              </a:buClr>
              <a:buFont typeface="Arial" panose="020B0604020202020204" pitchFamily="34" charset="0"/>
              <a:buChar char="•"/>
              <a:defRPr sz="1200">
                <a:solidFill>
                  <a:srgbClr val="5B6770"/>
                </a:solidFill>
                <a:latin typeface="Arial"/>
                <a:cs typeface="Arial"/>
              </a:defRPr>
            </a:lvl1pPr>
            <a:lvl2pPr marL="536575" indent="-273050">
              <a:buClr>
                <a:srgbClr val="5B6770"/>
              </a:buClr>
              <a:buFont typeface="Arial" panose="020B0604020202020204" pitchFamily="34" charset="0"/>
              <a:buChar char="-"/>
              <a:defRPr sz="1200">
                <a:solidFill>
                  <a:srgbClr val="5B6770"/>
                </a:solidFill>
                <a:latin typeface="Arial"/>
                <a:cs typeface="Arial"/>
              </a:defRPr>
            </a:lvl2pPr>
            <a:lvl3pPr marL="808038" indent="-271463">
              <a:buFont typeface="Arial" panose="020B0604020202020204" pitchFamily="34" charset="0"/>
              <a:buChar char="•"/>
              <a:defRPr sz="1200" baseline="0">
                <a:solidFill>
                  <a:srgbClr val="5B6770"/>
                </a:solidFill>
                <a:latin typeface="Arial"/>
                <a:cs typeface="Arial"/>
              </a:defRPr>
            </a:lvl3pPr>
            <a:lvl4pPr marL="1073150" indent="-265113">
              <a:defRPr sz="1400">
                <a:solidFill>
                  <a:srgbClr val="5B6770"/>
                </a:solidFill>
                <a:latin typeface="Arial"/>
                <a:cs typeface="Arial"/>
              </a:defRPr>
            </a:lvl4pPr>
            <a:lvl5pPr marL="1344613" indent="-271463">
              <a:defRPr sz="1400">
                <a:solidFill>
                  <a:srgbClr val="5B677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 err="1"/>
              <a:t>Thirth</a:t>
            </a:r>
            <a:r>
              <a:rPr lang="en-US" noProof="0" dirty="0"/>
              <a:t> level</a:t>
            </a:r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1" hasCustomPrompt="1"/>
          </p:nvPr>
        </p:nvSpPr>
        <p:spPr>
          <a:xfrm>
            <a:off x="263524" y="1844843"/>
            <a:ext cx="5688013" cy="4318686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noProof="0" dirty="0"/>
              <a:t>Click to edit Master text styles or click icon to add picture</a:t>
            </a:r>
            <a:endParaRPr lang="it-IT" noProof="0" dirty="0"/>
          </a:p>
          <a:p>
            <a:pPr lvl="0"/>
            <a:r>
              <a:rPr lang="en-US" noProof="0" dirty="0"/>
              <a:t> 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64262" y="1080000"/>
            <a:ext cx="11664212" cy="24622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600" b="1" smtClean="0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dirty="0"/>
              <a:t>Click to i</a:t>
            </a:r>
            <a:r>
              <a:rPr lang="en-US" dirty="0" err="1"/>
              <a:t>nsert</a:t>
            </a:r>
            <a:r>
              <a:rPr lang="en-US" dirty="0"/>
              <a:t> here your subtitle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3D8FFE6-01F3-094D-824A-16B5D5D74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4" y="476672"/>
            <a:ext cx="11664951" cy="4320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CLICK TO EDIT MASTER TITLE</a:t>
            </a:r>
            <a:endParaRPr lang="en-US" dirty="0"/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34040812-C9B8-E247-BCD7-8E9F2D9AB65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2800" y="1386000"/>
            <a:ext cx="11664210" cy="324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8CFB5C81-2B1F-2A4C-93E7-A1DA2C74A1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9696" y="6597104"/>
            <a:ext cx="8208764" cy="14426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800" b="1">
                <a:solidFill>
                  <a:srgbClr val="5B677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it-IT" dirty="0"/>
              <a:t>INSERT HERE THE TITLE 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749" userDrawn="1">
          <p15:clr>
            <a:srgbClr val="FBAE40"/>
          </p15:clr>
        </p15:guide>
        <p15:guide id="3" orient="horz" pos="79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coloumn - title + subtitle + master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263525" y="1844675"/>
            <a:ext cx="11664949" cy="4321175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F83B4B5C-656A-2042-95E2-166E26869C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5" y="1080000"/>
            <a:ext cx="11664949" cy="24622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dirty="0"/>
              <a:t>Click to i</a:t>
            </a:r>
            <a:r>
              <a:rPr lang="en-US" dirty="0" err="1"/>
              <a:t>nsert</a:t>
            </a:r>
            <a:r>
              <a:rPr lang="en-US" dirty="0"/>
              <a:t> here your subtitle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FFF6CE9-76D2-C74B-ABAF-8C483B9498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787" y="476672"/>
            <a:ext cx="11665688" cy="4320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CLICK TO EDIT MASTER TITLE</a:t>
            </a:r>
            <a:endParaRPr lang="en-US" dirty="0"/>
          </a:p>
        </p:txBody>
      </p: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7C6BF830-CE8A-1E4A-8ACA-517E6A3D307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2800" y="1386000"/>
            <a:ext cx="11664210" cy="324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9B94AC74-B727-8A47-941A-FED2FED7C8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9696" y="6597104"/>
            <a:ext cx="8208764" cy="14426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800" b="1">
                <a:solidFill>
                  <a:srgbClr val="5B677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it-IT" dirty="0"/>
              <a:t>INSERT HERE THE TITLE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2 coloumn - 2 img + subtitle + mas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263524" y="1844675"/>
            <a:ext cx="5688013" cy="4321175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B6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10" name="Segnaposto immagine 2"/>
          <p:cNvSpPr>
            <a:spLocks noGrp="1"/>
          </p:cNvSpPr>
          <p:nvPr>
            <p:ph type="pic" idx="15" hasCustomPrompt="1"/>
          </p:nvPr>
        </p:nvSpPr>
        <p:spPr>
          <a:xfrm>
            <a:off x="6096000" y="1844675"/>
            <a:ext cx="5832475" cy="4321175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lang="it-IT" sz="1200" kern="1200" noProof="0" dirty="0">
                <a:solidFill>
                  <a:srgbClr val="5B677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456720" indent="0">
              <a:buNone/>
              <a:defRPr sz="2800"/>
            </a:lvl2pPr>
            <a:lvl3pPr marL="913432" indent="0">
              <a:buNone/>
              <a:defRPr sz="2400"/>
            </a:lvl3pPr>
            <a:lvl4pPr marL="1370147" indent="0">
              <a:buNone/>
              <a:defRPr sz="2000"/>
            </a:lvl4pPr>
            <a:lvl5pPr marL="1826862" indent="0">
              <a:buNone/>
              <a:defRPr sz="2000"/>
            </a:lvl5pPr>
            <a:lvl6pPr marL="2283579" indent="0">
              <a:buNone/>
              <a:defRPr sz="2000"/>
            </a:lvl6pPr>
            <a:lvl7pPr marL="2740294" indent="0">
              <a:buNone/>
              <a:defRPr sz="2000"/>
            </a:lvl7pPr>
            <a:lvl8pPr marL="3197010" indent="0">
              <a:buNone/>
              <a:defRPr sz="2000"/>
            </a:lvl8pPr>
            <a:lvl9pPr marL="3653726" indent="0">
              <a:buNone/>
              <a:defRPr sz="2000"/>
            </a:lvl9pPr>
          </a:lstStyle>
          <a:p>
            <a:pPr marL="0" lv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noProof="0" dirty="0"/>
              <a:t>Click icon to add picture</a:t>
            </a:r>
            <a:endParaRPr lang="it-IT" noProof="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92FC5F-4D45-F942-AF53-5B3A4F19AA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265" y="1080000"/>
            <a:ext cx="11664210" cy="24622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1600" b="1">
                <a:solidFill>
                  <a:srgbClr val="5B6770"/>
                </a:solidFill>
                <a:latin typeface="Arial"/>
                <a:cs typeface="Arial"/>
              </a:defRPr>
            </a:lvl1pPr>
            <a:lvl2pPr>
              <a:defRPr lang="en-US" sz="4400" smtClean="0">
                <a:latin typeface="Calibri" pitchFamily="34" charset="0"/>
              </a:defRPr>
            </a:lvl2pPr>
            <a:lvl3pPr>
              <a:defRPr lang="en-US" sz="4400" smtClean="0">
                <a:latin typeface="Calibri" pitchFamily="34" charset="0"/>
              </a:defRPr>
            </a:lvl3pPr>
            <a:lvl4pPr>
              <a:defRPr lang="en-US" sz="4400" smtClean="0">
                <a:latin typeface="Calibri" pitchFamily="34" charset="0"/>
              </a:defRPr>
            </a:lvl4pPr>
            <a:lvl5pPr>
              <a:defRPr lang="it-IT" sz="4400">
                <a:latin typeface="Calibri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dirty="0"/>
              <a:t>Click to i</a:t>
            </a:r>
            <a:r>
              <a:rPr lang="en-US" dirty="0" err="1"/>
              <a:t>nsert</a:t>
            </a:r>
            <a:r>
              <a:rPr lang="en-US" dirty="0"/>
              <a:t> here your subtitle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5C99F5-25C2-324D-B732-4BD9AF77A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476672"/>
            <a:ext cx="11664950" cy="4320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 b="1" i="0">
                <a:solidFill>
                  <a:srgbClr val="E4002B"/>
                </a:solidFill>
                <a:latin typeface="Arial"/>
                <a:cs typeface="Arial"/>
              </a:defRPr>
            </a:lvl1pPr>
          </a:lstStyle>
          <a:p>
            <a:r>
              <a:rPr lang="it-IT" dirty="0"/>
              <a:t>CLICK TO EDIT MASTER TITLE</a:t>
            </a:r>
            <a:endParaRPr lang="en-US" dirty="0"/>
          </a:p>
        </p:txBody>
      </p:sp>
      <p:sp>
        <p:nvSpPr>
          <p:cNvPr id="17" name="Segnaposto testo 3">
            <a:extLst>
              <a:ext uri="{FF2B5EF4-FFF2-40B4-BE49-F238E27FC236}">
                <a16:creationId xmlns:a16="http://schemas.microsoft.com/office/drawing/2014/main" id="{43ED9478-E965-2F41-8C7F-DA777697423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2800" y="1386000"/>
            <a:ext cx="11664210" cy="324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>
                <a:solidFill>
                  <a:srgbClr val="5B6770"/>
                </a:solidFill>
                <a:latin typeface="Arial"/>
                <a:cs typeface="Arial"/>
              </a:defRPr>
            </a:lvl1pPr>
            <a:lvl2pPr marL="456720" indent="0">
              <a:buNone/>
              <a:defRPr sz="1200"/>
            </a:lvl2pPr>
            <a:lvl3pPr marL="913432" indent="0">
              <a:buNone/>
              <a:defRPr sz="1000"/>
            </a:lvl3pPr>
            <a:lvl4pPr marL="1370147" indent="0">
              <a:buNone/>
              <a:defRPr sz="900"/>
            </a:lvl4pPr>
            <a:lvl5pPr marL="1826862" indent="0">
              <a:buNone/>
              <a:defRPr sz="900"/>
            </a:lvl5pPr>
            <a:lvl6pPr marL="2283579" indent="0">
              <a:buNone/>
              <a:defRPr sz="900"/>
            </a:lvl6pPr>
            <a:lvl7pPr marL="2740294" indent="0">
              <a:buNone/>
              <a:defRPr sz="900"/>
            </a:lvl7pPr>
            <a:lvl8pPr marL="3197010" indent="0">
              <a:buNone/>
              <a:defRPr sz="900"/>
            </a:lvl8pPr>
            <a:lvl9pPr marL="3653726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egnaposto testo 6">
            <a:extLst>
              <a:ext uri="{FF2B5EF4-FFF2-40B4-BE49-F238E27FC236}">
                <a16:creationId xmlns:a16="http://schemas.microsoft.com/office/drawing/2014/main" id="{A6AADA33-2E09-944C-A3A3-163168C876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9696" y="6597104"/>
            <a:ext cx="8208764" cy="14426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800" b="1">
                <a:solidFill>
                  <a:srgbClr val="5B6770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it-IT" dirty="0"/>
              <a:t>INSERT HERE THE TITLE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749" userDrawn="1">
          <p15:clr>
            <a:srgbClr val="FBAE40"/>
          </p15:clr>
        </p15:guide>
        <p15:guide id="3" orient="horz" pos="79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png"/><Relationship Id="rId9" Type="http://schemas.openxmlformats.org/officeDocument/2006/relationships/image" Target="../media/image7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image" Target="../media/image8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.png"/><Relationship Id="rId4" Type="http://schemas.openxmlformats.org/officeDocument/2006/relationships/hyperlink" Target="https://leonard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000" y="-9000"/>
            <a:ext cx="12224000" cy="365402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72ABC8B-B93C-0141-942E-0F066DB188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63525" y="494860"/>
            <a:ext cx="2375970" cy="39433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682D2DB-00E9-CB43-983B-466CB36234A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976" y="3703181"/>
            <a:ext cx="472186" cy="47218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52F5BD9-06D4-8C4C-A52E-4DD1C4E5D6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1492" y="3683369"/>
            <a:ext cx="468884" cy="51181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740F653-3775-9B46-BB1C-145F13B0DD5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904" y="3704832"/>
            <a:ext cx="475488" cy="46888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51644DE-77C0-5741-80F9-6AFED36840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629" y="3708134"/>
            <a:ext cx="462280" cy="46228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7C55B69D-7CE3-D94F-B350-A1AA814D4FD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746" y="3693275"/>
            <a:ext cx="495300" cy="49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0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2" r:id="rId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9600" kern="1200">
          <a:solidFill>
            <a:schemeClr val="tx2"/>
          </a:solidFill>
          <a:latin typeface="Arial (Intestazioni)"/>
          <a:ea typeface="ＭＳ Ｐゴシック" charset="-128"/>
          <a:cs typeface="Arial (Intestazioni)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9600">
          <a:solidFill>
            <a:schemeClr val="tx2"/>
          </a:solidFill>
          <a:latin typeface="Arial (Intestazioni)" charset="0"/>
          <a:ea typeface="ＭＳ Ｐゴシック" charset="-128"/>
          <a:cs typeface="Arial (Intestazioni)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9600">
          <a:solidFill>
            <a:schemeClr val="tx2"/>
          </a:solidFill>
          <a:latin typeface="Arial (Intestazioni)" charset="0"/>
          <a:ea typeface="ＭＳ Ｐゴシック" charset="-128"/>
          <a:cs typeface="Arial (Intestazioni)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9600">
          <a:solidFill>
            <a:schemeClr val="tx2"/>
          </a:solidFill>
          <a:latin typeface="Arial (Intestazioni)" charset="0"/>
          <a:ea typeface="ＭＳ Ｐゴシック" charset="-128"/>
          <a:cs typeface="Arial (Intestazioni)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9600">
          <a:solidFill>
            <a:schemeClr val="tx2"/>
          </a:solidFill>
          <a:latin typeface="Arial (Intestazioni)" charset="0"/>
          <a:ea typeface="ＭＳ Ｐゴシック" charset="-128"/>
          <a:cs typeface="Arial (Intestazioni)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lnSpc>
          <a:spcPts val="2100"/>
        </a:lnSpc>
        <a:spcBef>
          <a:spcPct val="0"/>
        </a:spcBef>
        <a:spcAft>
          <a:spcPct val="0"/>
        </a:spcAft>
        <a:buFont typeface="Arial" pitchFamily="34" charset="0"/>
        <a:buChar char="•"/>
        <a:defRPr sz="1600" b="1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1pPr>
      <a:lvl2pPr marL="742950" indent="-285750" algn="l" defTabSz="457200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2pPr>
      <a:lvl3pPr marL="269875" indent="-4763" algn="l" defTabSz="457200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3pPr>
      <a:lvl4pPr marL="539750" indent="-269875" algn="l" defTabSz="457200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AutoNum type="arabicPeriod"/>
        <a:defRPr sz="1400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4pPr>
      <a:lvl5pPr marL="720725" indent="-180975" algn="l" defTabSz="457200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300">
          <p15:clr>
            <a:srgbClr val="F26B43"/>
          </p15:clr>
        </p15:guide>
        <p15:guide id="6" orient="horz" pos="3929">
          <p15:clr>
            <a:srgbClr val="F26B43"/>
          </p15:clr>
        </p15:guide>
        <p15:guide id="7" orient="horz" pos="202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g num">
            <a:extLst>
              <a:ext uri="{FF2B5EF4-FFF2-40B4-BE49-F238E27FC236}">
                <a16:creationId xmlns:a16="http://schemas.microsoft.com/office/drawing/2014/main" id="{A334F0B1-80CE-DD47-8EF0-714C78D4FE2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2631" y="6413022"/>
            <a:ext cx="390033" cy="14324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>
            <a:spAutoFit/>
          </a:bodyPr>
          <a:lstStyle/>
          <a:p>
            <a:pPr algn="ctr"/>
            <a:fld id="{E7E4AC88-19C6-40A4-9EF0-FC456228FC9F}" type="slidenum">
              <a:rPr lang="it-IT" sz="900" smtClean="0">
                <a:solidFill>
                  <a:srgbClr val="5B6770"/>
                </a:solidFill>
              </a:rPr>
              <a:pPr algn="ctr"/>
              <a:t>‹#›</a:t>
            </a:fld>
            <a:endParaRPr lang="it-IT" sz="900" dirty="0">
              <a:solidFill>
                <a:srgbClr val="5B6770"/>
              </a:solidFill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FD7BEF10-DA08-974C-A1A8-5C03D15E4B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9513" y="6381314"/>
            <a:ext cx="206155" cy="249863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E70673FD-9FAA-1A4E-B40B-80EDECD52C55}"/>
              </a:ext>
            </a:extLst>
          </p:cNvPr>
          <p:cNvGrpSpPr/>
          <p:nvPr userDrawn="1"/>
        </p:nvGrpSpPr>
        <p:grpSpPr>
          <a:xfrm>
            <a:off x="525075" y="6472800"/>
            <a:ext cx="11141850" cy="99301"/>
            <a:chOff x="525075" y="6443432"/>
            <a:chExt cx="11141850" cy="99301"/>
          </a:xfrm>
        </p:grpSpPr>
        <p:cxnSp>
          <p:nvCxnSpPr>
            <p:cNvPr id="11" name="Connettore 1 10">
              <a:extLst>
                <a:ext uri="{FF2B5EF4-FFF2-40B4-BE49-F238E27FC236}">
                  <a16:creationId xmlns:a16="http://schemas.microsoft.com/office/drawing/2014/main" id="{A09A9AE7-8D13-7749-A902-0BEB08E4E554}"/>
                </a:ext>
              </a:extLst>
            </p:cNvPr>
            <p:cNvCxnSpPr>
              <a:cxnSpLocks/>
              <a:endCxn id="17" idx="2"/>
            </p:cNvCxnSpPr>
            <p:nvPr userDrawn="1"/>
          </p:nvCxnSpPr>
          <p:spPr>
            <a:xfrm>
              <a:off x="525075" y="6493082"/>
              <a:ext cx="11043533" cy="0"/>
            </a:xfrm>
            <a:prstGeom prst="line">
              <a:avLst/>
            </a:prstGeom>
            <a:ln w="9525" cap="rnd">
              <a:solidFill>
                <a:srgbClr val="3D414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B78575D8-D4EE-3140-A85C-96FDFEABDDCB}"/>
                </a:ext>
              </a:extLst>
            </p:cNvPr>
            <p:cNvSpPr/>
            <p:nvPr userDrawn="1"/>
          </p:nvSpPr>
          <p:spPr>
            <a:xfrm flipV="1">
              <a:off x="11568608" y="6443432"/>
              <a:ext cx="98317" cy="99301"/>
            </a:xfrm>
            <a:prstGeom prst="ellipse">
              <a:avLst/>
            </a:prstGeom>
            <a:solidFill>
              <a:srgbClr val="E4002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 b="1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6" name="Ovale 25">
            <a:extLst>
              <a:ext uri="{FF2B5EF4-FFF2-40B4-BE49-F238E27FC236}">
                <a16:creationId xmlns:a16="http://schemas.microsoft.com/office/drawing/2014/main" id="{B5005B10-D5C3-EE4C-AD4D-ACF04308CE74}"/>
              </a:ext>
            </a:extLst>
          </p:cNvPr>
          <p:cNvSpPr/>
          <p:nvPr userDrawn="1"/>
        </p:nvSpPr>
        <p:spPr>
          <a:xfrm flipV="1">
            <a:off x="11877595" y="209468"/>
            <a:ext cx="101760" cy="101764"/>
          </a:xfrm>
          <a:prstGeom prst="ellipse">
            <a:avLst/>
          </a:prstGeom>
          <a:solidFill>
            <a:srgbClr val="E400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7A99B67D-F141-1648-94B4-32669C191FA8}"/>
              </a:ext>
            </a:extLst>
          </p:cNvPr>
          <p:cNvSpPr/>
          <p:nvPr userDrawn="1"/>
        </p:nvSpPr>
        <p:spPr>
          <a:xfrm>
            <a:off x="525075" y="6603614"/>
            <a:ext cx="210561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800" dirty="0">
                <a:solidFill>
                  <a:srgbClr val="5B6770"/>
                </a:solidFill>
              </a:rPr>
              <a:t>© 2022 Telespazio</a:t>
            </a:r>
            <a:endParaRPr lang="it-IT" sz="800" dirty="0">
              <a:solidFill>
                <a:srgbClr val="5B6770"/>
              </a:solidFill>
            </a:endParaRP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CB350C72-CEAE-2945-82F8-9A63BD8A22C8}"/>
              </a:ext>
            </a:extLst>
          </p:cNvPr>
          <p:cNvCxnSpPr>
            <a:cxnSpLocks/>
          </p:cNvCxnSpPr>
          <p:nvPr userDrawn="1"/>
        </p:nvCxnSpPr>
        <p:spPr>
          <a:xfrm>
            <a:off x="263525" y="260350"/>
            <a:ext cx="11614070" cy="0"/>
          </a:xfrm>
          <a:prstGeom prst="line">
            <a:avLst/>
          </a:prstGeom>
          <a:ln w="9525" cap="rnd">
            <a:solidFill>
              <a:srgbClr val="3D41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9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6" userDrawn="1">
          <p15:clr>
            <a:srgbClr val="F26B43"/>
          </p15:clr>
        </p15:guide>
        <p15:guide id="2" pos="7514" userDrawn="1">
          <p15:clr>
            <a:srgbClr val="F26B43"/>
          </p15:clr>
        </p15:guide>
        <p15:guide id="3" orient="horz" pos="3929" userDrawn="1">
          <p15:clr>
            <a:srgbClr val="F26B43"/>
          </p15:clr>
        </p15:guide>
        <p15:guide id="4" orient="horz" pos="164" userDrawn="1">
          <p15:clr>
            <a:srgbClr val="F26B43"/>
          </p15:clr>
        </p15:guide>
        <p15:guide id="5" orient="horz" pos="300" userDrawn="1">
          <p15:clr>
            <a:srgbClr val="F26B43"/>
          </p15:clr>
        </p15:guide>
        <p15:guide id="6" orient="horz" pos="116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D1E8DE3-847D-8A45-BD4F-37EB31F10B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360" cy="6858202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BF9713C0-6595-6248-A939-306CC8E72B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3525" y="6165850"/>
            <a:ext cx="302408" cy="360000"/>
            <a:chOff x="5315343" y="2571671"/>
            <a:chExt cx="757943" cy="906828"/>
          </a:xfrm>
          <a:solidFill>
            <a:srgbClr val="E4002B"/>
          </a:solidFill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025BE77F-5198-2E42-9777-BC8096712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9422" y="3058921"/>
              <a:ext cx="406041" cy="294381"/>
            </a:xfrm>
            <a:custGeom>
              <a:avLst/>
              <a:gdLst>
                <a:gd name="T0" fmla="*/ 67 w 69"/>
                <a:gd name="T1" fmla="*/ 32 h 49"/>
                <a:gd name="T2" fmla="*/ 0 w 69"/>
                <a:gd name="T3" fmla="*/ 0 h 49"/>
                <a:gd name="T4" fmla="*/ 52 w 69"/>
                <a:gd name="T5" fmla="*/ 47 h 49"/>
                <a:gd name="T6" fmla="*/ 53 w 69"/>
                <a:gd name="T7" fmla="*/ 48 h 49"/>
                <a:gd name="T8" fmla="*/ 54 w 69"/>
                <a:gd name="T9" fmla="*/ 48 h 49"/>
                <a:gd name="T10" fmla="*/ 54 w 69"/>
                <a:gd name="T11" fmla="*/ 48 h 49"/>
                <a:gd name="T12" fmla="*/ 56 w 69"/>
                <a:gd name="T13" fmla="*/ 49 h 49"/>
                <a:gd name="T14" fmla="*/ 56 w 69"/>
                <a:gd name="T15" fmla="*/ 49 h 49"/>
                <a:gd name="T16" fmla="*/ 58 w 69"/>
                <a:gd name="T17" fmla="*/ 48 h 49"/>
                <a:gd name="T18" fmla="*/ 68 w 69"/>
                <a:gd name="T19" fmla="*/ 36 h 49"/>
                <a:gd name="T20" fmla="*/ 69 w 69"/>
                <a:gd name="T21" fmla="*/ 33 h 49"/>
                <a:gd name="T22" fmla="*/ 67 w 69"/>
                <a:gd name="T23" fmla="*/ 3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49">
                  <a:moveTo>
                    <a:pt x="67" y="32"/>
                  </a:moveTo>
                  <a:cubicBezTo>
                    <a:pt x="21" y="19"/>
                    <a:pt x="0" y="0"/>
                    <a:pt x="0" y="0"/>
                  </a:cubicBezTo>
                  <a:cubicBezTo>
                    <a:pt x="0" y="0"/>
                    <a:pt x="20" y="34"/>
                    <a:pt x="52" y="47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8"/>
                    <a:pt x="55" y="48"/>
                    <a:pt x="56" y="49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7" y="49"/>
                    <a:pt x="58" y="48"/>
                    <a:pt x="58" y="48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9" y="35"/>
                    <a:pt x="69" y="34"/>
                    <a:pt x="69" y="33"/>
                  </a:cubicBezTo>
                  <a:cubicBezTo>
                    <a:pt x="68" y="33"/>
                    <a:pt x="68" y="32"/>
                    <a:pt x="67" y="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ADD9DD4B-5DF3-724F-80AC-BB435E5708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6339" y="2950643"/>
              <a:ext cx="466947" cy="118430"/>
            </a:xfrm>
            <a:custGeom>
              <a:avLst/>
              <a:gdLst>
                <a:gd name="T0" fmla="*/ 76 w 79"/>
                <a:gd name="T1" fmla="*/ 1 h 20"/>
                <a:gd name="T2" fmla="*/ 69 w 79"/>
                <a:gd name="T3" fmla="*/ 0 h 20"/>
                <a:gd name="T4" fmla="*/ 0 w 79"/>
                <a:gd name="T5" fmla="*/ 9 h 20"/>
                <a:gd name="T6" fmla="*/ 76 w 79"/>
                <a:gd name="T7" fmla="*/ 20 h 20"/>
                <a:gd name="T8" fmla="*/ 76 w 79"/>
                <a:gd name="T9" fmla="*/ 20 h 20"/>
                <a:gd name="T10" fmla="*/ 76 w 79"/>
                <a:gd name="T11" fmla="*/ 20 h 20"/>
                <a:gd name="T12" fmla="*/ 76 w 79"/>
                <a:gd name="T13" fmla="*/ 20 h 20"/>
                <a:gd name="T14" fmla="*/ 77 w 79"/>
                <a:gd name="T15" fmla="*/ 18 h 20"/>
                <a:gd name="T16" fmla="*/ 78 w 79"/>
                <a:gd name="T17" fmla="*/ 4 h 20"/>
                <a:gd name="T18" fmla="*/ 76 w 79"/>
                <a:gd name="T1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20">
                  <a:moveTo>
                    <a:pt x="76" y="1"/>
                  </a:moveTo>
                  <a:cubicBezTo>
                    <a:pt x="75" y="1"/>
                    <a:pt x="72" y="0"/>
                    <a:pt x="69" y="0"/>
                  </a:cubicBezTo>
                  <a:cubicBezTo>
                    <a:pt x="50" y="0"/>
                    <a:pt x="0" y="9"/>
                    <a:pt x="0" y="9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7" y="19"/>
                    <a:pt x="77" y="19"/>
                    <a:pt x="77" y="18"/>
                  </a:cubicBezTo>
                  <a:cubicBezTo>
                    <a:pt x="77" y="16"/>
                    <a:pt x="78" y="8"/>
                    <a:pt x="78" y="4"/>
                  </a:cubicBezTo>
                  <a:cubicBezTo>
                    <a:pt x="79" y="3"/>
                    <a:pt x="77" y="1"/>
                    <a:pt x="76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6042066E-E38E-6042-915E-3876448196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6339" y="2656264"/>
              <a:ext cx="412808" cy="280846"/>
            </a:xfrm>
            <a:custGeom>
              <a:avLst/>
              <a:gdLst>
                <a:gd name="T0" fmla="*/ 0 w 70"/>
                <a:gd name="T1" fmla="*/ 47 h 47"/>
                <a:gd name="T2" fmla="*/ 68 w 70"/>
                <a:gd name="T3" fmla="*/ 17 h 47"/>
                <a:gd name="T4" fmla="*/ 70 w 70"/>
                <a:gd name="T5" fmla="*/ 16 h 47"/>
                <a:gd name="T6" fmla="*/ 70 w 70"/>
                <a:gd name="T7" fmla="*/ 13 h 47"/>
                <a:gd name="T8" fmla="*/ 61 w 70"/>
                <a:gd name="T9" fmla="*/ 1 h 47"/>
                <a:gd name="T10" fmla="*/ 58 w 70"/>
                <a:gd name="T11" fmla="*/ 0 h 47"/>
                <a:gd name="T12" fmla="*/ 58 w 70"/>
                <a:gd name="T13" fmla="*/ 0 h 47"/>
                <a:gd name="T14" fmla="*/ 58 w 70"/>
                <a:gd name="T15" fmla="*/ 0 h 47"/>
                <a:gd name="T16" fmla="*/ 58 w 70"/>
                <a:gd name="T17" fmla="*/ 0 h 47"/>
                <a:gd name="T18" fmla="*/ 55 w 70"/>
                <a:gd name="T19" fmla="*/ 1 h 47"/>
                <a:gd name="T20" fmla="*/ 0 w 70"/>
                <a:gd name="T21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47">
                  <a:moveTo>
                    <a:pt x="0" y="47"/>
                  </a:moveTo>
                  <a:cubicBezTo>
                    <a:pt x="24" y="25"/>
                    <a:pt x="64" y="18"/>
                    <a:pt x="68" y="17"/>
                  </a:cubicBezTo>
                  <a:cubicBezTo>
                    <a:pt x="69" y="17"/>
                    <a:pt x="70" y="16"/>
                    <a:pt x="70" y="16"/>
                  </a:cubicBezTo>
                  <a:cubicBezTo>
                    <a:pt x="70" y="15"/>
                    <a:pt x="70" y="14"/>
                    <a:pt x="70" y="13"/>
                  </a:cubicBezTo>
                  <a:cubicBezTo>
                    <a:pt x="68" y="11"/>
                    <a:pt x="63" y="3"/>
                    <a:pt x="61" y="1"/>
                  </a:cubicBezTo>
                  <a:cubicBezTo>
                    <a:pt x="60" y="0"/>
                    <a:pt x="59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26" y="12"/>
                    <a:pt x="8" y="36"/>
                    <a:pt x="0" y="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B7E80A18-6A80-E049-9CD6-6BD5EA71E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1748" y="2571671"/>
              <a:ext cx="226707" cy="365437"/>
            </a:xfrm>
            <a:custGeom>
              <a:avLst/>
              <a:gdLst>
                <a:gd name="T0" fmla="*/ 2 w 38"/>
                <a:gd name="T1" fmla="*/ 61 h 61"/>
                <a:gd name="T2" fmla="*/ 4 w 38"/>
                <a:gd name="T3" fmla="*/ 50 h 61"/>
                <a:gd name="T4" fmla="*/ 37 w 38"/>
                <a:gd name="T5" fmla="*/ 4 h 61"/>
                <a:gd name="T6" fmla="*/ 37 w 38"/>
                <a:gd name="T7" fmla="*/ 1 h 61"/>
                <a:gd name="T8" fmla="*/ 35 w 38"/>
                <a:gd name="T9" fmla="*/ 0 h 61"/>
                <a:gd name="T10" fmla="*/ 20 w 38"/>
                <a:gd name="T11" fmla="*/ 1 h 61"/>
                <a:gd name="T12" fmla="*/ 18 w 38"/>
                <a:gd name="T13" fmla="*/ 2 h 61"/>
                <a:gd name="T14" fmla="*/ 18 w 38"/>
                <a:gd name="T15" fmla="*/ 2 h 61"/>
                <a:gd name="T16" fmla="*/ 15 w 38"/>
                <a:gd name="T17" fmla="*/ 5 h 61"/>
                <a:gd name="T18" fmla="*/ 13 w 38"/>
                <a:gd name="T19" fmla="*/ 8 h 61"/>
                <a:gd name="T20" fmla="*/ 13 w 38"/>
                <a:gd name="T21" fmla="*/ 9 h 61"/>
                <a:gd name="T22" fmla="*/ 12 w 38"/>
                <a:gd name="T23" fmla="*/ 11 h 61"/>
                <a:gd name="T24" fmla="*/ 2 w 38"/>
                <a:gd name="T2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61">
                  <a:moveTo>
                    <a:pt x="2" y="61"/>
                  </a:moveTo>
                  <a:cubicBezTo>
                    <a:pt x="2" y="58"/>
                    <a:pt x="4" y="52"/>
                    <a:pt x="4" y="50"/>
                  </a:cubicBezTo>
                  <a:cubicBezTo>
                    <a:pt x="12" y="27"/>
                    <a:pt x="30" y="10"/>
                    <a:pt x="37" y="4"/>
                  </a:cubicBezTo>
                  <a:cubicBezTo>
                    <a:pt x="37" y="3"/>
                    <a:pt x="38" y="2"/>
                    <a:pt x="37" y="1"/>
                  </a:cubicBezTo>
                  <a:cubicBezTo>
                    <a:pt x="37" y="0"/>
                    <a:pt x="36" y="0"/>
                    <a:pt x="35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1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6"/>
                    <a:pt x="14" y="7"/>
                    <a:pt x="13" y="8"/>
                  </a:cubicBezTo>
                  <a:cubicBezTo>
                    <a:pt x="13" y="8"/>
                    <a:pt x="13" y="8"/>
                    <a:pt x="13" y="9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8" y="17"/>
                    <a:pt x="0" y="36"/>
                    <a:pt x="2" y="6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7D3C7B93-9BA8-3540-B85C-3179D2644B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6249" y="2727320"/>
              <a:ext cx="118430" cy="216555"/>
            </a:xfrm>
            <a:custGeom>
              <a:avLst/>
              <a:gdLst>
                <a:gd name="T0" fmla="*/ 20 w 20"/>
                <a:gd name="T1" fmla="*/ 36 h 36"/>
                <a:gd name="T2" fmla="*/ 11 w 20"/>
                <a:gd name="T3" fmla="*/ 4 h 36"/>
                <a:gd name="T4" fmla="*/ 11 w 20"/>
                <a:gd name="T5" fmla="*/ 2 h 36"/>
                <a:gd name="T6" fmla="*/ 9 w 20"/>
                <a:gd name="T7" fmla="*/ 0 h 36"/>
                <a:gd name="T8" fmla="*/ 6 w 20"/>
                <a:gd name="T9" fmla="*/ 1 h 36"/>
                <a:gd name="T10" fmla="*/ 0 w 20"/>
                <a:gd name="T11" fmla="*/ 14 h 36"/>
                <a:gd name="T12" fmla="*/ 0 w 20"/>
                <a:gd name="T13" fmla="*/ 16 h 36"/>
                <a:gd name="T14" fmla="*/ 20 w 20"/>
                <a:gd name="T1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36">
                  <a:moveTo>
                    <a:pt x="20" y="36"/>
                  </a:moveTo>
                  <a:cubicBezTo>
                    <a:pt x="20" y="36"/>
                    <a:pt x="12" y="22"/>
                    <a:pt x="11" y="4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0" y="0"/>
                    <a:pt x="9" y="0"/>
                  </a:cubicBezTo>
                  <a:cubicBezTo>
                    <a:pt x="8" y="0"/>
                    <a:pt x="7" y="0"/>
                    <a:pt x="6" y="1"/>
                  </a:cubicBezTo>
                  <a:cubicBezTo>
                    <a:pt x="3" y="6"/>
                    <a:pt x="0" y="14"/>
                    <a:pt x="0" y="14"/>
                  </a:cubicBezTo>
                  <a:cubicBezTo>
                    <a:pt x="0" y="15"/>
                    <a:pt x="0" y="16"/>
                    <a:pt x="0" y="16"/>
                  </a:cubicBezTo>
                  <a:cubicBezTo>
                    <a:pt x="4" y="25"/>
                    <a:pt x="20" y="36"/>
                    <a:pt x="20" y="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AC7AFD31-C0E0-8846-8C64-D149C41230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62714" y="3058921"/>
              <a:ext cx="125197" cy="209788"/>
            </a:xfrm>
            <a:custGeom>
              <a:avLst/>
              <a:gdLst>
                <a:gd name="T0" fmla="*/ 0 w 21"/>
                <a:gd name="T1" fmla="*/ 17 h 35"/>
                <a:gd name="T2" fmla="*/ 0 w 21"/>
                <a:gd name="T3" fmla="*/ 19 h 35"/>
                <a:gd name="T4" fmla="*/ 3 w 21"/>
                <a:gd name="T5" fmla="*/ 33 h 35"/>
                <a:gd name="T6" fmla="*/ 6 w 21"/>
                <a:gd name="T7" fmla="*/ 35 h 35"/>
                <a:gd name="T8" fmla="*/ 8 w 21"/>
                <a:gd name="T9" fmla="*/ 31 h 35"/>
                <a:gd name="T10" fmla="*/ 21 w 21"/>
                <a:gd name="T11" fmla="*/ 0 h 35"/>
                <a:gd name="T12" fmla="*/ 0 w 21"/>
                <a:gd name="T1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35">
                  <a:moveTo>
                    <a:pt x="0" y="17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1" y="28"/>
                    <a:pt x="3" y="33"/>
                  </a:cubicBezTo>
                  <a:cubicBezTo>
                    <a:pt x="4" y="35"/>
                    <a:pt x="6" y="35"/>
                    <a:pt x="6" y="35"/>
                  </a:cubicBezTo>
                  <a:cubicBezTo>
                    <a:pt x="7" y="35"/>
                    <a:pt x="8" y="32"/>
                    <a:pt x="8" y="31"/>
                  </a:cubicBezTo>
                  <a:cubicBezTo>
                    <a:pt x="12" y="18"/>
                    <a:pt x="21" y="0"/>
                    <a:pt x="21" y="0"/>
                  </a:cubicBezTo>
                  <a:cubicBezTo>
                    <a:pt x="21" y="0"/>
                    <a:pt x="7" y="8"/>
                    <a:pt x="0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7065074B-B53D-1F40-81C1-5F861968C8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829" y="3069073"/>
              <a:ext cx="250392" cy="409426"/>
            </a:xfrm>
            <a:custGeom>
              <a:avLst/>
              <a:gdLst>
                <a:gd name="T0" fmla="*/ 36 w 42"/>
                <a:gd name="T1" fmla="*/ 56 h 68"/>
                <a:gd name="T2" fmla="*/ 35 w 42"/>
                <a:gd name="T3" fmla="*/ 55 h 68"/>
                <a:gd name="T4" fmla="*/ 35 w 42"/>
                <a:gd name="T5" fmla="*/ 55 h 68"/>
                <a:gd name="T6" fmla="*/ 5 w 42"/>
                <a:gd name="T7" fmla="*/ 0 h 68"/>
                <a:gd name="T8" fmla="*/ 22 w 42"/>
                <a:gd name="T9" fmla="*/ 67 h 68"/>
                <a:gd name="T10" fmla="*/ 23 w 42"/>
                <a:gd name="T11" fmla="*/ 68 h 68"/>
                <a:gd name="T12" fmla="*/ 23 w 42"/>
                <a:gd name="T13" fmla="*/ 68 h 68"/>
                <a:gd name="T14" fmla="*/ 23 w 42"/>
                <a:gd name="T15" fmla="*/ 68 h 68"/>
                <a:gd name="T16" fmla="*/ 40 w 42"/>
                <a:gd name="T17" fmla="*/ 65 h 68"/>
                <a:gd name="T18" fmla="*/ 41 w 42"/>
                <a:gd name="T19" fmla="*/ 65 h 68"/>
                <a:gd name="T20" fmla="*/ 42 w 42"/>
                <a:gd name="T21" fmla="*/ 64 h 68"/>
                <a:gd name="T22" fmla="*/ 41 w 42"/>
                <a:gd name="T23" fmla="*/ 61 h 68"/>
                <a:gd name="T24" fmla="*/ 36 w 42"/>
                <a:gd name="T25" fmla="*/ 5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68">
                  <a:moveTo>
                    <a:pt x="36" y="56"/>
                  </a:moveTo>
                  <a:cubicBezTo>
                    <a:pt x="35" y="55"/>
                    <a:pt x="35" y="55"/>
                    <a:pt x="35" y="5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9" y="29"/>
                    <a:pt x="5" y="0"/>
                    <a:pt x="5" y="0"/>
                  </a:cubicBezTo>
                  <a:cubicBezTo>
                    <a:pt x="5" y="0"/>
                    <a:pt x="0" y="43"/>
                    <a:pt x="22" y="67"/>
                  </a:cubicBezTo>
                  <a:cubicBezTo>
                    <a:pt x="22" y="68"/>
                    <a:pt x="22" y="68"/>
                    <a:pt x="23" y="68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1" y="65"/>
                    <a:pt x="42" y="64"/>
                    <a:pt x="42" y="64"/>
                  </a:cubicBezTo>
                  <a:cubicBezTo>
                    <a:pt x="42" y="63"/>
                    <a:pt x="42" y="62"/>
                    <a:pt x="41" y="61"/>
                  </a:cubicBezTo>
                  <a:cubicBezTo>
                    <a:pt x="40" y="60"/>
                    <a:pt x="39" y="59"/>
                    <a:pt x="36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594FC013-7B2B-574B-81FD-9769551A62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15343" y="2943876"/>
              <a:ext cx="165801" cy="98128"/>
            </a:xfrm>
            <a:custGeom>
              <a:avLst/>
              <a:gdLst>
                <a:gd name="T0" fmla="*/ 28 w 28"/>
                <a:gd name="T1" fmla="*/ 9 h 16"/>
                <a:gd name="T2" fmla="*/ 20 w 28"/>
                <a:gd name="T3" fmla="*/ 7 h 16"/>
                <a:gd name="T4" fmla="*/ 7 w 28"/>
                <a:gd name="T5" fmla="*/ 2 h 16"/>
                <a:gd name="T6" fmla="*/ 6 w 28"/>
                <a:gd name="T7" fmla="*/ 1 h 16"/>
                <a:gd name="T8" fmla="*/ 3 w 28"/>
                <a:gd name="T9" fmla="*/ 0 h 16"/>
                <a:gd name="T10" fmla="*/ 3 w 28"/>
                <a:gd name="T11" fmla="*/ 0 h 16"/>
                <a:gd name="T12" fmla="*/ 2 w 28"/>
                <a:gd name="T13" fmla="*/ 2 h 16"/>
                <a:gd name="T14" fmla="*/ 0 w 28"/>
                <a:gd name="T15" fmla="*/ 14 h 16"/>
                <a:gd name="T16" fmla="*/ 2 w 28"/>
                <a:gd name="T17" fmla="*/ 16 h 16"/>
                <a:gd name="T18" fmla="*/ 2 w 28"/>
                <a:gd name="T19" fmla="*/ 16 h 16"/>
                <a:gd name="T20" fmla="*/ 3 w 28"/>
                <a:gd name="T21" fmla="*/ 16 h 16"/>
                <a:gd name="T22" fmla="*/ 21 w 28"/>
                <a:gd name="T23" fmla="*/ 11 h 16"/>
                <a:gd name="T24" fmla="*/ 28 w 28"/>
                <a:gd name="T25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16">
                  <a:moveTo>
                    <a:pt x="28" y="9"/>
                  </a:moveTo>
                  <a:cubicBezTo>
                    <a:pt x="20" y="7"/>
                    <a:pt x="20" y="7"/>
                    <a:pt x="20" y="7"/>
                  </a:cubicBezTo>
                  <a:cubicBezTo>
                    <a:pt x="18" y="7"/>
                    <a:pt x="10" y="5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1"/>
                    <a:pt x="2" y="2"/>
                  </a:cubicBezTo>
                  <a:cubicBezTo>
                    <a:pt x="1" y="4"/>
                    <a:pt x="0" y="12"/>
                    <a:pt x="0" y="14"/>
                  </a:cubicBezTo>
                  <a:cubicBezTo>
                    <a:pt x="1" y="15"/>
                    <a:pt x="1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6" y="15"/>
                    <a:pt x="16" y="12"/>
                    <a:pt x="21" y="11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9600" kern="1200">
          <a:solidFill>
            <a:schemeClr val="tx2"/>
          </a:solidFill>
          <a:latin typeface="Arial (Intestazioni)"/>
          <a:ea typeface="ＭＳ Ｐゴシック" charset="-128"/>
          <a:cs typeface="Arial (Intestazioni)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9600">
          <a:solidFill>
            <a:schemeClr val="tx2"/>
          </a:solidFill>
          <a:latin typeface="Arial (Intestazioni)" charset="0"/>
          <a:ea typeface="ＭＳ Ｐゴシック" charset="-128"/>
          <a:cs typeface="Arial (Intestazioni)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9600">
          <a:solidFill>
            <a:schemeClr val="tx2"/>
          </a:solidFill>
          <a:latin typeface="Arial (Intestazioni)" charset="0"/>
          <a:ea typeface="ＭＳ Ｐゴシック" charset="-128"/>
          <a:cs typeface="Arial (Intestazioni)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9600">
          <a:solidFill>
            <a:schemeClr val="tx2"/>
          </a:solidFill>
          <a:latin typeface="Arial (Intestazioni)" charset="0"/>
          <a:ea typeface="ＭＳ Ｐゴシック" charset="-128"/>
          <a:cs typeface="Arial (Intestazioni)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9600">
          <a:solidFill>
            <a:schemeClr val="tx2"/>
          </a:solidFill>
          <a:latin typeface="Arial (Intestazioni)" charset="0"/>
          <a:ea typeface="ＭＳ Ｐゴシック" charset="-128"/>
          <a:cs typeface="Arial (Intestazioni)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Font typeface="Arial" pitchFamily="34" charset="0"/>
        <a:buChar char="•"/>
        <a:defRPr sz="800" b="1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800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2pPr>
      <a:lvl3pPr marL="269875" indent="-4763" algn="l" defTabSz="457200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3pPr>
      <a:lvl4pPr marL="539750" indent="-269875" algn="l" defTabSz="457200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AutoNum type="arabicPeriod"/>
        <a:defRPr sz="1400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4pPr>
      <a:lvl5pPr marL="720725" indent="-180975" algn="l" defTabSz="457200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6" userDrawn="1">
          <p15:clr>
            <a:srgbClr val="F26B43"/>
          </p15:clr>
        </p15:guide>
        <p15:guide id="2" pos="7514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  <p15:guide id="4" orient="horz" pos="57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g num">
            <a:extLst>
              <a:ext uri="{FF2B5EF4-FFF2-40B4-BE49-F238E27FC236}">
                <a16:creationId xmlns:a16="http://schemas.microsoft.com/office/drawing/2014/main" id="{00F7DA8F-9713-914C-841E-BB0CFE059DC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2631" y="6413022"/>
            <a:ext cx="390033" cy="14324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>
            <a:spAutoFit/>
          </a:bodyPr>
          <a:lstStyle/>
          <a:p>
            <a:pPr algn="ctr"/>
            <a:fld id="{E7E4AC88-19C6-40A4-9EF0-FC456228FC9F}" type="slidenum">
              <a:rPr lang="it-IT" sz="900" smtClean="0">
                <a:solidFill>
                  <a:srgbClr val="5B6770"/>
                </a:solidFill>
              </a:rPr>
              <a:pPr algn="ctr"/>
              <a:t>‹#›</a:t>
            </a:fld>
            <a:endParaRPr lang="it-IT" sz="900" dirty="0">
              <a:solidFill>
                <a:srgbClr val="5B6770"/>
              </a:solidFill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9C306AA-6335-4F44-8245-A6093FF68352}"/>
              </a:ext>
            </a:extLst>
          </p:cNvPr>
          <p:cNvGrpSpPr/>
          <p:nvPr userDrawn="1"/>
        </p:nvGrpSpPr>
        <p:grpSpPr>
          <a:xfrm>
            <a:off x="525075" y="6472800"/>
            <a:ext cx="11141850" cy="99301"/>
            <a:chOff x="525075" y="6443432"/>
            <a:chExt cx="11141850" cy="99301"/>
          </a:xfrm>
        </p:grpSpPr>
        <p:cxnSp>
          <p:nvCxnSpPr>
            <p:cNvPr id="35" name="Connettore 1 34">
              <a:extLst>
                <a:ext uri="{FF2B5EF4-FFF2-40B4-BE49-F238E27FC236}">
                  <a16:creationId xmlns:a16="http://schemas.microsoft.com/office/drawing/2014/main" id="{47E64D6D-F817-0445-A0BA-173DB0CCE150}"/>
                </a:ext>
              </a:extLst>
            </p:cNvPr>
            <p:cNvCxnSpPr>
              <a:cxnSpLocks/>
              <a:endCxn id="36" idx="2"/>
            </p:cNvCxnSpPr>
            <p:nvPr userDrawn="1"/>
          </p:nvCxnSpPr>
          <p:spPr>
            <a:xfrm>
              <a:off x="525075" y="6493082"/>
              <a:ext cx="11043533" cy="0"/>
            </a:xfrm>
            <a:prstGeom prst="line">
              <a:avLst/>
            </a:prstGeom>
            <a:ln w="9525" cap="rnd">
              <a:solidFill>
                <a:srgbClr val="3D414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e 35">
              <a:extLst>
                <a:ext uri="{FF2B5EF4-FFF2-40B4-BE49-F238E27FC236}">
                  <a16:creationId xmlns:a16="http://schemas.microsoft.com/office/drawing/2014/main" id="{CB60BFE9-BA83-0D4F-94E5-4CE0093940C9}"/>
                </a:ext>
              </a:extLst>
            </p:cNvPr>
            <p:cNvSpPr/>
            <p:nvPr userDrawn="1"/>
          </p:nvSpPr>
          <p:spPr>
            <a:xfrm flipV="1">
              <a:off x="11568608" y="6443432"/>
              <a:ext cx="98317" cy="99301"/>
            </a:xfrm>
            <a:prstGeom prst="ellipse">
              <a:avLst/>
            </a:prstGeom>
            <a:solidFill>
              <a:srgbClr val="E4002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 b="1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7" name="Immagine 36">
            <a:extLst>
              <a:ext uri="{FF2B5EF4-FFF2-40B4-BE49-F238E27FC236}">
                <a16:creationId xmlns:a16="http://schemas.microsoft.com/office/drawing/2014/main" id="{A22A0581-CFD8-CA45-BB99-5BDAC5E9A9BD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79513" y="6381314"/>
            <a:ext cx="206155" cy="249863"/>
          </a:xfrm>
          <a:prstGeom prst="rect">
            <a:avLst/>
          </a:prstGeom>
        </p:spPr>
      </p:pic>
      <p:sp>
        <p:nvSpPr>
          <p:cNvPr id="38" name="Rettangolo 37">
            <a:extLst>
              <a:ext uri="{FF2B5EF4-FFF2-40B4-BE49-F238E27FC236}">
                <a16:creationId xmlns:a16="http://schemas.microsoft.com/office/drawing/2014/main" id="{F97DEE1A-6DF7-C84F-829A-6BEB413A0A5D}"/>
              </a:ext>
            </a:extLst>
          </p:cNvPr>
          <p:cNvSpPr/>
          <p:nvPr userDrawn="1"/>
        </p:nvSpPr>
        <p:spPr>
          <a:xfrm>
            <a:off x="525075" y="6603614"/>
            <a:ext cx="2105613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en-US" sz="800" dirty="0">
                <a:solidFill>
                  <a:srgbClr val="5B6770"/>
                </a:solidFill>
              </a:rPr>
              <a:t>© 2022 </a:t>
            </a:r>
            <a:r>
              <a:rPr lang="it-IT" sz="800" dirty="0" err="1">
                <a:solidFill>
                  <a:srgbClr val="5B6770"/>
                </a:solidFill>
              </a:rPr>
              <a:t>Telespazio</a:t>
            </a:r>
            <a:endParaRPr lang="en-US" sz="800" dirty="0">
              <a:solidFill>
                <a:srgbClr val="5B6770"/>
              </a:solidFill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17C25D11-5875-5842-8884-8B858B4DB92B}"/>
              </a:ext>
            </a:extLst>
          </p:cNvPr>
          <p:cNvSpPr/>
          <p:nvPr userDrawn="1"/>
        </p:nvSpPr>
        <p:spPr>
          <a:xfrm flipV="1">
            <a:off x="11877595" y="209468"/>
            <a:ext cx="101760" cy="101764"/>
          </a:xfrm>
          <a:prstGeom prst="ellipse">
            <a:avLst/>
          </a:prstGeom>
          <a:solidFill>
            <a:srgbClr val="E400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626C468F-55DF-144A-87D9-F16E4DC77EBB}"/>
              </a:ext>
            </a:extLst>
          </p:cNvPr>
          <p:cNvCxnSpPr>
            <a:cxnSpLocks/>
          </p:cNvCxnSpPr>
          <p:nvPr userDrawn="1"/>
        </p:nvCxnSpPr>
        <p:spPr>
          <a:xfrm>
            <a:off x="263525" y="260350"/>
            <a:ext cx="11614070" cy="0"/>
          </a:xfrm>
          <a:prstGeom prst="line">
            <a:avLst/>
          </a:prstGeom>
          <a:ln w="9525" cap="rnd">
            <a:solidFill>
              <a:srgbClr val="3D41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1" r:id="rId1"/>
    <p:sldLayoutId id="2147484498" r:id="rId2"/>
    <p:sldLayoutId id="2147484432" r:id="rId3"/>
    <p:sldLayoutId id="2147484433" r:id="rId4"/>
    <p:sldLayoutId id="2147484434" r:id="rId5"/>
    <p:sldLayoutId id="2147484435" r:id="rId6"/>
    <p:sldLayoutId id="2147484497" r:id="rId7"/>
    <p:sldLayoutId id="2147484436" r:id="rId8"/>
    <p:sldLayoutId id="2147484437" r:id="rId9"/>
    <p:sldLayoutId id="2147484438" r:id="rId10"/>
    <p:sldLayoutId id="2147484441" r:id="rId11"/>
    <p:sldLayoutId id="2147484492" r:id="rId12"/>
    <p:sldLayoutId id="2147484493" r:id="rId13"/>
    <p:sldLayoutId id="2147484507" r:id="rId14"/>
    <p:sldLayoutId id="2147484508" r:id="rId15"/>
    <p:sldLayoutId id="2147484509" r:id="rId16"/>
    <p:sldLayoutId id="2147484510" r:id="rId17"/>
    <p:sldLayoutId id="2147484511" r:id="rId18"/>
    <p:sldLayoutId id="2147484513" r:id="rId19"/>
    <p:sldLayoutId id="2147484514" r:id="rId20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4" userDrawn="1">
          <p15:clr>
            <a:srgbClr val="F26B43"/>
          </p15:clr>
        </p15:guide>
        <p15:guide id="2" pos="166" userDrawn="1">
          <p15:clr>
            <a:srgbClr val="F26B43"/>
          </p15:clr>
        </p15:guide>
        <p15:guide id="3" pos="7514" userDrawn="1">
          <p15:clr>
            <a:srgbClr val="F26B43"/>
          </p15:clr>
        </p15:guide>
        <p15:guide id="4" orient="horz" pos="981" userDrawn="1">
          <p15:clr>
            <a:srgbClr val="F26B43"/>
          </p15:clr>
        </p15:guide>
        <p15:guide id="5" orient="horz" pos="300" userDrawn="1">
          <p15:clr>
            <a:srgbClr val="F26B43"/>
          </p15:clr>
        </p15:guide>
        <p15:guide id="6" orient="horz" pos="1162" userDrawn="1">
          <p15:clr>
            <a:srgbClr val="F26B43"/>
          </p15:clr>
        </p15:guide>
        <p15:guide id="7" orient="horz" pos="164" userDrawn="1">
          <p15:clr>
            <a:srgbClr val="F26B43"/>
          </p15:clr>
        </p15:guide>
        <p15:guide id="8" orient="horz" pos="4110" userDrawn="1">
          <p15:clr>
            <a:srgbClr val="F26B43"/>
          </p15:clr>
        </p15:guide>
        <p15:guide id="17" orient="horz" pos="4201" userDrawn="1">
          <p15:clr>
            <a:srgbClr val="F26B43"/>
          </p15:clr>
        </p15:guide>
        <p15:guide id="18" orient="horz" pos="799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5" y="33852"/>
            <a:ext cx="12190304" cy="6857046"/>
          </a:xfrm>
          <a:prstGeom prst="rect">
            <a:avLst/>
          </a:prstGeom>
        </p:spPr>
      </p:pic>
      <p:sp>
        <p:nvSpPr>
          <p:cNvPr id="8196" name="TextBox 10"/>
          <p:cNvSpPr txBox="1">
            <a:spLocks noChangeArrowheads="1"/>
          </p:cNvSpPr>
          <p:nvPr userDrawn="1"/>
        </p:nvSpPr>
        <p:spPr bwMode="auto">
          <a:xfrm>
            <a:off x="264504" y="2492896"/>
            <a:ext cx="7301491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dirty="0">
                <a:solidFill>
                  <a:srgbClr val="5B6770"/>
                </a:solidFill>
              </a:rPr>
              <a:t>THANK</a:t>
            </a:r>
            <a:r>
              <a:rPr lang="en-US" sz="2400" b="1" dirty="0">
                <a:solidFill>
                  <a:srgbClr val="5B6770"/>
                </a:solidFill>
              </a:rPr>
              <a:t> YOU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rgbClr val="5B6770"/>
                </a:solidFill>
              </a:rPr>
              <a:t>FOR YOUR ATTENTION</a:t>
            </a:r>
            <a:endParaRPr lang="en-US" sz="2400" b="1" dirty="0">
              <a:solidFill>
                <a:srgbClr val="5B6770"/>
              </a:solidFill>
            </a:endParaRPr>
          </a:p>
        </p:txBody>
      </p:sp>
      <p:sp>
        <p:nvSpPr>
          <p:cNvPr id="28" name="TextBox 10">
            <a:hlinkClick r:id="rId4"/>
          </p:cNvPr>
          <p:cNvSpPr txBox="1">
            <a:spLocks noChangeArrowheads="1"/>
          </p:cNvSpPr>
          <p:nvPr userDrawn="1"/>
        </p:nvSpPr>
        <p:spPr bwMode="auto">
          <a:xfrm>
            <a:off x="264504" y="3423101"/>
            <a:ext cx="7301491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400" dirty="0">
                <a:solidFill>
                  <a:srgbClr val="E4002B"/>
                </a:solidFill>
              </a:rPr>
              <a:t>telespazio.co.uk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0A77466-D4C7-034E-9FAA-67345CC27A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263525" y="494860"/>
            <a:ext cx="2375970" cy="39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1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9600" kern="1200">
          <a:solidFill>
            <a:schemeClr val="tx2"/>
          </a:solidFill>
          <a:latin typeface="Arial (Intestazioni)"/>
          <a:ea typeface="ＭＳ Ｐゴシック" charset="-128"/>
          <a:cs typeface="Arial (Intestazioni)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9600">
          <a:solidFill>
            <a:schemeClr val="tx2"/>
          </a:solidFill>
          <a:latin typeface="Arial (Intestazioni)" charset="0"/>
          <a:ea typeface="ＭＳ Ｐゴシック" charset="-128"/>
          <a:cs typeface="Arial (Intestazioni)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9600">
          <a:solidFill>
            <a:schemeClr val="tx2"/>
          </a:solidFill>
          <a:latin typeface="Arial (Intestazioni)" charset="0"/>
          <a:ea typeface="ＭＳ Ｐゴシック" charset="-128"/>
          <a:cs typeface="Arial (Intestazioni)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9600">
          <a:solidFill>
            <a:schemeClr val="tx2"/>
          </a:solidFill>
          <a:latin typeface="Arial (Intestazioni)" charset="0"/>
          <a:ea typeface="ＭＳ Ｐゴシック" charset="-128"/>
          <a:cs typeface="Arial (Intestazioni)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9600">
          <a:solidFill>
            <a:schemeClr val="tx2"/>
          </a:solidFill>
          <a:latin typeface="Arial (Intestazioni)" charset="0"/>
          <a:ea typeface="ＭＳ Ｐゴシック" charset="-128"/>
          <a:cs typeface="Arial (Intestazioni)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6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Font typeface="Arial" pitchFamily="34" charset="0"/>
        <a:buChar char="•"/>
        <a:defRPr sz="800" b="1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800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2pPr>
      <a:lvl3pPr marL="269875" indent="-4763" algn="l" defTabSz="457200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3pPr>
      <a:lvl4pPr marL="539750" indent="-269875" algn="l" defTabSz="457200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AutoNum type="arabicPeriod"/>
        <a:defRPr sz="1400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4pPr>
      <a:lvl5pPr marL="720725" indent="-180975" algn="l" defTabSz="457200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chemeClr val="bg1"/>
          </a:solidFill>
          <a:latin typeface="Times New Roman"/>
          <a:ea typeface="ＭＳ Ｐゴシック" charset="-128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6" userDrawn="1">
          <p15:clr>
            <a:srgbClr val="F26B43"/>
          </p15:clr>
        </p15:guide>
        <p15:guide id="2" pos="7514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  <p15:guide id="4" orient="horz" pos="5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emf"/><Relationship Id="rId4" Type="http://schemas.openxmlformats.org/officeDocument/2006/relationships/image" Target="../media/image17.svg"/><Relationship Id="rId9" Type="http://schemas.openxmlformats.org/officeDocument/2006/relationships/image" Target="../media/image22.sv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35C7BDE6-5E06-3740-A5B2-94AF77E432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10 November 2022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2091777E-013F-A44B-AD92-B17F45B39C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8046" y="1145122"/>
            <a:ext cx="10884560" cy="483678"/>
          </a:xfrm>
        </p:spPr>
        <p:txBody>
          <a:bodyPr/>
          <a:lstStyle/>
          <a:p>
            <a:r>
              <a:rPr lang="en-GB" sz="2400" dirty="0">
                <a:latin typeface="Arial" pitchFamily="34" charset="0"/>
              </a:rPr>
              <a:t>Resilient, Trustworthy, Ubiquitous Time Transfer</a:t>
            </a:r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5117193E-445A-374D-9EE0-975F23EE06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400" dirty="0">
                <a:cs typeface="Arial"/>
              </a:rPr>
              <a:t>International Timing &amp; </a:t>
            </a:r>
            <a:r>
              <a:rPr lang="en-US" sz="1400" dirty="0" err="1">
                <a:cs typeface="Arial"/>
              </a:rPr>
              <a:t>Synchronisation</a:t>
            </a:r>
            <a:r>
              <a:rPr lang="en-US" sz="1400" dirty="0">
                <a:cs typeface="Arial"/>
              </a:rPr>
              <a:t> Forum</a:t>
            </a:r>
          </a:p>
          <a:p>
            <a:endParaRPr lang="it-IT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8639BF4D-9485-F547-AEB1-007F18BB69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7789" y="1988840"/>
            <a:ext cx="10884560" cy="2791347"/>
          </a:xfrm>
        </p:spPr>
        <p:txBody>
          <a:bodyPr anchor="t"/>
          <a:lstStyle/>
          <a:p>
            <a:r>
              <a:rPr lang="en-US" sz="1600" dirty="0">
                <a:cs typeface="Arial"/>
              </a:rPr>
              <a:t>Martin Bransby - Telespazio UK</a:t>
            </a:r>
          </a:p>
          <a:p>
            <a:r>
              <a:rPr lang="en-US" sz="1600" dirty="0">
                <a:cs typeface="Arial"/>
              </a:rPr>
              <a:t>Louise Mercy - Telespazio UK</a:t>
            </a:r>
          </a:p>
          <a:p>
            <a:r>
              <a:rPr lang="en-US" sz="1600" dirty="0">
                <a:cs typeface="Arial"/>
              </a:rPr>
              <a:t>Dana Jamal - Telespazio UK</a:t>
            </a:r>
          </a:p>
          <a:p>
            <a:r>
              <a:rPr lang="en-US" sz="1600" dirty="0">
                <a:cs typeface="Arial"/>
              </a:rPr>
              <a:t>Calum Dalmeny - Chronos Technology Limited</a:t>
            </a:r>
          </a:p>
          <a:p>
            <a:endParaRPr lang="en-US" sz="1600" dirty="0">
              <a:cs typeface="Arial"/>
            </a:endParaRPr>
          </a:p>
          <a:p>
            <a:endParaRPr lang="it-IT" dirty="0"/>
          </a:p>
        </p:txBody>
      </p:sp>
      <p:pic>
        <p:nvPicPr>
          <p:cNvPr id="1026" name="Picture 2" descr="Be confident in your Sync and Timing networks » Chronos Technology">
            <a:extLst>
              <a:ext uri="{FF2B5EF4-FFF2-40B4-BE49-F238E27FC236}">
                <a16:creationId xmlns:a16="http://schemas.microsoft.com/office/drawing/2014/main" id="{5FA486C0-ED6B-B5D4-2D2D-F2BFEDE87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928" y="668552"/>
            <a:ext cx="1245355" cy="113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– ESA Brand Centre">
            <a:extLst>
              <a:ext uri="{FF2B5EF4-FFF2-40B4-BE49-F238E27FC236}">
                <a16:creationId xmlns:a16="http://schemas.microsoft.com/office/drawing/2014/main" id="{2C3DF2A7-EB54-F3BF-993C-91044C875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732" y="1988840"/>
            <a:ext cx="1477748" cy="92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017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9592" y="476672"/>
            <a:ext cx="11015227" cy="504056"/>
          </a:xfrm>
        </p:spPr>
        <p:txBody>
          <a:bodyPr/>
          <a:lstStyle/>
          <a:p>
            <a:r>
              <a:rPr lang="en-GB" dirty="0"/>
              <a:t>Selected UCs and Timing Requirements – 5G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61358" y="1196752"/>
            <a:ext cx="11279258" cy="1156219"/>
          </a:xfrm>
        </p:spPr>
        <p:txBody>
          <a:bodyPr/>
          <a:lstStyle/>
          <a:p>
            <a:r>
              <a:rPr lang="en-GB" sz="2000" dirty="0"/>
              <a:t>UC1A – </a:t>
            </a:r>
            <a:r>
              <a:rPr lang="en-GB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5G and Beyond – Network Synchronisation – TDD</a:t>
            </a:r>
          </a:p>
          <a:p>
            <a:pPr lvl="1"/>
            <a:r>
              <a:rPr lang="en-GB" sz="1800" dirty="0"/>
              <a:t>Time sync is needed to comply with the time slot alignment</a:t>
            </a:r>
          </a:p>
          <a:p>
            <a:pPr lvl="1"/>
            <a:r>
              <a:rPr lang="en-GB" sz="1800" dirty="0"/>
              <a:t>Required accuracy is ±1.5µs wrt UTC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92" y="2485078"/>
            <a:ext cx="2439553" cy="19794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310" y="4212729"/>
            <a:ext cx="4248471" cy="172160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Content Placeholder 7"/>
          <p:cNvSpPr txBox="1">
            <a:spLocks/>
          </p:cNvSpPr>
          <p:nvPr/>
        </p:nvSpPr>
        <p:spPr>
          <a:xfrm>
            <a:off x="436055" y="4465261"/>
            <a:ext cx="7460146" cy="1406801"/>
          </a:xfrm>
          <a:prstGeom prst="rect">
            <a:avLst/>
          </a:prstGeom>
        </p:spPr>
        <p:txBody>
          <a:bodyPr/>
          <a:lstStyle>
            <a:lvl1pPr marL="265113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A002A"/>
              </a:buClr>
              <a:buFont typeface="Arial" panose="020B0604020202020204" pitchFamily="34" charset="0"/>
              <a:buChar char="•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1pPr>
            <a:lvl2pPr marL="536575" indent="-2730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B6770"/>
              </a:buClr>
              <a:buFont typeface="Arial" panose="020B0604020202020204" pitchFamily="34" charset="0"/>
              <a:buChar char="-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2pPr>
            <a:lvl3pPr marL="808038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3pPr>
            <a:lvl4pPr marL="1073150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4pPr>
            <a:lvl5pPr marL="1344613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UC1C – </a:t>
            </a:r>
            <a:r>
              <a:rPr lang="en-GB" sz="2000" b="1" dirty="0">
                <a:solidFill>
                  <a:srgbClr val="00B050"/>
                </a:solidFill>
              </a:rPr>
              <a:t>5G and Beyond – </a:t>
            </a:r>
            <a:r>
              <a:rPr lang="en-GB" sz="2000" b="1" dirty="0" err="1">
                <a:solidFill>
                  <a:srgbClr val="00B050"/>
                </a:solidFill>
              </a:rPr>
              <a:t>FoF</a:t>
            </a:r>
            <a:r>
              <a:rPr lang="en-GB" sz="2000" b="1" dirty="0">
                <a:solidFill>
                  <a:srgbClr val="00B050"/>
                </a:solidFill>
              </a:rPr>
              <a:t> – motion control </a:t>
            </a:r>
          </a:p>
          <a:p>
            <a:pPr lvl="1"/>
            <a:r>
              <a:rPr lang="en-GB" sz="1800" dirty="0"/>
              <a:t>Communication service is provided by a wireless 5G access point </a:t>
            </a:r>
          </a:p>
          <a:p>
            <a:pPr lvl="1"/>
            <a:r>
              <a:rPr lang="en-GB" sz="1800" dirty="0"/>
              <a:t>Timing is relative within a small indoor area, no interaction is required with public network</a:t>
            </a:r>
          </a:p>
          <a:p>
            <a:pPr lvl="1"/>
            <a:r>
              <a:rPr lang="en-GB" sz="1800" dirty="0"/>
              <a:t>Required accuracy is ±1.0µs</a:t>
            </a:r>
            <a:endParaRPr lang="en-GB" sz="2000" dirty="0"/>
          </a:p>
        </p:txBody>
      </p:sp>
      <p:sp>
        <p:nvSpPr>
          <p:cNvPr id="12" name="Content Placeholder 7"/>
          <p:cNvSpPr txBox="1">
            <a:spLocks/>
          </p:cNvSpPr>
          <p:nvPr/>
        </p:nvSpPr>
        <p:spPr>
          <a:xfrm>
            <a:off x="3173506" y="2787250"/>
            <a:ext cx="7895663" cy="1545904"/>
          </a:xfrm>
          <a:prstGeom prst="rect">
            <a:avLst/>
          </a:prstGeom>
        </p:spPr>
        <p:txBody>
          <a:bodyPr/>
          <a:lstStyle>
            <a:lvl1pPr marL="265113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A002A"/>
              </a:buClr>
              <a:buFont typeface="Arial" panose="020B0604020202020204" pitchFamily="34" charset="0"/>
              <a:buChar char="•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1pPr>
            <a:lvl2pPr marL="536575" indent="-2730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B6770"/>
              </a:buClr>
              <a:buFont typeface="Arial" panose="020B0604020202020204" pitchFamily="34" charset="0"/>
              <a:buChar char="-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2pPr>
            <a:lvl3pPr marL="808038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3pPr>
            <a:lvl4pPr marL="1073150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4pPr>
            <a:lvl5pPr marL="1344613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UC1B – </a:t>
            </a:r>
            <a:r>
              <a:rPr lang="en-GB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5G and Beyond – V2X - high automation application</a:t>
            </a:r>
          </a:p>
          <a:p>
            <a:pPr lvl="1"/>
            <a:r>
              <a:rPr lang="en-GB" sz="1800" dirty="0"/>
              <a:t>Time sync is needed for trajectory alignment (relative positioning)</a:t>
            </a:r>
          </a:p>
          <a:p>
            <a:pPr lvl="1"/>
            <a:r>
              <a:rPr lang="en-GB" sz="1800" dirty="0"/>
              <a:t>Timing is relative</a:t>
            </a:r>
          </a:p>
          <a:p>
            <a:pPr lvl="1"/>
            <a:r>
              <a:rPr lang="en-GB" sz="1800" dirty="0"/>
              <a:t>Required accuracy is 3ms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A9569B-2880-48B6-B720-8D5D675949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BEC7945-D69F-4C64-A1F7-07FCC50C7A5C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7BF7D-9E27-85DE-DE65-4DF802970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2265" y="476672"/>
            <a:ext cx="3984106" cy="203922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25079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9593" y="476672"/>
            <a:ext cx="7856760" cy="504056"/>
          </a:xfrm>
        </p:spPr>
        <p:txBody>
          <a:bodyPr/>
          <a:lstStyle/>
          <a:p>
            <a:r>
              <a:rPr lang="en-GB" dirty="0"/>
              <a:t>Selected UCs and Timing Requirements – Other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7631" y="1150590"/>
            <a:ext cx="8506565" cy="1438916"/>
          </a:xfrm>
        </p:spPr>
        <p:txBody>
          <a:bodyPr/>
          <a:lstStyle/>
          <a:p>
            <a:r>
              <a:rPr lang="en-GB" sz="2000" dirty="0"/>
              <a:t>UC2 –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</a:rPr>
              <a:t>Power Grid - PMU</a:t>
            </a:r>
          </a:p>
          <a:p>
            <a:pPr lvl="1"/>
            <a:r>
              <a:rPr lang="en-GB" sz="1800" dirty="0"/>
              <a:t>Time sync is required for the PMUs for monitoring of power stability and fault prediction in the power grid</a:t>
            </a:r>
          </a:p>
          <a:p>
            <a:pPr lvl="1"/>
            <a:r>
              <a:rPr lang="en-GB" sz="1800" dirty="0"/>
              <a:t>Required accuracy is ±1.0µs wrt UTC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304" y="836712"/>
            <a:ext cx="3539361" cy="20819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Content Placeholder 7"/>
          <p:cNvSpPr txBox="1">
            <a:spLocks/>
          </p:cNvSpPr>
          <p:nvPr/>
        </p:nvSpPr>
        <p:spPr>
          <a:xfrm>
            <a:off x="763518" y="4905551"/>
            <a:ext cx="7462834" cy="1438916"/>
          </a:xfrm>
          <a:prstGeom prst="rect">
            <a:avLst/>
          </a:prstGeom>
        </p:spPr>
        <p:txBody>
          <a:bodyPr/>
          <a:lstStyle>
            <a:lvl1pPr marL="265113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A002A"/>
              </a:buClr>
              <a:buFont typeface="Arial" panose="020B0604020202020204" pitchFamily="34" charset="0"/>
              <a:buChar char="•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1pPr>
            <a:lvl2pPr marL="536575" indent="-2730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B6770"/>
              </a:buClr>
              <a:buFont typeface="Arial" panose="020B0604020202020204" pitchFamily="34" charset="0"/>
              <a:buChar char="-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2pPr>
            <a:lvl3pPr marL="808038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3pPr>
            <a:lvl4pPr marL="1073150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4pPr>
            <a:lvl5pPr marL="1344613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UC4 – </a:t>
            </a:r>
            <a:r>
              <a:rPr lang="en-GB" sz="2000" b="1" dirty="0">
                <a:solidFill>
                  <a:srgbClr val="00B050"/>
                </a:solidFill>
              </a:rPr>
              <a:t>Avionics – Automation data stamping</a:t>
            </a:r>
          </a:p>
          <a:p>
            <a:pPr lvl="1"/>
            <a:r>
              <a:rPr lang="en-GB" sz="1800" dirty="0"/>
              <a:t>Time sync is required for data time stamping  </a:t>
            </a:r>
          </a:p>
          <a:p>
            <a:pPr lvl="1"/>
            <a:r>
              <a:rPr lang="en-GB" sz="1800" dirty="0"/>
              <a:t>Required accuracy is ± 10ms wrt UTC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600" dirty="0"/>
          </a:p>
        </p:txBody>
      </p:sp>
      <p:sp>
        <p:nvSpPr>
          <p:cNvPr id="12" name="Content Placeholder 7"/>
          <p:cNvSpPr txBox="1">
            <a:spLocks/>
          </p:cNvSpPr>
          <p:nvPr/>
        </p:nvSpPr>
        <p:spPr>
          <a:xfrm>
            <a:off x="3710904" y="3070204"/>
            <a:ext cx="8335761" cy="1438916"/>
          </a:xfrm>
          <a:prstGeom prst="rect">
            <a:avLst/>
          </a:prstGeom>
        </p:spPr>
        <p:txBody>
          <a:bodyPr/>
          <a:lstStyle>
            <a:lvl1pPr marL="265113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A002A"/>
              </a:buClr>
              <a:buFont typeface="Arial" panose="020B0604020202020204" pitchFamily="34" charset="0"/>
              <a:buChar char="•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1pPr>
            <a:lvl2pPr marL="536575" indent="-2730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B6770"/>
              </a:buClr>
              <a:buFont typeface="Arial" panose="020B0604020202020204" pitchFamily="34" charset="0"/>
              <a:buChar char="-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2pPr>
            <a:lvl3pPr marL="808038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3pPr>
            <a:lvl4pPr marL="1073150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4pPr>
            <a:lvl5pPr marL="1344613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UC3 – </a:t>
            </a:r>
            <a:r>
              <a:rPr lang="en-GB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Financial Market – High Frequency Trading (HFT)</a:t>
            </a:r>
          </a:p>
          <a:p>
            <a:pPr lvl="1"/>
            <a:r>
              <a:rPr lang="en-GB" sz="1800" dirty="0"/>
              <a:t>Time sync is required to time stamp all stock exchanges and trading to avoid stock market fraud</a:t>
            </a:r>
          </a:p>
          <a:p>
            <a:pPr lvl="1"/>
            <a:r>
              <a:rPr lang="en-GB" sz="1800" dirty="0"/>
              <a:t>Required accuracy is ±100µs wrt UTC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168" y="4466474"/>
            <a:ext cx="4862319" cy="19868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21" y="2643095"/>
            <a:ext cx="3780215" cy="194698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81157-50B1-4A19-8CBD-F2A00DE305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0C8EBE1-5BB4-41CC-8E92-B2572273522A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27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E20809-C13C-AE42-8108-A00807C9A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Innovative </a:t>
            </a:r>
            <a:r>
              <a:rPr lang="it-IT" dirty="0" err="1"/>
              <a:t>Hybrid</a:t>
            </a:r>
            <a:r>
              <a:rPr lang="it-IT" dirty="0"/>
              <a:t> Timing Solution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475D2C63-F6A2-2D4C-84C9-F9AD359C0C4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773FFD8D-D8F1-7748-C988-9366B5511BD9}"/>
              </a:ext>
            </a:extLst>
          </p:cNvPr>
          <p:cNvSpPr txBox="1">
            <a:spLocks/>
          </p:cNvSpPr>
          <p:nvPr/>
        </p:nvSpPr>
        <p:spPr>
          <a:xfrm>
            <a:off x="375350" y="1089000"/>
            <a:ext cx="11409282" cy="5004296"/>
          </a:xfrm>
          <a:prstGeom prst="rect">
            <a:avLst/>
          </a:prstGeom>
        </p:spPr>
        <p:txBody>
          <a:bodyPr lIns="0" tIns="0" rIns="0" bIns="0"/>
          <a:lstStyle>
            <a:lvl1pPr marL="265113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A002A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1pPr>
            <a:lvl2pPr marL="536575" indent="-2730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B6770"/>
              </a:buClr>
              <a:buFont typeface="Arial" panose="020B0604020202020204" pitchFamily="34" charset="0"/>
              <a:buChar char="-"/>
              <a:defRPr sz="12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2pPr>
            <a:lvl3pPr marL="808038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3pPr>
            <a:lvl4pPr marL="1073150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4pPr>
            <a:lvl5pPr marL="1344613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EA002A"/>
              </a:buClr>
              <a:buFont typeface="Arial" panose="020B0604020202020204" pitchFamily="34" charset="0"/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45699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9592" y="476672"/>
            <a:ext cx="11015227" cy="504056"/>
          </a:xfrm>
        </p:spPr>
        <p:txBody>
          <a:bodyPr/>
          <a:lstStyle/>
          <a:p>
            <a:r>
              <a:rPr lang="en-GB" dirty="0"/>
              <a:t>Design Requirements for An Innovative Timing Solution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61358" y="1447173"/>
            <a:ext cx="11015227" cy="3493995"/>
          </a:xfrm>
        </p:spPr>
        <p:txBody>
          <a:bodyPr/>
          <a:lstStyle/>
          <a:p>
            <a:r>
              <a:rPr lang="en-GB" sz="2000" dirty="0">
                <a:solidFill>
                  <a:srgbClr val="5E6A71"/>
                </a:solidFill>
              </a:rPr>
              <a:t>The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b="1" dirty="0">
                <a:solidFill>
                  <a:srgbClr val="00B050"/>
                </a:solidFill>
              </a:rPr>
              <a:t>timing requirements </a:t>
            </a:r>
            <a:r>
              <a:rPr lang="en-GB" sz="2000" dirty="0">
                <a:solidFill>
                  <a:srgbClr val="5E6A71"/>
                </a:solidFill>
              </a:rPr>
              <a:t>for critical applications/infrastructures include:</a:t>
            </a:r>
          </a:p>
          <a:p>
            <a:endParaRPr lang="en-GB" sz="2000" dirty="0">
              <a:solidFill>
                <a:srgbClr val="5E6A71"/>
              </a:solidFill>
            </a:endParaRPr>
          </a:p>
          <a:p>
            <a:pPr lvl="1"/>
            <a:r>
              <a:rPr lang="en-GB" sz="1800" dirty="0">
                <a:solidFill>
                  <a:srgbClr val="5E6A71"/>
                </a:solidFill>
              </a:rPr>
              <a:t>Resiliency</a:t>
            </a:r>
          </a:p>
          <a:p>
            <a:pPr lvl="1"/>
            <a:r>
              <a:rPr lang="en-GB" sz="1800" dirty="0">
                <a:solidFill>
                  <a:srgbClr val="5E6A71"/>
                </a:solidFill>
              </a:rPr>
              <a:t>High accuracy</a:t>
            </a:r>
          </a:p>
          <a:p>
            <a:pPr lvl="1"/>
            <a:r>
              <a:rPr lang="en-GB" sz="1800" dirty="0">
                <a:solidFill>
                  <a:srgbClr val="5E6A71"/>
                </a:solidFill>
              </a:rPr>
              <a:t>Security (against external threats)</a:t>
            </a:r>
          </a:p>
          <a:p>
            <a:pPr lvl="1"/>
            <a:r>
              <a:rPr lang="en-GB" sz="1800" dirty="0">
                <a:solidFill>
                  <a:srgbClr val="5E6A71"/>
                </a:solidFill>
              </a:rPr>
              <a:t>Ubiquity</a:t>
            </a:r>
          </a:p>
          <a:p>
            <a:pPr lvl="1"/>
            <a:r>
              <a:rPr lang="en-GB" sz="1800" dirty="0">
                <a:solidFill>
                  <a:srgbClr val="5E6A71"/>
                </a:solidFill>
              </a:rPr>
              <a:t>Availability</a:t>
            </a:r>
          </a:p>
          <a:p>
            <a:pPr lvl="1"/>
            <a:r>
              <a:rPr lang="en-GB" sz="1800" dirty="0">
                <a:solidFill>
                  <a:srgbClr val="5E6A71"/>
                </a:solidFill>
              </a:rPr>
              <a:t>GNSS Dependency</a:t>
            </a:r>
          </a:p>
          <a:p>
            <a:pPr lvl="1"/>
            <a:r>
              <a:rPr lang="en-GB" sz="1800" dirty="0">
                <a:solidFill>
                  <a:srgbClr val="5E6A71"/>
                </a:solidFill>
              </a:rPr>
              <a:t>Cost effectiveness</a:t>
            </a:r>
          </a:p>
          <a:p>
            <a:pPr marL="263525" lvl="1" indent="0">
              <a:buNone/>
            </a:pPr>
            <a:endParaRPr lang="en-GB" sz="1800" dirty="0"/>
          </a:p>
          <a:p>
            <a:endParaRPr lang="en-GB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52" t="2461" r="3350"/>
          <a:stretch/>
        </p:blipFill>
        <p:spPr>
          <a:xfrm>
            <a:off x="8914605" y="2273202"/>
            <a:ext cx="936103" cy="10070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208" t="3561" r="6860"/>
          <a:stretch/>
        </p:blipFill>
        <p:spPr>
          <a:xfrm>
            <a:off x="10192796" y="2245108"/>
            <a:ext cx="936104" cy="10219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142" y="2268451"/>
            <a:ext cx="1095375" cy="952500"/>
          </a:xfrm>
          <a:prstGeom prst="rect">
            <a:avLst/>
          </a:prstGeom>
        </p:spPr>
      </p:pic>
      <p:sp>
        <p:nvSpPr>
          <p:cNvPr id="20" name="Content Placeholder 7"/>
          <p:cNvSpPr txBox="1">
            <a:spLocks/>
          </p:cNvSpPr>
          <p:nvPr/>
        </p:nvSpPr>
        <p:spPr>
          <a:xfrm>
            <a:off x="6034285" y="3692195"/>
            <a:ext cx="5760640" cy="2269859"/>
          </a:xfrm>
          <a:prstGeom prst="rect">
            <a:avLst/>
          </a:prstGeom>
        </p:spPr>
        <p:txBody>
          <a:bodyPr/>
          <a:lstStyle>
            <a:lvl1pPr marL="265113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A002A"/>
              </a:buClr>
              <a:buFont typeface="Arial" panose="020B0604020202020204" pitchFamily="34" charset="0"/>
              <a:buChar char="•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1pPr>
            <a:lvl2pPr marL="536575" indent="-2730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B6770"/>
              </a:buClr>
              <a:buFont typeface="Arial" panose="020B0604020202020204" pitchFamily="34" charset="0"/>
              <a:buChar char="-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2pPr>
            <a:lvl3pPr marL="808038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3pPr>
            <a:lvl4pPr marL="1073150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4pPr>
            <a:lvl5pPr marL="1344613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5E6A71"/>
                </a:solidFill>
              </a:rPr>
              <a:t>The</a:t>
            </a:r>
            <a:r>
              <a:rPr lang="en-GB" sz="2000" dirty="0"/>
              <a:t> </a:t>
            </a:r>
            <a:r>
              <a:rPr lang="en-GB" sz="2000" b="1" dirty="0">
                <a:solidFill>
                  <a:srgbClr val="00B050"/>
                </a:solidFill>
              </a:rPr>
              <a:t>GNSS complement</a:t>
            </a:r>
            <a:r>
              <a:rPr lang="en-GB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000" dirty="0">
                <a:solidFill>
                  <a:srgbClr val="5E6A71"/>
                </a:solidFill>
              </a:rPr>
              <a:t>should be:</a:t>
            </a:r>
          </a:p>
          <a:p>
            <a:pPr lvl="1"/>
            <a:r>
              <a:rPr lang="en-GB" sz="1800" dirty="0">
                <a:solidFill>
                  <a:srgbClr val="5E6A71"/>
                </a:solidFill>
              </a:rPr>
              <a:t>Able to enable resilient timing </a:t>
            </a:r>
          </a:p>
          <a:p>
            <a:pPr lvl="1"/>
            <a:r>
              <a:rPr lang="en-GB" sz="1800" b="1" dirty="0">
                <a:solidFill>
                  <a:srgbClr val="5E6A71"/>
                </a:solidFill>
              </a:rPr>
              <a:t>Independent</a:t>
            </a:r>
            <a:r>
              <a:rPr lang="en-GB" sz="1800" dirty="0">
                <a:solidFill>
                  <a:srgbClr val="5E6A71"/>
                </a:solidFill>
              </a:rPr>
              <a:t> (if possible) of GNSS </a:t>
            </a:r>
          </a:p>
          <a:p>
            <a:pPr lvl="1"/>
            <a:r>
              <a:rPr lang="en-GB" sz="1800" b="1" dirty="0">
                <a:solidFill>
                  <a:srgbClr val="5E6A71"/>
                </a:solidFill>
              </a:rPr>
              <a:t>Dissimilar to GNSS </a:t>
            </a:r>
            <a:r>
              <a:rPr lang="en-GB" sz="1800" dirty="0">
                <a:solidFill>
                  <a:srgbClr val="5E6A71"/>
                </a:solidFill>
              </a:rPr>
              <a:t>in terms of failure modes </a:t>
            </a:r>
          </a:p>
          <a:p>
            <a:pPr lvl="1"/>
            <a:r>
              <a:rPr lang="en-GB" sz="1800" dirty="0">
                <a:solidFill>
                  <a:srgbClr val="5E6A71"/>
                </a:solidFill>
              </a:rPr>
              <a:t>Provide </a:t>
            </a:r>
            <a:r>
              <a:rPr lang="en-GB" sz="1800" b="1" dirty="0">
                <a:solidFill>
                  <a:srgbClr val="5E6A71"/>
                </a:solidFill>
              </a:rPr>
              <a:t>similar performance levels </a:t>
            </a:r>
            <a:r>
              <a:rPr lang="en-GB" sz="1800" dirty="0">
                <a:solidFill>
                  <a:srgbClr val="5E6A71"/>
                </a:solidFill>
              </a:rPr>
              <a:t>to GNSS</a:t>
            </a:r>
          </a:p>
          <a:p>
            <a:pPr lvl="1"/>
            <a:r>
              <a:rPr lang="en-GB" sz="1800" b="1" dirty="0">
                <a:solidFill>
                  <a:srgbClr val="5E6A71"/>
                </a:solidFill>
              </a:rPr>
              <a:t>Easily integrated </a:t>
            </a:r>
            <a:r>
              <a:rPr lang="en-GB" sz="1800" dirty="0">
                <a:solidFill>
                  <a:srgbClr val="5E6A71"/>
                </a:solidFill>
              </a:rPr>
              <a:t>with GNSS at chip-level</a:t>
            </a:r>
          </a:p>
        </p:txBody>
      </p:sp>
      <p:pic>
        <p:nvPicPr>
          <p:cNvPr id="1026" name="Picture 2" descr="Find out what's on offer in Chronos's comprehensive services » Chronos  Technolog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820" y="386960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ur services to a wide range of industries » Chronos Technolog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989" y="2273203"/>
            <a:ext cx="985250" cy="98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 confident in your Sync and Timing networks » Chronos Technolog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2245107"/>
            <a:ext cx="1013345" cy="101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0D9822-B0D6-49E7-9A4B-9DE79BADC0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B632160-EF5A-4D0F-9901-4ADD0F7007DF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47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9592" y="476672"/>
            <a:ext cx="11015227" cy="504056"/>
          </a:xfrm>
        </p:spPr>
        <p:txBody>
          <a:bodyPr/>
          <a:lstStyle/>
          <a:p>
            <a:r>
              <a:rPr lang="en-GB" dirty="0"/>
              <a:t>Proposed Innovative Hybrid Timing Concept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61358" y="1447173"/>
            <a:ext cx="11015227" cy="4430099"/>
          </a:xfrm>
        </p:spPr>
        <p:txBody>
          <a:bodyPr/>
          <a:lstStyle/>
          <a:p>
            <a:r>
              <a:rPr lang="en-GB" sz="2000" b="1" dirty="0"/>
              <a:t>The</a:t>
            </a:r>
            <a:r>
              <a:rPr lang="en-GB" sz="2000" dirty="0"/>
              <a:t> </a:t>
            </a:r>
            <a:r>
              <a:rPr lang="en-GB" sz="2000" b="1" dirty="0"/>
              <a:t>Key Components of the Hybrid Timing “system-of-systems”</a:t>
            </a:r>
          </a:p>
          <a:p>
            <a:endParaRPr lang="en-GB" sz="2000" b="1" dirty="0"/>
          </a:p>
          <a:p>
            <a:pPr lvl="1"/>
            <a:r>
              <a:rPr lang="en-GB" sz="1800" b="1" dirty="0">
                <a:solidFill>
                  <a:srgbClr val="00B050"/>
                </a:solidFill>
              </a:rPr>
              <a:t>Primary Timing </a:t>
            </a:r>
            <a:r>
              <a:rPr lang="en-GB" sz="1800" dirty="0"/>
              <a:t>Sources</a:t>
            </a:r>
            <a:endParaRPr lang="en-GB" sz="1800" b="1" dirty="0"/>
          </a:p>
          <a:p>
            <a:pPr lvl="2"/>
            <a:r>
              <a:rPr lang="en-GB" sz="1800" dirty="0"/>
              <a:t>MCMF-GNSS</a:t>
            </a:r>
          </a:p>
          <a:p>
            <a:pPr lvl="2"/>
            <a:r>
              <a:rPr lang="en-GB" sz="1800" dirty="0"/>
              <a:t>5G</a:t>
            </a:r>
          </a:p>
          <a:p>
            <a:pPr lvl="1"/>
            <a:r>
              <a:rPr lang="en-GB" sz="1800" b="1" dirty="0">
                <a:solidFill>
                  <a:srgbClr val="E42216"/>
                </a:solidFill>
              </a:rPr>
              <a:t>Alternative Timing </a:t>
            </a:r>
            <a:r>
              <a:rPr lang="en-GB" sz="1800" dirty="0"/>
              <a:t>Sources</a:t>
            </a:r>
          </a:p>
          <a:p>
            <a:pPr lvl="2"/>
            <a:r>
              <a:rPr lang="it-IT" sz="1800" dirty="0"/>
              <a:t>Time Transfer via LEO (STL)</a:t>
            </a:r>
          </a:p>
          <a:p>
            <a:pPr lvl="2"/>
            <a:r>
              <a:rPr lang="it-IT" sz="1800" dirty="0"/>
              <a:t>eLoran </a:t>
            </a:r>
          </a:p>
          <a:p>
            <a:pPr lvl="2"/>
            <a:r>
              <a:rPr lang="it-IT" sz="1800" dirty="0"/>
              <a:t>PTP</a:t>
            </a:r>
          </a:p>
          <a:p>
            <a:pPr lvl="1"/>
            <a:r>
              <a:rPr lang="en-GB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GNSS Firewall</a:t>
            </a:r>
          </a:p>
          <a:p>
            <a:pPr lvl="2"/>
            <a:r>
              <a:rPr lang="en-GB" sz="1800" dirty="0"/>
              <a:t>Spoofing &amp; jamming detection</a:t>
            </a:r>
          </a:p>
          <a:p>
            <a:pPr lvl="1"/>
            <a:r>
              <a:rPr lang="en-GB" sz="1800" dirty="0"/>
              <a:t>Enhanced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b="1" dirty="0">
                <a:solidFill>
                  <a:srgbClr val="00B0F0"/>
                </a:solidFill>
              </a:rPr>
              <a:t>Oscillator Discipline </a:t>
            </a:r>
            <a:r>
              <a:rPr lang="en-GB" sz="1800" dirty="0"/>
              <a:t>Mechanism</a:t>
            </a:r>
          </a:p>
          <a:p>
            <a:pPr lvl="2"/>
            <a:r>
              <a:rPr lang="en-GB" sz="1800" dirty="0"/>
              <a:t>CSAC</a:t>
            </a:r>
          </a:p>
          <a:p>
            <a:pPr marL="263525" lvl="1" indent="0">
              <a:buNone/>
            </a:pPr>
            <a:endParaRPr lang="en-GB" sz="1800" dirty="0"/>
          </a:p>
          <a:p>
            <a:pPr lvl="1"/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1988840"/>
            <a:ext cx="6149741" cy="433869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28BE67-AD3F-4AA6-93EB-B0650FE6F9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E4067D-DA31-41C2-BF1F-E56BB513ADCA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43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9592" y="476672"/>
            <a:ext cx="11015227" cy="504056"/>
          </a:xfrm>
        </p:spPr>
        <p:txBody>
          <a:bodyPr/>
          <a:lstStyle/>
          <a:p>
            <a:r>
              <a:rPr lang="en-GB" dirty="0"/>
              <a:t>Capabilities of the Key Components of the Hybrid Timing (1)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80905" y="1223790"/>
            <a:ext cx="9351463" cy="4934155"/>
          </a:xfrm>
        </p:spPr>
        <p:txBody>
          <a:bodyPr/>
          <a:lstStyle/>
          <a:p>
            <a:r>
              <a:rPr lang="en-GB" sz="1800" b="1" dirty="0">
                <a:solidFill>
                  <a:schemeClr val="accent2">
                    <a:lumMod val="75000"/>
                  </a:schemeClr>
                </a:solidFill>
              </a:rPr>
              <a:t>Multi-Constellation and Multi-Frequency</a:t>
            </a:r>
            <a:r>
              <a:rPr lang="en-GB" sz="1800" b="1" dirty="0">
                <a:solidFill>
                  <a:schemeClr val="tx1"/>
                </a:solidFill>
              </a:rPr>
              <a:t> </a:t>
            </a:r>
            <a:r>
              <a:rPr lang="en-GB" sz="1800" b="1" dirty="0"/>
              <a:t>(MCMF)</a:t>
            </a:r>
          </a:p>
          <a:p>
            <a:pPr lvl="1"/>
            <a:r>
              <a:rPr lang="en-GB" sz="1600" dirty="0"/>
              <a:t>MC provides robustness against single system failure</a:t>
            </a:r>
          </a:p>
          <a:p>
            <a:pPr lvl="1"/>
            <a:r>
              <a:rPr lang="en-GB" sz="1600" dirty="0"/>
              <a:t>MF provides some resilience to interference and jamming (frequency diversity)</a:t>
            </a:r>
          </a:p>
          <a:p>
            <a:pPr lvl="1"/>
            <a:r>
              <a:rPr lang="en-GB" sz="1600" dirty="0"/>
              <a:t>Accuracy in nanoseconds</a:t>
            </a:r>
          </a:p>
          <a:p>
            <a:pPr lvl="1"/>
            <a:endParaRPr lang="en-GB" sz="1600" dirty="0">
              <a:solidFill>
                <a:schemeClr val="tx1"/>
              </a:solidFill>
            </a:endParaRPr>
          </a:p>
          <a:p>
            <a:r>
              <a:rPr lang="en-GB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Satellite Time and Location</a:t>
            </a:r>
            <a:r>
              <a:rPr lang="en-GB" sz="1800" b="1" dirty="0">
                <a:solidFill>
                  <a:schemeClr val="tx1"/>
                </a:solidFill>
              </a:rPr>
              <a:t> </a:t>
            </a:r>
            <a:r>
              <a:rPr lang="en-GB" sz="1800" b="1" dirty="0"/>
              <a:t>(STL)</a:t>
            </a:r>
          </a:p>
          <a:p>
            <a:pPr lvl="1"/>
            <a:r>
              <a:rPr lang="en-GB" sz="1600" dirty="0"/>
              <a:t>Global coverage with 66 Iridium satellites and traceable to UTC</a:t>
            </a:r>
          </a:p>
          <a:p>
            <a:pPr lvl="1"/>
            <a:r>
              <a:rPr lang="en-GB" sz="1600" dirty="0"/>
              <a:t>Accuracy in nanoseconds – delivering timing with no GNSS signals</a:t>
            </a:r>
          </a:p>
          <a:p>
            <a:pPr lvl="1"/>
            <a:r>
              <a:rPr lang="en-GB" sz="1600" dirty="0"/>
              <a:t>1000x stronger than GNSS signal – reaching indoor and overcoming </a:t>
            </a:r>
            <a:r>
              <a:rPr lang="en-GB" sz="1600" i="1" dirty="0"/>
              <a:t>some</a:t>
            </a:r>
            <a:r>
              <a:rPr lang="en-GB" sz="1600" dirty="0"/>
              <a:t> jamming issues</a:t>
            </a:r>
          </a:p>
          <a:p>
            <a:pPr lvl="1"/>
            <a:r>
              <a:rPr lang="en-GB" sz="1600" dirty="0"/>
              <a:t>Cryptographic security provides resilience to intentional spoofing</a:t>
            </a:r>
          </a:p>
          <a:p>
            <a:pPr lvl="1"/>
            <a:endParaRPr lang="en-GB" dirty="0"/>
          </a:p>
          <a:p>
            <a:r>
              <a:rPr lang="en-GB" sz="1800" b="1" dirty="0">
                <a:solidFill>
                  <a:srgbClr val="00B0F0"/>
                </a:solidFill>
              </a:rPr>
              <a:t>Enhanced Loran</a:t>
            </a:r>
            <a:r>
              <a:rPr lang="en-GB" sz="1800" b="1" dirty="0">
                <a:solidFill>
                  <a:schemeClr val="tx1"/>
                </a:solidFill>
              </a:rPr>
              <a:t> </a:t>
            </a:r>
            <a:r>
              <a:rPr lang="en-GB" sz="1800" b="1" dirty="0"/>
              <a:t>(eLoran)</a:t>
            </a:r>
          </a:p>
          <a:p>
            <a:pPr lvl="1"/>
            <a:r>
              <a:rPr lang="en-GB" sz="1600" dirty="0"/>
              <a:t>National UK coverage and traceable to UTC</a:t>
            </a:r>
          </a:p>
          <a:p>
            <a:pPr lvl="1"/>
            <a:r>
              <a:rPr lang="en-GB" sz="1600" dirty="0"/>
              <a:t>Accuracy in microseconds – delivering timing with no GNSS signals</a:t>
            </a:r>
          </a:p>
          <a:p>
            <a:pPr lvl="1"/>
            <a:r>
              <a:rPr lang="en-GB" sz="1600" dirty="0"/>
              <a:t>3-5 million times stronger than GNSS signal reaching indoor and overcoming jamming issues</a:t>
            </a:r>
          </a:p>
          <a:p>
            <a:pPr lvl="1"/>
            <a:endParaRPr lang="en-GB" dirty="0"/>
          </a:p>
          <a:p>
            <a:endParaRPr lang="en-GB" dirty="0"/>
          </a:p>
          <a:p>
            <a:pPr lvl="1"/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566" y="623542"/>
            <a:ext cx="2284534" cy="188138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02777D-3D82-45FA-8EEF-B4186EAD56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A6F0133-5F79-4E21-835E-2BB8B8603161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0424A3-BE1F-462F-9F78-FA3FC320D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312" y="2260163"/>
            <a:ext cx="3315206" cy="21946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CF4E03-A3DD-4A63-B827-72EE8E7C0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0416" y="4221088"/>
            <a:ext cx="2071054" cy="257949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7539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9592" y="476672"/>
            <a:ext cx="11015227" cy="504056"/>
          </a:xfrm>
        </p:spPr>
        <p:txBody>
          <a:bodyPr/>
          <a:lstStyle/>
          <a:p>
            <a:r>
              <a:rPr lang="en-GB" dirty="0"/>
              <a:t>Capabilities of the Key Components of the Hybrid Timing (2)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1600" y="1340768"/>
            <a:ext cx="7742632" cy="4824536"/>
          </a:xfrm>
        </p:spPr>
        <p:txBody>
          <a:bodyPr/>
          <a:lstStyle/>
          <a:p>
            <a:r>
              <a:rPr lang="en-GB" sz="1800" b="1" dirty="0">
                <a:solidFill>
                  <a:srgbClr val="00B050"/>
                </a:solidFill>
              </a:rPr>
              <a:t>Precision Time Protocol</a:t>
            </a:r>
            <a:endParaRPr lang="en-GB" sz="1800" b="1" dirty="0">
              <a:solidFill>
                <a:schemeClr val="tx1"/>
              </a:solidFill>
            </a:endParaRPr>
          </a:p>
          <a:p>
            <a:pPr lvl="1"/>
            <a:r>
              <a:rPr lang="en-GB" sz="1600" dirty="0">
                <a:solidFill>
                  <a:srgbClr val="5E6A71"/>
                </a:solidFill>
              </a:rPr>
              <a:t>Accuracy in sub-microsecond</a:t>
            </a:r>
          </a:p>
          <a:p>
            <a:pPr lvl="1"/>
            <a:r>
              <a:rPr lang="en-GB" sz="1600" dirty="0">
                <a:solidFill>
                  <a:srgbClr val="5E6A71"/>
                </a:solidFill>
              </a:rPr>
              <a:t>Local-wide area coverage </a:t>
            </a:r>
          </a:p>
          <a:p>
            <a:pPr marL="263525" lvl="1" indent="0"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r>
              <a:rPr lang="en-GB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GNSS Firewall</a:t>
            </a:r>
            <a:endParaRPr lang="en-GB" sz="1800" b="1" dirty="0">
              <a:solidFill>
                <a:schemeClr val="tx1"/>
              </a:solidFill>
            </a:endParaRPr>
          </a:p>
          <a:p>
            <a:pPr lvl="1"/>
            <a:r>
              <a:rPr lang="en-GB" sz="1600" dirty="0">
                <a:solidFill>
                  <a:srgbClr val="5E6A71"/>
                </a:solidFill>
              </a:rPr>
              <a:t>Identify and protect the GNSS system from spoofing and jamming </a:t>
            </a:r>
          </a:p>
          <a:p>
            <a:pPr lvl="1"/>
            <a:r>
              <a:rPr lang="en-GB" sz="1600" dirty="0">
                <a:solidFill>
                  <a:srgbClr val="5E6A71"/>
                </a:solidFill>
              </a:rPr>
              <a:t>Switching to an alternative backup timing source</a:t>
            </a:r>
          </a:p>
          <a:p>
            <a:pPr lvl="1"/>
            <a:r>
              <a:rPr lang="en-GB" sz="1600" dirty="0">
                <a:solidFill>
                  <a:srgbClr val="5E6A71"/>
                </a:solidFill>
              </a:rPr>
              <a:t>Accepts an alternative source of UTC</a:t>
            </a:r>
          </a:p>
          <a:p>
            <a:pPr lvl="1"/>
            <a:endParaRPr lang="en-GB" sz="1200" dirty="0"/>
          </a:p>
          <a:p>
            <a:r>
              <a:rPr lang="en-GB" sz="1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Chip Scale Atomic Clock</a:t>
            </a:r>
            <a:endParaRPr lang="en-GB" sz="1800" b="1" dirty="0">
              <a:solidFill>
                <a:schemeClr val="tx1"/>
              </a:solidFill>
            </a:endParaRPr>
          </a:p>
          <a:p>
            <a:pPr lvl="1"/>
            <a:r>
              <a:rPr lang="en-GB" sz="1600" dirty="0"/>
              <a:t>Reduced SWaP clock compared to the conventional atomic clocks. </a:t>
            </a:r>
          </a:p>
          <a:p>
            <a:pPr lvl="1"/>
            <a:r>
              <a:rPr lang="en-GB" sz="1600" dirty="0"/>
              <a:t>CSAC can provide an extended holdover period.</a:t>
            </a:r>
          </a:p>
          <a:p>
            <a:pPr lvl="1"/>
            <a:r>
              <a:rPr lang="en-GB" sz="1600" dirty="0"/>
              <a:t>Improve the resilience of the system during timing service outage </a:t>
            </a:r>
          </a:p>
          <a:p>
            <a:pPr lvl="1"/>
            <a:r>
              <a:rPr lang="en-GB" sz="1600" dirty="0"/>
              <a:t>CSAC could bring the accuracy and stability of atomic clocks to portable receivers with reduced SWaP </a:t>
            </a:r>
          </a:p>
          <a:p>
            <a:pPr lvl="1"/>
            <a:endParaRPr lang="en-GB" sz="1800" dirty="0"/>
          </a:p>
          <a:p>
            <a:endParaRPr lang="en-GB" dirty="0"/>
          </a:p>
          <a:p>
            <a:pPr lvl="1"/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327" y="4437112"/>
            <a:ext cx="2950321" cy="20549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136" y="2384416"/>
            <a:ext cx="3073965" cy="20677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50" name="Picture 2" descr="PTP Icon - IEEE P1588 Working Grou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706" y="1266249"/>
            <a:ext cx="3666121" cy="111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7601B1-CAC9-4C19-AB6A-D2D1AA25B7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4E5DB03-46D5-4619-892D-FC3F0EBF6B7A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169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E20809-C13C-AE42-8108-A00807C9A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Test </a:t>
            </a:r>
            <a:r>
              <a:rPr lang="it-IT" dirty="0" err="1"/>
              <a:t>Results</a:t>
            </a:r>
            <a:r>
              <a:rPr lang="it-IT" dirty="0"/>
              <a:t> and Data Analysis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475D2C63-F6A2-2D4C-84C9-F9AD359C0C4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773FFD8D-D8F1-7748-C988-9366B5511BD9}"/>
              </a:ext>
            </a:extLst>
          </p:cNvPr>
          <p:cNvSpPr txBox="1">
            <a:spLocks/>
          </p:cNvSpPr>
          <p:nvPr/>
        </p:nvSpPr>
        <p:spPr>
          <a:xfrm>
            <a:off x="375350" y="1089000"/>
            <a:ext cx="11409282" cy="5004296"/>
          </a:xfrm>
          <a:prstGeom prst="rect">
            <a:avLst/>
          </a:prstGeom>
        </p:spPr>
        <p:txBody>
          <a:bodyPr lIns="0" tIns="0" rIns="0" bIns="0"/>
          <a:lstStyle>
            <a:lvl1pPr marL="265113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A002A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1pPr>
            <a:lvl2pPr marL="536575" indent="-2730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B6770"/>
              </a:buClr>
              <a:buFont typeface="Arial" panose="020B0604020202020204" pitchFamily="34" charset="0"/>
              <a:buChar char="-"/>
              <a:defRPr sz="12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2pPr>
            <a:lvl3pPr marL="808038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3pPr>
            <a:lvl4pPr marL="1073150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4pPr>
            <a:lvl5pPr marL="1344613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EA002A"/>
              </a:buClr>
              <a:buFont typeface="Arial" panose="020B0604020202020204" pitchFamily="34" charset="0"/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250377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9592" y="476672"/>
            <a:ext cx="11015227" cy="504056"/>
          </a:xfrm>
        </p:spPr>
        <p:txBody>
          <a:bodyPr/>
          <a:lstStyle/>
          <a:p>
            <a:r>
              <a:rPr lang="en-GB" dirty="0"/>
              <a:t>MCMF-GNSS Timing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6348" y="1931412"/>
            <a:ext cx="5435122" cy="33288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1972379"/>
            <a:ext cx="5476952" cy="332882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6282" y="1350562"/>
            <a:ext cx="9701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                          </a:t>
            </a:r>
            <a:r>
              <a:rPr lang="en-GB" sz="1600" b="1" dirty="0">
                <a:solidFill>
                  <a:schemeClr val="accent2"/>
                </a:solidFill>
              </a:rPr>
              <a:t>TIE</a:t>
            </a:r>
            <a:r>
              <a:rPr lang="en-GB" sz="1600" b="1" dirty="0"/>
              <a:t> </a:t>
            </a:r>
            <a:r>
              <a:rPr lang="en-GB" sz="1600" b="1" dirty="0">
                <a:solidFill>
                  <a:srgbClr val="5B6770"/>
                </a:solidFill>
              </a:rPr>
              <a:t>= ±16ns wrt UTC                                                                   </a:t>
            </a:r>
            <a:r>
              <a:rPr lang="en-GB" sz="1600" b="1" dirty="0">
                <a:solidFill>
                  <a:srgbClr val="00B050"/>
                </a:solidFill>
              </a:rPr>
              <a:t>MTIE</a:t>
            </a:r>
            <a:r>
              <a:rPr lang="en-GB" sz="1600" b="1" dirty="0"/>
              <a:t> </a:t>
            </a:r>
            <a:r>
              <a:rPr lang="en-GB" sz="1600" b="1" dirty="0">
                <a:solidFill>
                  <a:srgbClr val="5B6770"/>
                </a:solidFill>
              </a:rPr>
              <a:t>=</a:t>
            </a:r>
            <a:r>
              <a:rPr lang="en-GB" sz="1600" b="1" dirty="0"/>
              <a:t> </a:t>
            </a:r>
            <a:r>
              <a:rPr lang="en-GB" sz="1600" b="1" dirty="0">
                <a:solidFill>
                  <a:srgbClr val="5B6770"/>
                </a:solidFill>
              </a:rPr>
              <a:t>30ns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4AF3CE-FE91-4389-B94F-E9E2D2011F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9FA0BA-1E00-4361-B554-C98FFFC0D263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2F780F-7789-491E-9315-A9370370A91B}"/>
              </a:ext>
            </a:extLst>
          </p:cNvPr>
          <p:cNvSpPr txBox="1"/>
          <p:nvPr/>
        </p:nvSpPr>
        <p:spPr>
          <a:xfrm>
            <a:off x="3575720" y="5393098"/>
            <a:ext cx="70304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5B6770"/>
                </a:solidFill>
              </a:rPr>
              <a:t>ETSI = European Telecommunications Standards Institute</a:t>
            </a:r>
          </a:p>
          <a:p>
            <a:r>
              <a:rPr lang="en-GB" sz="1400" dirty="0">
                <a:solidFill>
                  <a:srgbClr val="5B6770"/>
                </a:solidFill>
              </a:rPr>
              <a:t>PRC = Primary Reference Clock</a:t>
            </a:r>
          </a:p>
          <a:p>
            <a:r>
              <a:rPr lang="en-GB" sz="1400" dirty="0">
                <a:solidFill>
                  <a:srgbClr val="5B6770"/>
                </a:solidFill>
              </a:rPr>
              <a:t>MTIE = Maximum Time Interval Error</a:t>
            </a:r>
          </a:p>
        </p:txBody>
      </p:sp>
    </p:spTree>
    <p:extLst>
      <p:ext uri="{BB962C8B-B14F-4D97-AF65-F5344CB8AC3E}">
        <p14:creationId xmlns:p14="http://schemas.microsoft.com/office/powerpoint/2010/main" val="155923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9592" y="476672"/>
            <a:ext cx="11015227" cy="504056"/>
          </a:xfrm>
        </p:spPr>
        <p:txBody>
          <a:bodyPr/>
          <a:lstStyle/>
          <a:p>
            <a:r>
              <a:rPr lang="en-GB" dirty="0"/>
              <a:t>R4 198KHz LF Timing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6282" y="1340768"/>
            <a:ext cx="9701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                          </a:t>
            </a:r>
            <a:r>
              <a:rPr lang="en-GB" sz="1600" b="1" dirty="0">
                <a:solidFill>
                  <a:schemeClr val="accent2"/>
                </a:solidFill>
              </a:rPr>
              <a:t>TIE</a:t>
            </a:r>
            <a:r>
              <a:rPr lang="en-GB" sz="1600" b="1" dirty="0"/>
              <a:t> </a:t>
            </a:r>
            <a:r>
              <a:rPr lang="en-GB" sz="1600" b="1" dirty="0">
                <a:solidFill>
                  <a:srgbClr val="5B6770"/>
                </a:solidFill>
              </a:rPr>
              <a:t>= ±800ns wrt UTC                                                                   </a:t>
            </a:r>
            <a:r>
              <a:rPr lang="en-GB" sz="1600" b="1" dirty="0">
                <a:solidFill>
                  <a:srgbClr val="00B050"/>
                </a:solidFill>
              </a:rPr>
              <a:t>MTIE</a:t>
            </a:r>
            <a:r>
              <a:rPr lang="en-GB" sz="1600" b="1" dirty="0"/>
              <a:t> </a:t>
            </a:r>
            <a:r>
              <a:rPr lang="en-GB" sz="1600" b="1" dirty="0">
                <a:solidFill>
                  <a:srgbClr val="5B6770"/>
                </a:solidFill>
              </a:rPr>
              <a:t>= 1.6µs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9592" y="2026208"/>
            <a:ext cx="5655551" cy="3455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008" y="2036079"/>
            <a:ext cx="5729917" cy="350838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454B2E-A125-42B6-AC67-3AF2552485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CDBB5A-9D94-4757-957C-EE58CE53B36A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180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63">
            <a:extLst>
              <a:ext uri="{FF2B5EF4-FFF2-40B4-BE49-F238E27FC236}">
                <a16:creationId xmlns:a16="http://schemas.microsoft.com/office/drawing/2014/main" id="{D830DA22-D596-DCE7-6F83-1A0B857692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7709" y="2486460"/>
            <a:ext cx="1727453" cy="1727453"/>
          </a:xfrm>
          <a:prstGeom prst="rect">
            <a:avLst/>
          </a:prstGeom>
        </p:spPr>
      </p:pic>
      <p:sp>
        <p:nvSpPr>
          <p:cNvPr id="4" name="Google Shape;69;p34">
            <a:extLst>
              <a:ext uri="{FF2B5EF4-FFF2-40B4-BE49-F238E27FC236}">
                <a16:creationId xmlns:a16="http://schemas.microsoft.com/office/drawing/2014/main" id="{3CDAB6B7-C876-8259-A26C-8B29A67838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9583" y="476672"/>
            <a:ext cx="2846910" cy="71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107986" rIns="91413" bIns="107986" anchor="t" anchorCtr="0">
            <a:spAutoFit/>
          </a:bodyPr>
          <a:lstStyle/>
          <a:p>
            <a:r>
              <a:rPr lang="en-GB" sz="3200" dirty="0"/>
              <a:t>Shareholders</a:t>
            </a:r>
          </a:p>
        </p:txBody>
      </p:sp>
      <p:sp>
        <p:nvSpPr>
          <p:cNvPr id="5" name="Google Shape;214;p45">
            <a:extLst>
              <a:ext uri="{FF2B5EF4-FFF2-40B4-BE49-F238E27FC236}">
                <a16:creationId xmlns:a16="http://schemas.microsoft.com/office/drawing/2014/main" id="{F89EC83F-9DBF-6F0C-230A-77C30D3620E7}"/>
              </a:ext>
            </a:extLst>
          </p:cNvPr>
          <p:cNvSpPr txBox="1">
            <a:spLocks/>
          </p:cNvSpPr>
          <p:nvPr/>
        </p:nvSpPr>
        <p:spPr>
          <a:xfrm>
            <a:off x="256233" y="1597289"/>
            <a:ext cx="3193255" cy="6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ts val="1440"/>
              </a:lnSpc>
            </a:pPr>
            <a:r>
              <a:rPr lang="en-GB" sz="1600" dirty="0">
                <a:solidFill>
                  <a:srgbClr val="5B6770"/>
                </a:solidFill>
              </a:rPr>
              <a:t>.</a:t>
            </a:r>
          </a:p>
        </p:txBody>
      </p:sp>
      <p:sp>
        <p:nvSpPr>
          <p:cNvPr id="6" name="Google Shape;214;p45">
            <a:extLst>
              <a:ext uri="{FF2B5EF4-FFF2-40B4-BE49-F238E27FC236}">
                <a16:creationId xmlns:a16="http://schemas.microsoft.com/office/drawing/2014/main" id="{8153C896-A9B6-9FF8-F9C9-BA4E9BC0AFA9}"/>
              </a:ext>
            </a:extLst>
          </p:cNvPr>
          <p:cNvSpPr txBox="1">
            <a:spLocks/>
          </p:cNvSpPr>
          <p:nvPr/>
        </p:nvSpPr>
        <p:spPr>
          <a:xfrm>
            <a:off x="3936388" y="2552507"/>
            <a:ext cx="1880709" cy="26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/>
            <a:r>
              <a:rPr lang="en-GB" sz="1200" b="1" dirty="0">
                <a:solidFill>
                  <a:srgbClr val="5B6770"/>
                </a:solidFill>
              </a:rPr>
              <a:t>2021 REVENUES</a:t>
            </a:r>
          </a:p>
        </p:txBody>
      </p:sp>
      <p:sp>
        <p:nvSpPr>
          <p:cNvPr id="10" name="Google Shape;214;p45">
            <a:extLst>
              <a:ext uri="{FF2B5EF4-FFF2-40B4-BE49-F238E27FC236}">
                <a16:creationId xmlns:a16="http://schemas.microsoft.com/office/drawing/2014/main" id="{709599C8-5B8D-FC61-EAF5-8F37279F314A}"/>
              </a:ext>
            </a:extLst>
          </p:cNvPr>
          <p:cNvSpPr txBox="1">
            <a:spLocks/>
          </p:cNvSpPr>
          <p:nvPr/>
        </p:nvSpPr>
        <p:spPr>
          <a:xfrm>
            <a:off x="3973498" y="2263219"/>
            <a:ext cx="1854682" cy="259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/>
            <a:r>
              <a:rPr lang="en-GB" sz="3200" b="1" dirty="0">
                <a:solidFill>
                  <a:srgbClr val="E4002B"/>
                </a:solidFill>
              </a:rPr>
              <a:t>~600M €</a:t>
            </a:r>
          </a:p>
        </p:txBody>
      </p:sp>
      <p:pic>
        <p:nvPicPr>
          <p:cNvPr id="11" name="Google Shape;262;p49">
            <a:extLst>
              <a:ext uri="{FF2B5EF4-FFF2-40B4-BE49-F238E27FC236}">
                <a16:creationId xmlns:a16="http://schemas.microsoft.com/office/drawing/2014/main" id="{4E4AC279-7432-E99C-2158-BAC6C4C066E2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278" y="4747739"/>
            <a:ext cx="1457622" cy="285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63;p49">
            <a:extLst>
              <a:ext uri="{FF2B5EF4-FFF2-40B4-BE49-F238E27FC236}">
                <a16:creationId xmlns:a16="http://schemas.microsoft.com/office/drawing/2014/main" id="{7D8B76B6-0BE0-F5A4-D405-F8F789B15B15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2941" y="4824325"/>
            <a:ext cx="1071413" cy="12597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14;p45">
            <a:extLst>
              <a:ext uri="{FF2B5EF4-FFF2-40B4-BE49-F238E27FC236}">
                <a16:creationId xmlns:a16="http://schemas.microsoft.com/office/drawing/2014/main" id="{D75803B6-47A7-8327-5D10-5C7C83B1B912}"/>
              </a:ext>
            </a:extLst>
          </p:cNvPr>
          <p:cNvSpPr txBox="1">
            <a:spLocks/>
          </p:cNvSpPr>
          <p:nvPr/>
        </p:nvSpPr>
        <p:spPr>
          <a:xfrm>
            <a:off x="752335" y="4441945"/>
            <a:ext cx="1048686" cy="34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/>
            <a:r>
              <a:rPr lang="en-GB" b="1" dirty="0">
                <a:solidFill>
                  <a:srgbClr val="E40004"/>
                </a:solidFill>
              </a:rPr>
              <a:t>67% </a:t>
            </a:r>
          </a:p>
        </p:txBody>
      </p:sp>
      <p:sp>
        <p:nvSpPr>
          <p:cNvPr id="14" name="Google Shape;214;p45">
            <a:extLst>
              <a:ext uri="{FF2B5EF4-FFF2-40B4-BE49-F238E27FC236}">
                <a16:creationId xmlns:a16="http://schemas.microsoft.com/office/drawing/2014/main" id="{D1C30E37-D0CB-75B5-FEA7-827550E14FF3}"/>
              </a:ext>
            </a:extLst>
          </p:cNvPr>
          <p:cNvSpPr txBox="1">
            <a:spLocks/>
          </p:cNvSpPr>
          <p:nvPr/>
        </p:nvSpPr>
        <p:spPr>
          <a:xfrm>
            <a:off x="2085840" y="4442052"/>
            <a:ext cx="1129227" cy="28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GB" b="1" dirty="0">
                <a:solidFill>
                  <a:srgbClr val="00458A"/>
                </a:solidFill>
              </a:rPr>
              <a:t>33% </a:t>
            </a:r>
          </a:p>
        </p:txBody>
      </p:sp>
      <p:sp>
        <p:nvSpPr>
          <p:cNvPr id="15" name="Google Shape;214;p45">
            <a:extLst>
              <a:ext uri="{FF2B5EF4-FFF2-40B4-BE49-F238E27FC236}">
                <a16:creationId xmlns:a16="http://schemas.microsoft.com/office/drawing/2014/main" id="{1A21DD5A-5BDF-E1AA-6AAA-1AB4EE9983D9}"/>
              </a:ext>
            </a:extLst>
          </p:cNvPr>
          <p:cNvSpPr txBox="1">
            <a:spLocks/>
          </p:cNvSpPr>
          <p:nvPr/>
        </p:nvSpPr>
        <p:spPr>
          <a:xfrm>
            <a:off x="6065755" y="2289408"/>
            <a:ext cx="1762925" cy="249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/>
            <a:r>
              <a:rPr lang="en-GB" sz="3200" b="1" dirty="0">
                <a:solidFill>
                  <a:srgbClr val="E4002B"/>
                </a:solidFill>
              </a:rPr>
              <a:t>+3K</a:t>
            </a:r>
          </a:p>
        </p:txBody>
      </p:sp>
      <p:sp>
        <p:nvSpPr>
          <p:cNvPr id="16" name="Google Shape;214;p45">
            <a:extLst>
              <a:ext uri="{FF2B5EF4-FFF2-40B4-BE49-F238E27FC236}">
                <a16:creationId xmlns:a16="http://schemas.microsoft.com/office/drawing/2014/main" id="{63F3C5F0-8545-1259-6048-F1565F6E3A29}"/>
              </a:ext>
            </a:extLst>
          </p:cNvPr>
          <p:cNvSpPr txBox="1">
            <a:spLocks/>
          </p:cNvSpPr>
          <p:nvPr/>
        </p:nvSpPr>
        <p:spPr>
          <a:xfrm>
            <a:off x="1327736" y="1848825"/>
            <a:ext cx="1129227" cy="28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/>
            <a:r>
              <a:rPr lang="en-GB" b="1" dirty="0">
                <a:solidFill>
                  <a:srgbClr val="5B6770"/>
                </a:solidFill>
              </a:rPr>
              <a:t>100% </a:t>
            </a:r>
          </a:p>
        </p:txBody>
      </p:sp>
      <p:sp>
        <p:nvSpPr>
          <p:cNvPr id="17" name="Google Shape;69;p34">
            <a:extLst>
              <a:ext uri="{FF2B5EF4-FFF2-40B4-BE49-F238E27FC236}">
                <a16:creationId xmlns:a16="http://schemas.microsoft.com/office/drawing/2014/main" id="{C48208AA-CABF-AE5D-3CB4-D7731ABD38F4}"/>
              </a:ext>
            </a:extLst>
          </p:cNvPr>
          <p:cNvSpPr txBox="1">
            <a:spLocks/>
          </p:cNvSpPr>
          <p:nvPr/>
        </p:nvSpPr>
        <p:spPr>
          <a:xfrm>
            <a:off x="8749868" y="763510"/>
            <a:ext cx="3222480" cy="60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107986" rIns="91413" bIns="107986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>
                <a:solidFill>
                  <a:srgbClr val="E4002B"/>
                </a:solidFill>
              </a:rPr>
              <a:t>Space Alliance</a:t>
            </a:r>
          </a:p>
        </p:txBody>
      </p:sp>
      <p:sp>
        <p:nvSpPr>
          <p:cNvPr id="18" name="Google Shape;214;p45">
            <a:extLst>
              <a:ext uri="{FF2B5EF4-FFF2-40B4-BE49-F238E27FC236}">
                <a16:creationId xmlns:a16="http://schemas.microsoft.com/office/drawing/2014/main" id="{2A254E60-961D-B9F6-F379-0EED9A0937F6}"/>
              </a:ext>
            </a:extLst>
          </p:cNvPr>
          <p:cNvSpPr txBox="1">
            <a:spLocks/>
          </p:cNvSpPr>
          <p:nvPr/>
        </p:nvSpPr>
        <p:spPr>
          <a:xfrm>
            <a:off x="3945839" y="4727856"/>
            <a:ext cx="1234246" cy="301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/>
            <a:r>
              <a:rPr lang="en-GB" sz="3200" b="1" dirty="0">
                <a:solidFill>
                  <a:srgbClr val="E4002B"/>
                </a:solidFill>
              </a:rPr>
              <a:t>+60 </a:t>
            </a:r>
          </a:p>
          <a:p>
            <a:pPr marL="0" indent="0" algn="ctr"/>
            <a:endParaRPr lang="en-GB" sz="3200" b="1" dirty="0">
              <a:solidFill>
                <a:srgbClr val="E4002B"/>
              </a:solidFill>
            </a:endParaRPr>
          </a:p>
        </p:txBody>
      </p:sp>
      <p:cxnSp>
        <p:nvCxnSpPr>
          <p:cNvPr id="19" name="Connettore 1 49">
            <a:extLst>
              <a:ext uri="{FF2B5EF4-FFF2-40B4-BE49-F238E27FC236}">
                <a16:creationId xmlns:a16="http://schemas.microsoft.com/office/drawing/2014/main" id="{10A85C56-9C21-D2CB-0C48-B192A13A960E}"/>
              </a:ext>
            </a:extLst>
          </p:cNvPr>
          <p:cNvCxnSpPr>
            <a:cxnSpLocks/>
          </p:cNvCxnSpPr>
          <p:nvPr/>
        </p:nvCxnSpPr>
        <p:spPr>
          <a:xfrm>
            <a:off x="4006515" y="3084375"/>
            <a:ext cx="3847215" cy="12063"/>
          </a:xfrm>
          <a:prstGeom prst="line">
            <a:avLst/>
          </a:prstGeom>
          <a:ln w="19050">
            <a:solidFill>
              <a:srgbClr val="5B677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oogle Shape;214;p45">
            <a:extLst>
              <a:ext uri="{FF2B5EF4-FFF2-40B4-BE49-F238E27FC236}">
                <a16:creationId xmlns:a16="http://schemas.microsoft.com/office/drawing/2014/main" id="{76961DB6-C246-1E72-512A-6BF317701E41}"/>
              </a:ext>
            </a:extLst>
          </p:cNvPr>
          <p:cNvSpPr txBox="1">
            <a:spLocks/>
          </p:cNvSpPr>
          <p:nvPr/>
        </p:nvSpPr>
        <p:spPr>
          <a:xfrm>
            <a:off x="3954330" y="5050366"/>
            <a:ext cx="1225754" cy="390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ts val="1400"/>
              </a:lnSpc>
            </a:pPr>
            <a:r>
              <a:rPr lang="en-GB" sz="1200" b="1">
                <a:solidFill>
                  <a:srgbClr val="5B6770"/>
                </a:solidFill>
              </a:rPr>
              <a:t>YEARS OF </a:t>
            </a:r>
          </a:p>
          <a:p>
            <a:pPr marL="0" indent="0" algn="ctr">
              <a:lnSpc>
                <a:spcPts val="1400"/>
              </a:lnSpc>
            </a:pPr>
            <a:r>
              <a:rPr lang="en-GB" sz="1200" b="1">
                <a:solidFill>
                  <a:srgbClr val="5B6770"/>
                </a:solidFill>
              </a:rPr>
              <a:t>EXPERIENCE</a:t>
            </a:r>
          </a:p>
        </p:txBody>
      </p:sp>
      <p:pic>
        <p:nvPicPr>
          <p:cNvPr id="21" name="Immagine 23">
            <a:extLst>
              <a:ext uri="{FF2B5EF4-FFF2-40B4-BE49-F238E27FC236}">
                <a16:creationId xmlns:a16="http://schemas.microsoft.com/office/drawing/2014/main" id="{5344566E-49A4-E43F-2BFB-8BA7EF2BA5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7577" y="1459830"/>
            <a:ext cx="2475947" cy="897688"/>
          </a:xfrm>
          <a:prstGeom prst="rect">
            <a:avLst/>
          </a:prstGeom>
        </p:spPr>
      </p:pic>
      <p:sp>
        <p:nvSpPr>
          <p:cNvPr id="22" name="Google Shape;214;p45">
            <a:extLst>
              <a:ext uri="{FF2B5EF4-FFF2-40B4-BE49-F238E27FC236}">
                <a16:creationId xmlns:a16="http://schemas.microsoft.com/office/drawing/2014/main" id="{E530925E-F141-6888-E06D-BB87C9D7A67F}"/>
              </a:ext>
            </a:extLst>
          </p:cNvPr>
          <p:cNvSpPr txBox="1">
            <a:spLocks/>
          </p:cNvSpPr>
          <p:nvPr/>
        </p:nvSpPr>
        <p:spPr>
          <a:xfrm>
            <a:off x="6033589" y="2553394"/>
            <a:ext cx="1812691" cy="265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/>
            <a:r>
              <a:rPr lang="en-GB" sz="1200" b="1">
                <a:solidFill>
                  <a:srgbClr val="5B6770"/>
                </a:solidFill>
              </a:rPr>
              <a:t>EMPLOYEES</a:t>
            </a:r>
          </a:p>
        </p:txBody>
      </p:sp>
      <p:sp>
        <p:nvSpPr>
          <p:cNvPr id="23" name="Google Shape;214;p45">
            <a:extLst>
              <a:ext uri="{FF2B5EF4-FFF2-40B4-BE49-F238E27FC236}">
                <a16:creationId xmlns:a16="http://schemas.microsoft.com/office/drawing/2014/main" id="{24E688DE-A429-4C0D-57D9-C648D552630A}"/>
              </a:ext>
            </a:extLst>
          </p:cNvPr>
          <p:cNvSpPr txBox="1">
            <a:spLocks/>
          </p:cNvSpPr>
          <p:nvPr/>
        </p:nvSpPr>
        <p:spPr>
          <a:xfrm>
            <a:off x="6668341" y="5050367"/>
            <a:ext cx="1239697" cy="609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ts val="1400"/>
              </a:lnSpc>
            </a:pPr>
            <a:r>
              <a:rPr lang="en-GB" sz="1200" b="1">
                <a:solidFill>
                  <a:srgbClr val="5B6770"/>
                </a:solidFill>
              </a:rPr>
              <a:t>COMPANIES WORLDWIDE</a:t>
            </a:r>
          </a:p>
        </p:txBody>
      </p:sp>
      <p:sp>
        <p:nvSpPr>
          <p:cNvPr id="24" name="Google Shape;214;p45">
            <a:extLst>
              <a:ext uri="{FF2B5EF4-FFF2-40B4-BE49-F238E27FC236}">
                <a16:creationId xmlns:a16="http://schemas.microsoft.com/office/drawing/2014/main" id="{63B8F85B-14D0-8611-A8ED-0528114CB985}"/>
              </a:ext>
            </a:extLst>
          </p:cNvPr>
          <p:cNvSpPr txBox="1">
            <a:spLocks/>
          </p:cNvSpPr>
          <p:nvPr/>
        </p:nvSpPr>
        <p:spPr>
          <a:xfrm>
            <a:off x="5282755" y="5050367"/>
            <a:ext cx="1298871" cy="588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ts val="1400"/>
              </a:lnSpc>
            </a:pPr>
            <a:r>
              <a:rPr lang="en-GB" sz="1200" b="1">
                <a:solidFill>
                  <a:srgbClr val="5B6770"/>
                </a:solidFill>
              </a:rPr>
              <a:t>COUNTRIES</a:t>
            </a:r>
          </a:p>
          <a:p>
            <a:pPr marL="0" indent="0" algn="ctr">
              <a:lnSpc>
                <a:spcPts val="1400"/>
              </a:lnSpc>
            </a:pPr>
            <a:r>
              <a:rPr lang="en-GB" sz="1200" b="1">
                <a:solidFill>
                  <a:srgbClr val="5B6770"/>
                </a:solidFill>
              </a:rPr>
              <a:t>OF PRESENCE</a:t>
            </a:r>
          </a:p>
        </p:txBody>
      </p:sp>
      <p:sp>
        <p:nvSpPr>
          <p:cNvPr id="25" name="Google Shape;214;p45">
            <a:extLst>
              <a:ext uri="{FF2B5EF4-FFF2-40B4-BE49-F238E27FC236}">
                <a16:creationId xmlns:a16="http://schemas.microsoft.com/office/drawing/2014/main" id="{68213B6B-9C67-A3D6-7650-4132BBECEE67}"/>
              </a:ext>
            </a:extLst>
          </p:cNvPr>
          <p:cNvSpPr txBox="1">
            <a:spLocks/>
          </p:cNvSpPr>
          <p:nvPr/>
        </p:nvSpPr>
        <p:spPr>
          <a:xfrm>
            <a:off x="5603224" y="4727856"/>
            <a:ext cx="653797" cy="25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ts val="2000"/>
              </a:lnSpc>
              <a:buSzPts val="1400"/>
              <a:buNone/>
              <a:defRPr sz="3200" b="1">
                <a:solidFill>
                  <a:srgbClr val="E4002B"/>
                </a:solidFill>
              </a:defRPr>
            </a:lvl1pPr>
            <a:lvl2pPr marL="914400" indent="-228600">
              <a:lnSpc>
                <a:spcPct val="105555"/>
              </a:lnSpc>
              <a:buSzPts val="1400"/>
              <a:buNone/>
              <a:defRPr sz="1800">
                <a:solidFill>
                  <a:srgbClr val="C00000"/>
                </a:solidFill>
              </a:defRPr>
            </a:lvl2pPr>
            <a:lvl3pPr marL="1371600" indent="-228600">
              <a:buSzPts val="1400"/>
              <a:buNone/>
              <a:defRPr sz="1800">
                <a:latin typeface="Garamond"/>
                <a:ea typeface="Garamond"/>
                <a:cs typeface="Garamond"/>
              </a:defRPr>
            </a:lvl3pPr>
            <a:lvl4pPr marL="1828800" indent="-228600">
              <a:buSzPts val="1400"/>
              <a:buNone/>
              <a:defRPr sz="1200">
                <a:latin typeface="Garamond"/>
                <a:ea typeface="Garamond"/>
                <a:cs typeface="Garamond"/>
              </a:defRPr>
            </a:lvl4pPr>
            <a:lvl5pPr marL="2286000" indent="-228600">
              <a:buSzPts val="1400"/>
              <a:buNone/>
              <a:defRPr sz="1200">
                <a:latin typeface="Garamond"/>
                <a:ea typeface="Garamond"/>
                <a:cs typeface="Garamond"/>
              </a:defRPr>
            </a:lvl5pPr>
            <a:lvl6pPr marL="2743200" indent="-228600">
              <a:buSzPts val="1400"/>
              <a:buNone/>
            </a:lvl6pPr>
            <a:lvl7pPr marL="3200400" indent="-228600">
              <a:buSzPts val="1400"/>
              <a:buNone/>
            </a:lvl7pPr>
            <a:lvl8pPr marL="3657600" indent="-228600">
              <a:buSzPts val="1400"/>
              <a:buNone/>
            </a:lvl8pPr>
            <a:lvl9pPr marL="4114800" indent="-228600">
              <a:buSzPts val="1400"/>
              <a:buNone/>
            </a:lvl9pPr>
          </a:lstStyle>
          <a:p>
            <a:r>
              <a:rPr lang="en-GB" dirty="0">
                <a:latin typeface="+mn-lt"/>
              </a:rPr>
              <a:t>15</a:t>
            </a:r>
          </a:p>
        </p:txBody>
      </p:sp>
      <p:cxnSp>
        <p:nvCxnSpPr>
          <p:cNvPr id="26" name="Connettore 1 117">
            <a:extLst>
              <a:ext uri="{FF2B5EF4-FFF2-40B4-BE49-F238E27FC236}">
                <a16:creationId xmlns:a16="http://schemas.microsoft.com/office/drawing/2014/main" id="{A416A77F-F74C-CFD0-314E-1F1F9C0CCE18}"/>
              </a:ext>
            </a:extLst>
          </p:cNvPr>
          <p:cNvCxnSpPr>
            <a:cxnSpLocks/>
          </p:cNvCxnSpPr>
          <p:nvPr/>
        </p:nvCxnSpPr>
        <p:spPr>
          <a:xfrm>
            <a:off x="5222119" y="3416110"/>
            <a:ext cx="0" cy="2006216"/>
          </a:xfrm>
          <a:prstGeom prst="line">
            <a:avLst/>
          </a:prstGeom>
          <a:ln w="19050">
            <a:solidFill>
              <a:srgbClr val="5B677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214;p45">
            <a:extLst>
              <a:ext uri="{FF2B5EF4-FFF2-40B4-BE49-F238E27FC236}">
                <a16:creationId xmlns:a16="http://schemas.microsoft.com/office/drawing/2014/main" id="{8E75EDC0-A872-987F-E4AF-5B0EF8D80DFA}"/>
              </a:ext>
            </a:extLst>
          </p:cNvPr>
          <p:cNvSpPr txBox="1">
            <a:spLocks/>
          </p:cNvSpPr>
          <p:nvPr/>
        </p:nvSpPr>
        <p:spPr>
          <a:xfrm>
            <a:off x="6672028" y="4727856"/>
            <a:ext cx="1234246" cy="301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/>
            <a:r>
              <a:rPr lang="en-GB" sz="3200" b="1" dirty="0">
                <a:solidFill>
                  <a:srgbClr val="E4002B"/>
                </a:solidFill>
              </a:rPr>
              <a:t>13</a:t>
            </a:r>
          </a:p>
        </p:txBody>
      </p:sp>
      <p:sp>
        <p:nvSpPr>
          <p:cNvPr id="28" name="Ovale 2">
            <a:extLst>
              <a:ext uri="{FF2B5EF4-FFF2-40B4-BE49-F238E27FC236}">
                <a16:creationId xmlns:a16="http://schemas.microsoft.com/office/drawing/2014/main" id="{B5881BBF-F3C2-92CB-CFD0-CB4E04117F5C}"/>
              </a:ext>
            </a:extLst>
          </p:cNvPr>
          <p:cNvSpPr/>
          <p:nvPr/>
        </p:nvSpPr>
        <p:spPr>
          <a:xfrm>
            <a:off x="936716" y="2390782"/>
            <a:ext cx="1938703" cy="1909705"/>
          </a:xfrm>
          <a:prstGeom prst="ellipse">
            <a:avLst/>
          </a:prstGeom>
          <a:noFill/>
          <a:ln w="22225">
            <a:solidFill>
              <a:schemeClr val="bg2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Connettore 1 50">
            <a:extLst>
              <a:ext uri="{FF2B5EF4-FFF2-40B4-BE49-F238E27FC236}">
                <a16:creationId xmlns:a16="http://schemas.microsoft.com/office/drawing/2014/main" id="{FF03578C-2332-0162-A307-A9E6040562A3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1906068" y="2207468"/>
            <a:ext cx="0" cy="183314"/>
          </a:xfrm>
          <a:prstGeom prst="line">
            <a:avLst/>
          </a:prstGeom>
          <a:ln w="25400">
            <a:solidFill>
              <a:srgbClr val="5B677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53">
            <a:extLst>
              <a:ext uri="{FF2B5EF4-FFF2-40B4-BE49-F238E27FC236}">
                <a16:creationId xmlns:a16="http://schemas.microsoft.com/office/drawing/2014/main" id="{9CA6F09A-7C53-220A-966E-EC37777FF778}"/>
              </a:ext>
            </a:extLst>
          </p:cNvPr>
          <p:cNvCxnSpPr>
            <a:cxnSpLocks/>
          </p:cNvCxnSpPr>
          <p:nvPr/>
        </p:nvCxnSpPr>
        <p:spPr>
          <a:xfrm>
            <a:off x="1571919" y="4134317"/>
            <a:ext cx="0" cy="307629"/>
          </a:xfrm>
          <a:prstGeom prst="line">
            <a:avLst/>
          </a:prstGeom>
          <a:ln w="254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57">
            <a:extLst>
              <a:ext uri="{FF2B5EF4-FFF2-40B4-BE49-F238E27FC236}">
                <a16:creationId xmlns:a16="http://schemas.microsoft.com/office/drawing/2014/main" id="{B26967C7-B903-9626-146E-9A69B8FDE382}"/>
              </a:ext>
            </a:extLst>
          </p:cNvPr>
          <p:cNvCxnSpPr>
            <a:cxnSpLocks/>
          </p:cNvCxnSpPr>
          <p:nvPr/>
        </p:nvCxnSpPr>
        <p:spPr>
          <a:xfrm>
            <a:off x="2286529" y="4134317"/>
            <a:ext cx="0" cy="307629"/>
          </a:xfrm>
          <a:prstGeom prst="line">
            <a:avLst/>
          </a:prstGeom>
          <a:ln w="25400">
            <a:solidFill>
              <a:srgbClr val="00458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68">
            <a:extLst>
              <a:ext uri="{FF2B5EF4-FFF2-40B4-BE49-F238E27FC236}">
                <a16:creationId xmlns:a16="http://schemas.microsoft.com/office/drawing/2014/main" id="{304D7513-0FDC-C1B3-E1DB-B874E2834EF4}"/>
              </a:ext>
            </a:extLst>
          </p:cNvPr>
          <p:cNvCxnSpPr>
            <a:cxnSpLocks/>
          </p:cNvCxnSpPr>
          <p:nvPr/>
        </p:nvCxnSpPr>
        <p:spPr>
          <a:xfrm>
            <a:off x="6651338" y="3416110"/>
            <a:ext cx="0" cy="2006216"/>
          </a:xfrm>
          <a:prstGeom prst="line">
            <a:avLst/>
          </a:prstGeom>
          <a:ln w="19050">
            <a:solidFill>
              <a:srgbClr val="5B677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70">
            <a:extLst>
              <a:ext uri="{FF2B5EF4-FFF2-40B4-BE49-F238E27FC236}">
                <a16:creationId xmlns:a16="http://schemas.microsoft.com/office/drawing/2014/main" id="{1E08426D-42B6-BCDA-5516-25CC1C57CE4A}"/>
              </a:ext>
            </a:extLst>
          </p:cNvPr>
          <p:cNvCxnSpPr>
            <a:cxnSpLocks/>
          </p:cNvCxnSpPr>
          <p:nvPr/>
        </p:nvCxnSpPr>
        <p:spPr>
          <a:xfrm>
            <a:off x="5973352" y="806379"/>
            <a:ext cx="0" cy="2012721"/>
          </a:xfrm>
          <a:prstGeom prst="line">
            <a:avLst/>
          </a:prstGeom>
          <a:ln w="19050">
            <a:solidFill>
              <a:srgbClr val="5B677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magine 48">
            <a:extLst>
              <a:ext uri="{FF2B5EF4-FFF2-40B4-BE49-F238E27FC236}">
                <a16:creationId xmlns:a16="http://schemas.microsoft.com/office/drawing/2014/main" id="{5EF7F67C-FC96-B795-9070-907EF16FD07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29334" y="1459830"/>
            <a:ext cx="1913405" cy="317441"/>
          </a:xfrm>
          <a:prstGeom prst="rect">
            <a:avLst/>
          </a:prstGeom>
        </p:spPr>
      </p:pic>
      <p:pic>
        <p:nvPicPr>
          <p:cNvPr id="35" name="Immagine 54">
            <a:extLst>
              <a:ext uri="{FF2B5EF4-FFF2-40B4-BE49-F238E27FC236}">
                <a16:creationId xmlns:a16="http://schemas.microsoft.com/office/drawing/2014/main" id="{2686275F-15A8-B92B-EC74-C7AAA245281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31377" y="515807"/>
            <a:ext cx="399548" cy="399548"/>
          </a:xfrm>
          <a:prstGeom prst="rect">
            <a:avLst/>
          </a:prstGeom>
        </p:spPr>
      </p:pic>
      <p:pic>
        <p:nvPicPr>
          <p:cNvPr id="36" name="Immagine 60">
            <a:extLst>
              <a:ext uri="{FF2B5EF4-FFF2-40B4-BE49-F238E27FC236}">
                <a16:creationId xmlns:a16="http://schemas.microsoft.com/office/drawing/2014/main" id="{A278634E-9B56-C287-D20A-8FC9D2C911C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8300212" y="725412"/>
            <a:ext cx="399548" cy="399548"/>
          </a:xfrm>
          <a:prstGeom prst="rect">
            <a:avLst/>
          </a:prstGeom>
        </p:spPr>
      </p:pic>
      <p:pic>
        <p:nvPicPr>
          <p:cNvPr id="37" name="Immagine 67">
            <a:extLst>
              <a:ext uri="{FF2B5EF4-FFF2-40B4-BE49-F238E27FC236}">
                <a16:creationId xmlns:a16="http://schemas.microsoft.com/office/drawing/2014/main" id="{0268DF24-34DA-47FE-CEAF-ADDB0EBE17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626" y="1255104"/>
            <a:ext cx="822596" cy="729564"/>
          </a:xfrm>
          <a:prstGeom prst="rect">
            <a:avLst/>
          </a:prstGeom>
        </p:spPr>
      </p:pic>
      <p:pic>
        <p:nvPicPr>
          <p:cNvPr id="38" name="Immagine 71">
            <a:extLst>
              <a:ext uri="{FF2B5EF4-FFF2-40B4-BE49-F238E27FC236}">
                <a16:creationId xmlns:a16="http://schemas.microsoft.com/office/drawing/2014/main" id="{4836DA70-FF61-1E85-FEB5-968D31BFFB9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656" y="3644541"/>
            <a:ext cx="542670" cy="745538"/>
          </a:xfrm>
          <a:prstGeom prst="rect">
            <a:avLst/>
          </a:prstGeom>
        </p:spPr>
      </p:pic>
      <p:pic>
        <p:nvPicPr>
          <p:cNvPr id="39" name="Immagine 75">
            <a:extLst>
              <a:ext uri="{FF2B5EF4-FFF2-40B4-BE49-F238E27FC236}">
                <a16:creationId xmlns:a16="http://schemas.microsoft.com/office/drawing/2014/main" id="{5192F4FE-CCA5-A37C-5FC5-4176635196A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018" y="1412770"/>
            <a:ext cx="894588" cy="455734"/>
          </a:xfrm>
          <a:prstGeom prst="rect">
            <a:avLst/>
          </a:prstGeom>
        </p:spPr>
      </p:pic>
      <p:pic>
        <p:nvPicPr>
          <p:cNvPr id="40" name="Immagine 76">
            <a:extLst>
              <a:ext uri="{FF2B5EF4-FFF2-40B4-BE49-F238E27FC236}">
                <a16:creationId xmlns:a16="http://schemas.microsoft.com/office/drawing/2014/main" id="{DB3C4E3E-28F7-3470-11B1-64FE513B15F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761" y="3657739"/>
            <a:ext cx="730131" cy="735662"/>
          </a:xfrm>
          <a:prstGeom prst="rect">
            <a:avLst/>
          </a:prstGeom>
        </p:spPr>
      </p:pic>
      <p:pic>
        <p:nvPicPr>
          <p:cNvPr id="41" name="Immagine 77">
            <a:extLst>
              <a:ext uri="{FF2B5EF4-FFF2-40B4-BE49-F238E27FC236}">
                <a16:creationId xmlns:a16="http://schemas.microsoft.com/office/drawing/2014/main" id="{10E75B75-3556-68DA-ED6D-B0B970652DC6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675" y="3646007"/>
            <a:ext cx="616193" cy="840263"/>
          </a:xfrm>
          <a:prstGeom prst="rect">
            <a:avLst/>
          </a:prstGeom>
        </p:spPr>
      </p:pic>
      <p:pic>
        <p:nvPicPr>
          <p:cNvPr id="42" name="Immagine 48">
            <a:extLst>
              <a:ext uri="{FF2B5EF4-FFF2-40B4-BE49-F238E27FC236}">
                <a16:creationId xmlns:a16="http://schemas.microsoft.com/office/drawing/2014/main" id="{33F7147F-A530-2583-9C08-8084D42610E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612217" y="4777274"/>
            <a:ext cx="1588174" cy="263484"/>
          </a:xfrm>
          <a:prstGeom prst="rect">
            <a:avLst/>
          </a:prstGeom>
        </p:spPr>
      </p:pic>
      <p:pic>
        <p:nvPicPr>
          <p:cNvPr id="43" name="Immagine 5">
            <a:extLst>
              <a:ext uri="{FF2B5EF4-FFF2-40B4-BE49-F238E27FC236}">
                <a16:creationId xmlns:a16="http://schemas.microsoft.com/office/drawing/2014/main" id="{3C8A72E4-9860-C5AA-D9EF-8720267E6DD6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8874" y="2632234"/>
            <a:ext cx="1703036" cy="1703036"/>
          </a:xfrm>
          <a:prstGeom prst="rect">
            <a:avLst/>
          </a:prstGeom>
        </p:spPr>
      </p:pic>
      <p:sp>
        <p:nvSpPr>
          <p:cNvPr id="44" name="Ovale 56">
            <a:extLst>
              <a:ext uri="{FF2B5EF4-FFF2-40B4-BE49-F238E27FC236}">
                <a16:creationId xmlns:a16="http://schemas.microsoft.com/office/drawing/2014/main" id="{7F7014DF-B027-537E-203D-A9C20195CE52}"/>
              </a:ext>
            </a:extLst>
          </p:cNvPr>
          <p:cNvSpPr/>
          <p:nvPr/>
        </p:nvSpPr>
        <p:spPr>
          <a:xfrm>
            <a:off x="9231041" y="2528900"/>
            <a:ext cx="1938703" cy="1909705"/>
          </a:xfrm>
          <a:prstGeom prst="ellipse">
            <a:avLst/>
          </a:prstGeom>
          <a:noFill/>
          <a:ln w="22225">
            <a:solidFill>
              <a:schemeClr val="bg2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Connettore 1 58">
            <a:extLst>
              <a:ext uri="{FF2B5EF4-FFF2-40B4-BE49-F238E27FC236}">
                <a16:creationId xmlns:a16="http://schemas.microsoft.com/office/drawing/2014/main" id="{4F15FB3F-2BDC-81D4-A7CB-782A6EC00284}"/>
              </a:ext>
            </a:extLst>
          </p:cNvPr>
          <p:cNvCxnSpPr>
            <a:cxnSpLocks/>
          </p:cNvCxnSpPr>
          <p:nvPr/>
        </p:nvCxnSpPr>
        <p:spPr>
          <a:xfrm>
            <a:off x="9866244" y="4272435"/>
            <a:ext cx="0" cy="307629"/>
          </a:xfrm>
          <a:prstGeom prst="line">
            <a:avLst/>
          </a:prstGeom>
          <a:ln w="254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59">
            <a:extLst>
              <a:ext uri="{FF2B5EF4-FFF2-40B4-BE49-F238E27FC236}">
                <a16:creationId xmlns:a16="http://schemas.microsoft.com/office/drawing/2014/main" id="{BF6F34B5-4587-0D84-265A-9F2C0D83C64B}"/>
              </a:ext>
            </a:extLst>
          </p:cNvPr>
          <p:cNvCxnSpPr>
            <a:cxnSpLocks/>
          </p:cNvCxnSpPr>
          <p:nvPr/>
        </p:nvCxnSpPr>
        <p:spPr>
          <a:xfrm>
            <a:off x="10580854" y="4272435"/>
            <a:ext cx="0" cy="307629"/>
          </a:xfrm>
          <a:prstGeom prst="line">
            <a:avLst/>
          </a:prstGeom>
          <a:ln w="25400">
            <a:solidFill>
              <a:srgbClr val="00458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Immagine 7">
            <a:extLst>
              <a:ext uri="{FF2B5EF4-FFF2-40B4-BE49-F238E27FC236}">
                <a16:creationId xmlns:a16="http://schemas.microsoft.com/office/drawing/2014/main" id="{41CA0E99-C670-6EFF-817A-F85485119B80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9870" y="4624388"/>
            <a:ext cx="1120637" cy="450349"/>
          </a:xfrm>
          <a:prstGeom prst="rect">
            <a:avLst/>
          </a:prstGeom>
        </p:spPr>
      </p:pic>
      <p:pic>
        <p:nvPicPr>
          <p:cNvPr id="48" name="Google Shape;262;p49">
            <a:extLst>
              <a:ext uri="{FF2B5EF4-FFF2-40B4-BE49-F238E27FC236}">
                <a16:creationId xmlns:a16="http://schemas.microsoft.com/office/drawing/2014/main" id="{053F9E21-76F1-A57B-6F1A-F5435A52C2CE}"/>
              </a:ext>
            </a:extLst>
          </p:cNvPr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5864" y="5736703"/>
            <a:ext cx="1125876" cy="220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63;p49">
            <a:extLst>
              <a:ext uri="{FF2B5EF4-FFF2-40B4-BE49-F238E27FC236}">
                <a16:creationId xmlns:a16="http://schemas.microsoft.com/office/drawing/2014/main" id="{92ABDDAA-0D72-9F7F-6E50-1FA4F7C29E97}"/>
              </a:ext>
            </a:extLst>
          </p:cNvPr>
          <p:cNvPicPr preferRelativeResize="0"/>
          <p:nvPr/>
        </p:nvPicPr>
        <p:blipFill rotWithShape="1">
          <a:blip r:embed="rId2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56844" y="5813289"/>
            <a:ext cx="827566" cy="97304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214;p45">
            <a:extLst>
              <a:ext uri="{FF2B5EF4-FFF2-40B4-BE49-F238E27FC236}">
                <a16:creationId xmlns:a16="http://schemas.microsoft.com/office/drawing/2014/main" id="{84B1F325-B527-1FB1-2FB4-5CD579B516AF}"/>
              </a:ext>
            </a:extLst>
          </p:cNvPr>
          <p:cNvSpPr txBox="1">
            <a:spLocks/>
          </p:cNvSpPr>
          <p:nvPr/>
        </p:nvSpPr>
        <p:spPr>
          <a:xfrm>
            <a:off x="9836238" y="5430909"/>
            <a:ext cx="1048686" cy="34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/>
            <a:r>
              <a:rPr lang="en-GB" sz="1400" b="1" dirty="0">
                <a:solidFill>
                  <a:srgbClr val="E40004"/>
                </a:solidFill>
              </a:rPr>
              <a:t>33% </a:t>
            </a:r>
          </a:p>
        </p:txBody>
      </p:sp>
      <p:sp>
        <p:nvSpPr>
          <p:cNvPr id="51" name="Google Shape;214;p45">
            <a:extLst>
              <a:ext uri="{FF2B5EF4-FFF2-40B4-BE49-F238E27FC236}">
                <a16:creationId xmlns:a16="http://schemas.microsoft.com/office/drawing/2014/main" id="{12ACCDED-02A3-2BF8-C267-99915DF1A73F}"/>
              </a:ext>
            </a:extLst>
          </p:cNvPr>
          <p:cNvSpPr txBox="1">
            <a:spLocks/>
          </p:cNvSpPr>
          <p:nvPr/>
        </p:nvSpPr>
        <p:spPr>
          <a:xfrm>
            <a:off x="11169743" y="5431016"/>
            <a:ext cx="1129227" cy="28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GB" sz="1400" b="1" dirty="0">
                <a:solidFill>
                  <a:srgbClr val="00458A"/>
                </a:solidFill>
              </a:rPr>
              <a:t>67% </a:t>
            </a:r>
          </a:p>
        </p:txBody>
      </p:sp>
      <p:cxnSp>
        <p:nvCxnSpPr>
          <p:cNvPr id="52" name="Connettore 1 65">
            <a:extLst>
              <a:ext uri="{FF2B5EF4-FFF2-40B4-BE49-F238E27FC236}">
                <a16:creationId xmlns:a16="http://schemas.microsoft.com/office/drawing/2014/main" id="{B9AE3D61-F9B1-36F6-B28F-AD00D6C842FD}"/>
              </a:ext>
            </a:extLst>
          </p:cNvPr>
          <p:cNvCxnSpPr>
            <a:cxnSpLocks/>
          </p:cNvCxnSpPr>
          <p:nvPr/>
        </p:nvCxnSpPr>
        <p:spPr>
          <a:xfrm>
            <a:off x="10655822" y="5123280"/>
            <a:ext cx="0" cy="307629"/>
          </a:xfrm>
          <a:prstGeom prst="line">
            <a:avLst/>
          </a:prstGeom>
          <a:ln w="254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1 69">
            <a:extLst>
              <a:ext uri="{FF2B5EF4-FFF2-40B4-BE49-F238E27FC236}">
                <a16:creationId xmlns:a16="http://schemas.microsoft.com/office/drawing/2014/main" id="{4BE42260-FEDB-9078-FD18-1F8298CFE07A}"/>
              </a:ext>
            </a:extLst>
          </p:cNvPr>
          <p:cNvCxnSpPr>
            <a:cxnSpLocks/>
          </p:cNvCxnSpPr>
          <p:nvPr/>
        </p:nvCxnSpPr>
        <p:spPr>
          <a:xfrm>
            <a:off x="11370432" y="5123280"/>
            <a:ext cx="0" cy="307629"/>
          </a:xfrm>
          <a:prstGeom prst="line">
            <a:avLst/>
          </a:prstGeom>
          <a:ln w="25400">
            <a:solidFill>
              <a:srgbClr val="00458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059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9592" y="476672"/>
            <a:ext cx="11015227" cy="504056"/>
          </a:xfrm>
        </p:spPr>
        <p:txBody>
          <a:bodyPr/>
          <a:lstStyle/>
          <a:p>
            <a:r>
              <a:rPr lang="en-GB" dirty="0"/>
              <a:t>STL Timing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6282" y="1340768"/>
            <a:ext cx="9701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                          </a:t>
            </a:r>
            <a:r>
              <a:rPr lang="en-GB" sz="1600" b="1" dirty="0">
                <a:solidFill>
                  <a:schemeClr val="accent2"/>
                </a:solidFill>
              </a:rPr>
              <a:t>TIE</a:t>
            </a:r>
            <a:r>
              <a:rPr lang="en-GB" sz="1600" b="1" dirty="0"/>
              <a:t> = </a:t>
            </a:r>
            <a:r>
              <a:rPr lang="en-GB" sz="1600" b="1" dirty="0">
                <a:solidFill>
                  <a:srgbClr val="5B6770"/>
                </a:solidFill>
              </a:rPr>
              <a:t>±600ns wrt UTC                                                                   </a:t>
            </a:r>
            <a:r>
              <a:rPr lang="en-GB" sz="1600" b="1" dirty="0">
                <a:solidFill>
                  <a:srgbClr val="00B050"/>
                </a:solidFill>
              </a:rPr>
              <a:t>MTIE</a:t>
            </a:r>
            <a:r>
              <a:rPr lang="en-GB" sz="1600" b="1" dirty="0"/>
              <a:t> </a:t>
            </a:r>
            <a:r>
              <a:rPr lang="en-GB" sz="1600" b="1" dirty="0">
                <a:solidFill>
                  <a:srgbClr val="5B6770"/>
                </a:solidFill>
              </a:rPr>
              <a:t>= 1.0µs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6282" y="2083407"/>
            <a:ext cx="5959602" cy="33641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7383"/>
          <a:stretch/>
        </p:blipFill>
        <p:spPr>
          <a:xfrm>
            <a:off x="6240016" y="2046377"/>
            <a:ext cx="5646851" cy="344125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F1B0F3-1CEB-4B63-A4BA-B2DD30B8F0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1956D5-D2CC-40A3-A1B6-B2AD89599D31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166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9592" y="476672"/>
            <a:ext cx="11015227" cy="504056"/>
          </a:xfrm>
        </p:spPr>
        <p:txBody>
          <a:bodyPr/>
          <a:lstStyle/>
          <a:p>
            <a:r>
              <a:rPr lang="en-GB" dirty="0"/>
              <a:t>PTP Timing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6282" y="1340768"/>
            <a:ext cx="9701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                          </a:t>
            </a:r>
            <a:r>
              <a:rPr lang="en-GB" sz="1600" b="1" dirty="0">
                <a:solidFill>
                  <a:schemeClr val="accent2"/>
                </a:solidFill>
              </a:rPr>
              <a:t>TIE</a:t>
            </a:r>
            <a:r>
              <a:rPr lang="en-GB" sz="1600" b="1" dirty="0"/>
              <a:t> </a:t>
            </a:r>
            <a:r>
              <a:rPr lang="en-GB" sz="1600" b="1" dirty="0">
                <a:solidFill>
                  <a:srgbClr val="5B6770"/>
                </a:solidFill>
              </a:rPr>
              <a:t>= ±40ns wrt UTC                                                                   </a:t>
            </a:r>
            <a:r>
              <a:rPr lang="en-GB" sz="1600" b="1" dirty="0">
                <a:solidFill>
                  <a:srgbClr val="00B050"/>
                </a:solidFill>
              </a:rPr>
              <a:t>MTIE</a:t>
            </a:r>
            <a:r>
              <a:rPr lang="en-GB" sz="1600" b="1" dirty="0"/>
              <a:t> </a:t>
            </a:r>
            <a:r>
              <a:rPr lang="en-GB" sz="1600" b="1" dirty="0">
                <a:solidFill>
                  <a:srgbClr val="5B6770"/>
                </a:solidFill>
              </a:rPr>
              <a:t>= 50ns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9102" y="2144546"/>
            <a:ext cx="5582882" cy="3321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008" y="2104002"/>
            <a:ext cx="5638046" cy="340140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9DC9EF-3F25-4C2F-B9FE-70B6F05411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BBE5AA-4D37-417F-84DD-7631FC49BD15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006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9592" y="260648"/>
            <a:ext cx="10478936" cy="504056"/>
          </a:xfrm>
        </p:spPr>
        <p:txBody>
          <a:bodyPr/>
          <a:lstStyle/>
          <a:p>
            <a:r>
              <a:rPr lang="en-GB" dirty="0"/>
              <a:t>Performance Evaluation of Hybrid Timing against </a:t>
            </a:r>
            <a:r>
              <a:rPr lang="en-GB" sz="3200" dirty="0"/>
              <a:t>Jamming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499076" y="4454965"/>
            <a:ext cx="983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Radio 4 back-up and BlueSky Firewall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9076" y="2140464"/>
            <a:ext cx="1146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B050"/>
                </a:solidFill>
              </a:rPr>
              <a:t>Stand alone MCMF</a:t>
            </a:r>
            <a:r>
              <a:rPr lang="en-GB" sz="1600" dirty="0"/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92922" y="1896964"/>
            <a:ext cx="983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STL backup and BlueSky Firewall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104" y="3628694"/>
            <a:ext cx="3948366" cy="224857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692922" y="4410884"/>
            <a:ext cx="11671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EE7713"/>
                </a:solidFill>
              </a:rPr>
              <a:t>Holdover mode with CSAC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41194" y="1196752"/>
            <a:ext cx="3831736" cy="2308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090" y="3573016"/>
            <a:ext cx="3967838" cy="2536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1432" y="1124744"/>
            <a:ext cx="3868305" cy="24356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E51472-9B8E-4AB6-B1E8-F683424809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01CDC8-DC67-4F53-B8CD-4A8D30CDAECF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170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9592" y="260648"/>
            <a:ext cx="9182792" cy="504056"/>
          </a:xfrm>
        </p:spPr>
        <p:txBody>
          <a:bodyPr/>
          <a:lstStyle/>
          <a:p>
            <a:r>
              <a:rPr lang="en-GB" dirty="0"/>
              <a:t>Performance Evaluation of Hybrid Timing against </a:t>
            </a:r>
            <a:r>
              <a:rPr lang="en-GB" sz="3200" dirty="0"/>
              <a:t>Spoofing</a:t>
            </a:r>
            <a:endParaRPr lang="en-GB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7488" y="1196752"/>
            <a:ext cx="4320480" cy="24598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874" y="3717032"/>
            <a:ext cx="3905119" cy="2372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8950" y="1196752"/>
            <a:ext cx="4109520" cy="25384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0104" y="3645024"/>
            <a:ext cx="3948366" cy="224857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99076" y="2140464"/>
            <a:ext cx="1146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B050"/>
                </a:solidFill>
              </a:rPr>
              <a:t>Stand alone MCMF</a:t>
            </a:r>
            <a:r>
              <a:rPr lang="en-GB" sz="1600" dirty="0"/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92922" y="1896964"/>
            <a:ext cx="983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STL backup and BlueSky Firewall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92922" y="4410884"/>
            <a:ext cx="11671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EE7713"/>
                </a:solidFill>
              </a:rPr>
              <a:t>Holdover mode with CSAC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9076" y="4454965"/>
            <a:ext cx="983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Radio 4 back-up and BlueSky Firewall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CF942F-CF0B-4475-A93F-F4BEFD28F0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AAAB6-C6FA-46E1-BE79-92A113A707B0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86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9592" y="260648"/>
            <a:ext cx="11199016" cy="504056"/>
          </a:xfrm>
        </p:spPr>
        <p:txBody>
          <a:bodyPr/>
          <a:lstStyle/>
          <a:p>
            <a:r>
              <a:rPr lang="en-GB" dirty="0"/>
              <a:t>Performance Evaluation of Hybrid Timing against </a:t>
            </a:r>
            <a:r>
              <a:rPr lang="en-GB" sz="3200" dirty="0"/>
              <a:t>Constellation Error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104" y="3717032"/>
            <a:ext cx="3948366" cy="2248578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70625" y="1255780"/>
            <a:ext cx="3977302" cy="2334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266" y="3736155"/>
            <a:ext cx="4003662" cy="23862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2432" y="1196752"/>
            <a:ext cx="4023709" cy="229229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9076" y="2140464"/>
            <a:ext cx="1146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B050"/>
                </a:solidFill>
              </a:rPr>
              <a:t>Stand alone MCMF</a:t>
            </a:r>
            <a:r>
              <a:rPr lang="en-GB" sz="1600" dirty="0"/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92922" y="1896964"/>
            <a:ext cx="983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STL backup and BlueSky Firewall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92922" y="4410884"/>
            <a:ext cx="11671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EE7713"/>
                </a:solidFill>
              </a:rPr>
              <a:t>Holdover mode with CSAC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04056" y="4454965"/>
            <a:ext cx="983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Radio 4 back-up and BlueSky Firewall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36CC6A-426E-4B85-A6B5-378E985DDC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95052-48EE-4ED5-9BAA-F92D46F3C1B3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31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2715" y="2560015"/>
            <a:ext cx="5826261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5B6770"/>
              </a:solidFill>
            </a:endParaRPr>
          </a:p>
          <a:p>
            <a:pPr marL="265113" lvl="1" indent="-265113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5B6770"/>
              </a:solidFill>
            </a:endParaRPr>
          </a:p>
          <a:p>
            <a:pPr marL="265113" lvl="1" indent="-265113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5B677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1860" y="5614408"/>
            <a:ext cx="11436788" cy="1491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eaLnBrk="0" hangingPunct="0">
              <a:spcBef>
                <a:spcPct val="20000"/>
              </a:spcBef>
              <a:buClr>
                <a:srgbClr val="EA002A"/>
              </a:buClr>
              <a:buFont typeface="+mj-lt"/>
              <a:buAutoNum type="arabicPeriod"/>
            </a:pPr>
            <a:r>
              <a:rPr lang="en-GB" sz="1050" dirty="0">
                <a:solidFill>
                  <a:srgbClr val="5B6770"/>
                </a:solidFill>
              </a:rPr>
              <a:t>PASS criteria only achieved with the use of IEEE PTP V2 as the selected transmission protocol. The use of LoRaSync pushed the total phase error beyond the PASS criteria of ±1.5µs</a:t>
            </a:r>
          </a:p>
          <a:p>
            <a:pPr marL="342900" lvl="1" indent="-342900" eaLnBrk="0" hangingPunct="0">
              <a:spcBef>
                <a:spcPct val="20000"/>
              </a:spcBef>
              <a:buClr>
                <a:srgbClr val="EA002A"/>
              </a:buClr>
              <a:buFont typeface="+mj-lt"/>
              <a:buAutoNum type="arabicPeriod"/>
            </a:pPr>
            <a:r>
              <a:rPr lang="en-GB" sz="1050" dirty="0">
                <a:solidFill>
                  <a:srgbClr val="5B6770"/>
                </a:solidFill>
              </a:rPr>
              <a:t>Use of CSAC for holdover is only suitable for up to 6hrs before PASS criteria can no longer be met</a:t>
            </a:r>
          </a:p>
          <a:p>
            <a:pPr marL="342900" lvl="1" indent="-342900" eaLnBrk="0" hangingPunct="0">
              <a:spcBef>
                <a:spcPct val="20000"/>
              </a:spcBef>
              <a:buClr>
                <a:srgbClr val="EA002A"/>
              </a:buClr>
              <a:buFont typeface="+mj-lt"/>
              <a:buAutoNum type="arabicPeriod"/>
            </a:pPr>
            <a:r>
              <a:rPr lang="en-GB" sz="1050" dirty="0">
                <a:solidFill>
                  <a:srgbClr val="5B6770"/>
                </a:solidFill>
              </a:rPr>
              <a:t>Synthetic test verdict based on Steady State 5G test results</a:t>
            </a:r>
          </a:p>
          <a:p>
            <a:pPr marL="285750" lvl="1" indent="-285750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5B6770"/>
              </a:solidFill>
              <a:latin typeface="Arial"/>
              <a:ea typeface="ＭＳ Ｐゴシック" charset="0"/>
              <a:cs typeface="Arial"/>
            </a:endParaRPr>
          </a:p>
          <a:p>
            <a:pPr marL="536575" lvl="1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endParaRPr lang="en-GB" sz="1600" dirty="0">
              <a:solidFill>
                <a:srgbClr val="5B6770"/>
              </a:solidFill>
              <a:latin typeface="Arial"/>
              <a:ea typeface="ＭＳ Ｐゴシック" charset="0"/>
              <a:cs typeface="Arial"/>
            </a:endParaRPr>
          </a:p>
          <a:p>
            <a:pPr marL="993775" lvl="2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endParaRPr lang="en-GB" sz="1600" dirty="0">
              <a:solidFill>
                <a:srgbClr val="5B677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369592" y="404664"/>
            <a:ext cx="11199016" cy="504056"/>
          </a:xfrm>
        </p:spPr>
        <p:txBody>
          <a:bodyPr/>
          <a:lstStyle/>
          <a:p>
            <a:r>
              <a:rPr lang="en-GB" dirty="0"/>
              <a:t>Summary Results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40269"/>
              </p:ext>
            </p:extLst>
          </p:nvPr>
        </p:nvGraphicFramePr>
        <p:xfrm>
          <a:off x="550499" y="1659890"/>
          <a:ext cx="10837202" cy="3538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1406196129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3487848613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4031260709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073624766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62374409"/>
                    </a:ext>
                  </a:extLst>
                </a:gridCol>
                <a:gridCol w="1159168">
                  <a:extLst>
                    <a:ext uri="{9D8B030D-6E8A-4147-A177-3AD203B41FA5}">
                      <a16:colId xmlns:a16="http://schemas.microsoft.com/office/drawing/2014/main" val="2289388895"/>
                    </a:ext>
                  </a:extLst>
                </a:gridCol>
                <a:gridCol w="893058">
                  <a:extLst>
                    <a:ext uri="{9D8B030D-6E8A-4147-A177-3AD203B41FA5}">
                      <a16:colId xmlns:a16="http://schemas.microsoft.com/office/drawing/2014/main" val="29021652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Use Case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UC Accuracy Req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Scenario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Backup Timing Source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Accuracy Criteria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Accuracy Achieved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PASS/ FAIL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2846111"/>
                  </a:ext>
                </a:extLst>
              </a:tr>
              <a:tr h="151130">
                <a:tc rowSpan="2">
                  <a:txBody>
                    <a:bodyPr/>
                    <a:lstStyle/>
                    <a:p>
                      <a:pPr marL="20955" indent="-2095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UC1a</a:t>
                      </a:r>
                      <a:endParaRPr lang="en-GB" sz="2000" dirty="0"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5G Network Sync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±1.5µs wrt to UTC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Spoofing / Jamming / Constellation Error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R4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±1.5µs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±840ns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PASS</a:t>
                      </a:r>
                      <a:endParaRPr lang="en-GB" sz="20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427664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CSAC</a:t>
                      </a:r>
                      <a:r>
                        <a:rPr lang="en-GB" sz="1400" baseline="30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GB" sz="2000" baseline="30000" dirty="0">
                        <a:solidFill>
                          <a:srgbClr val="FF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±1.5µs/12hr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±1.5µs/6hr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PASS</a:t>
                      </a:r>
                      <a:r>
                        <a:rPr lang="en-GB" sz="1400" b="1" baseline="300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GB" sz="2000" b="1" dirty="0">
                        <a:solidFill>
                          <a:srgbClr val="FF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0889171"/>
                  </a:ext>
                </a:extLst>
              </a:tr>
              <a:tr h="148590">
                <a:tc row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UC1b</a:t>
                      </a:r>
                      <a:endParaRPr lang="en-GB" sz="2000" dirty="0"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5G V2X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3ms relative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Spoofing / Jamming / Constellation Error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5G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±10µs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±120ns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PASS</a:t>
                      </a:r>
                      <a:r>
                        <a:rPr lang="en-GB" sz="1400" b="1" baseline="30000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n-GB" sz="2000" b="1" dirty="0">
                        <a:solidFill>
                          <a:srgbClr val="FF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941876"/>
                  </a:ext>
                </a:extLst>
              </a:tr>
              <a:tr h="22632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CSAC</a:t>
                      </a:r>
                      <a:r>
                        <a:rPr lang="en-GB" sz="1400" baseline="30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GB" sz="2000" baseline="30000" dirty="0">
                        <a:solidFill>
                          <a:srgbClr val="FF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±10µs/24hr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±7µs/24hr 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PASS</a:t>
                      </a:r>
                      <a:endParaRPr lang="en-GB" sz="20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162297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UC1c</a:t>
                      </a:r>
                      <a:endParaRPr lang="en-GB" sz="2000" dirty="0"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5G FoF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&lt;=1µs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5G LoS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R4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±1µs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±800ns 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PASS</a:t>
                      </a:r>
                      <a:endParaRPr lang="en-GB" sz="20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325319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Iridium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±1µs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±500ns 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PASS</a:t>
                      </a:r>
                      <a:r>
                        <a:rPr lang="en-GB" sz="1400" b="1" baseline="30000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n-GB" sz="2000" b="1" dirty="0">
                        <a:solidFill>
                          <a:srgbClr val="FF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3281042"/>
                  </a:ext>
                </a:extLst>
              </a:tr>
              <a:tr h="130175">
                <a:tc row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UC2</a:t>
                      </a:r>
                      <a:endParaRPr lang="en-GB" sz="2000" dirty="0"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Power Grid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 1µs 2σ wrt UTC: typical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 100ns 2σ wrt UTC: extended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Spoofing / Jamming / Constellation Error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R4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±1µs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±840ns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PASS</a:t>
                      </a:r>
                      <a:endParaRPr lang="en-GB" sz="20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3934867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Iridium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±1µs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±540ns 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PASS</a:t>
                      </a:r>
                      <a:endParaRPr lang="en-GB" sz="20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794327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UC3</a:t>
                      </a:r>
                      <a:endParaRPr lang="en-GB" sz="2000" dirty="0"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Financial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 100µs wrt UTC: typical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 1µs wrt UTC: extended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Spoofing / Jamming / Constellation Error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R4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±10µs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±840ns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PASS</a:t>
                      </a:r>
                      <a:endParaRPr lang="en-GB" sz="20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75264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Iridium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±10µs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±540ns 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PASS</a:t>
                      </a:r>
                      <a:endParaRPr lang="en-GB" sz="20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0229673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UC4</a:t>
                      </a:r>
                      <a:endParaRPr lang="en-GB" sz="2000" dirty="0"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Avionics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10ms wrt UTC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Spoofing / Jamming / Constellation Error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Iridium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±100µs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±540ns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PASS</a:t>
                      </a:r>
                      <a:endParaRPr lang="en-GB" sz="20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9214981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CSAC</a:t>
                      </a:r>
                      <a:r>
                        <a:rPr lang="en-GB" sz="1400" baseline="30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GB" sz="2000" baseline="30000" dirty="0">
                        <a:solidFill>
                          <a:srgbClr val="FF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±100µs/24hr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±7µs/24hr</a:t>
                      </a:r>
                      <a:endParaRPr lang="en-GB" sz="20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PASS</a:t>
                      </a:r>
                      <a:endParaRPr lang="en-GB" sz="20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4788586"/>
                  </a:ext>
                </a:extLst>
              </a:tr>
            </a:tbl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431704" y="20663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GB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9591" y="908720"/>
            <a:ext cx="11006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5B6770"/>
                </a:solidFill>
              </a:rPr>
              <a:t>Overall performance was </a:t>
            </a:r>
            <a:r>
              <a:rPr lang="en-GB" sz="1800" b="1" dirty="0">
                <a:solidFill>
                  <a:srgbClr val="5B6770"/>
                </a:solidFill>
              </a:rPr>
              <a:t>very promising</a:t>
            </a:r>
            <a:endParaRPr lang="en-GB" sz="1200" b="1" dirty="0">
              <a:solidFill>
                <a:srgbClr val="5B677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243B8C-8A8C-4209-8276-1B2C04AE77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65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E20809-C13C-AE42-8108-A00807C9A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Demonstrator SWOT Analysis</a:t>
            </a:r>
            <a:endParaRPr lang="it-IT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475D2C63-F6A2-2D4C-84C9-F9AD359C0C4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773FFD8D-D8F1-7748-C988-9366B5511BD9}"/>
              </a:ext>
            </a:extLst>
          </p:cNvPr>
          <p:cNvSpPr txBox="1">
            <a:spLocks/>
          </p:cNvSpPr>
          <p:nvPr/>
        </p:nvSpPr>
        <p:spPr>
          <a:xfrm>
            <a:off x="375350" y="1089000"/>
            <a:ext cx="11409282" cy="5004296"/>
          </a:xfrm>
          <a:prstGeom prst="rect">
            <a:avLst/>
          </a:prstGeom>
        </p:spPr>
        <p:txBody>
          <a:bodyPr lIns="0" tIns="0" rIns="0" bIns="0"/>
          <a:lstStyle>
            <a:lvl1pPr marL="265113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A002A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1pPr>
            <a:lvl2pPr marL="536575" indent="-2730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B6770"/>
              </a:buClr>
              <a:buFont typeface="Arial" panose="020B0604020202020204" pitchFamily="34" charset="0"/>
              <a:buChar char="-"/>
              <a:defRPr sz="12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2pPr>
            <a:lvl3pPr marL="808038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3pPr>
            <a:lvl4pPr marL="1073150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4pPr>
            <a:lvl5pPr marL="1344613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EA002A"/>
              </a:buClr>
              <a:buFont typeface="Arial" panose="020B0604020202020204" pitchFamily="34" charset="0"/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00087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9592" y="476672"/>
            <a:ext cx="11199016" cy="504056"/>
          </a:xfrm>
        </p:spPr>
        <p:txBody>
          <a:bodyPr/>
          <a:lstStyle/>
          <a:p>
            <a:r>
              <a:rPr lang="en-GB" dirty="0"/>
              <a:t>Strength and Weakness Summary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261733"/>
              </p:ext>
            </p:extLst>
          </p:nvPr>
        </p:nvGraphicFramePr>
        <p:xfrm>
          <a:off x="479377" y="1226568"/>
          <a:ext cx="11089231" cy="46189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143">
                  <a:extLst>
                    <a:ext uri="{9D8B030D-6E8A-4147-A177-3AD203B41FA5}">
                      <a16:colId xmlns:a16="http://schemas.microsoft.com/office/drawing/2014/main" val="368124249"/>
                    </a:ext>
                  </a:extLst>
                </a:gridCol>
                <a:gridCol w="5040560">
                  <a:extLst>
                    <a:ext uri="{9D8B030D-6E8A-4147-A177-3AD203B41FA5}">
                      <a16:colId xmlns:a16="http://schemas.microsoft.com/office/drawing/2014/main" val="2661348276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1152487294"/>
                    </a:ext>
                  </a:extLst>
                </a:gridCol>
              </a:tblGrid>
              <a:tr h="2580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Subject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79" marR="370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Strengths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79" marR="370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Weaknesses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79" marR="37079" marT="0" marB="0"/>
                </a:tc>
                <a:extLst>
                  <a:ext uri="{0D108BD9-81ED-4DB2-BD59-A6C34878D82A}">
                    <a16:rowId xmlns:a16="http://schemas.microsoft.com/office/drawing/2014/main" val="2633097620"/>
                  </a:ext>
                </a:extLst>
              </a:tr>
              <a:tr h="32703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Performance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79" marR="37079" marT="0" marB="0" anchor="ctr"/>
                </a:tc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Georgia" panose="02040502050405020303" pitchFamily="18" charset="0"/>
                        <a:buChar char="•"/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System</a:t>
                      </a:r>
                      <a:r>
                        <a:rPr lang="en-GB" sz="1400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1" kern="1200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r>
                        <a:rPr lang="en-GB" sz="1400" b="1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ess vulnerable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interference, jamming and spoofing</a:t>
                      </a:r>
                    </a:p>
                    <a:p>
                      <a:pPr marL="342900" lvl="0" indent="-3429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Georgia" panose="02040502050405020303" pitchFamily="18" charset="0"/>
                        <a:buChar char="•"/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Supports a range of </a:t>
                      </a:r>
                      <a:r>
                        <a:rPr lang="en-GB" sz="14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flexible design options 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 the system can be configured for specific applications</a:t>
                      </a:r>
                    </a:p>
                    <a:p>
                      <a:pPr marL="342900" lvl="0" indent="-3429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Georgia" panose="02040502050405020303" pitchFamily="18" charset="0"/>
                        <a:buChar char="•"/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Supports </a:t>
                      </a:r>
                      <a:r>
                        <a:rPr lang="en-GB" sz="1400" b="1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indoor scenario application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when the system is backed-up by an STL or LF timing source</a:t>
                      </a:r>
                    </a:p>
                    <a:p>
                      <a:pPr marL="342900" lvl="0" indent="-342900" algn="l" defTabSz="457200" rtl="0" eaLnBrk="1" latinLnBrk="0" hangingPunct="1">
                        <a:spcAft>
                          <a:spcPts val="0"/>
                        </a:spcAft>
                        <a:buFont typeface="Georgia" panose="02040502050405020303" pitchFamily="18" charset="0"/>
                        <a:buChar char="•"/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Wide ranging </a:t>
                      </a:r>
                      <a:r>
                        <a:rPr lang="en-GB" sz="14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accuracy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performance, from ms level to sub-µs level.</a:t>
                      </a:r>
                    </a:p>
                    <a:p>
                      <a:pPr marL="342900" lvl="0" indent="-342900" algn="l" defTabSz="457200" rtl="0" eaLnBrk="1" latinLnBrk="0" hangingPunct="1">
                        <a:spcAft>
                          <a:spcPts val="0"/>
                        </a:spcAft>
                        <a:buFont typeface="Georgia" panose="02040502050405020303" pitchFamily="18" charset="0"/>
                        <a:buChar char="•"/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Global or wide area </a:t>
                      </a:r>
                      <a:r>
                        <a:rPr lang="en-GB" sz="1400" b="1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coverage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through wireless time transfer (satellite-based or terrestrial-based).</a:t>
                      </a:r>
                    </a:p>
                    <a:p>
                      <a:pPr marL="342900" lvl="0" indent="-342900" algn="l" defTabSz="457200" rtl="0" eaLnBrk="1" latinLnBrk="0" hangingPunct="1">
                        <a:spcAft>
                          <a:spcPts val="0"/>
                        </a:spcAft>
                        <a:buFont typeface="Georgia" panose="02040502050405020303" pitchFamily="18" charset="0"/>
                        <a:buChar char="•"/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Improved </a:t>
                      </a:r>
                      <a:r>
                        <a:rPr lang="en-GB" sz="1400" b="1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resilience and threat awareness 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via “Firewall” technologies.</a:t>
                      </a:r>
                    </a:p>
                    <a:p>
                      <a:pPr marL="342900" lvl="0" indent="-34290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Georgia" panose="02040502050405020303" pitchFamily="18" charset="0"/>
                        <a:buChar char="•"/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Provides </a:t>
                      </a:r>
                      <a:r>
                        <a:rPr lang="en-GB" sz="14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Enhanced holdover 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via CSAC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Georgia" panose="02040502050405020303" pitchFamily="18" charset="0"/>
                        <a:buChar char="•"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Supports </a:t>
                      </a:r>
                      <a:r>
                        <a:rPr lang="en-GB" sz="14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security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features (e.g.</a:t>
                      </a:r>
                      <a:r>
                        <a:rPr lang="en-GB" sz="1400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authentication and encryption),</a:t>
                      </a:r>
                      <a:r>
                        <a:rPr lang="en-GB" sz="1400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via some alternative timing technologies such as STL</a:t>
                      </a:r>
                    </a:p>
                  </a:txBody>
                  <a:tcPr marL="37079" marR="37079" marT="0" marB="0"/>
                </a:tc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spcAft>
                          <a:spcPts val="0"/>
                        </a:spcAft>
                        <a:buFont typeface="Georgia" panose="02040502050405020303" pitchFamily="18" charset="0"/>
                        <a:buChar char="•"/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Backup</a:t>
                      </a:r>
                      <a:r>
                        <a:rPr lang="en-GB" sz="1400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1" kern="12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coverage </a:t>
                      </a:r>
                      <a:r>
                        <a:rPr lang="en-GB" sz="1400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may be l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ocal or regional (excl. STL)</a:t>
                      </a:r>
                    </a:p>
                    <a:p>
                      <a:pPr marL="342900" lvl="0" indent="-342900" algn="l" defTabSz="457200" rtl="0" eaLnBrk="1" latinLnBrk="0" hangingPunct="1">
                        <a:spcAft>
                          <a:spcPts val="0"/>
                        </a:spcAft>
                        <a:buFont typeface="Georgia" panose="02040502050405020303" pitchFamily="18" charset="0"/>
                        <a:buChar char="•"/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Backup </a:t>
                      </a:r>
                      <a:r>
                        <a:rPr lang="en-GB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accuracy</a:t>
                      </a:r>
                      <a:r>
                        <a:rPr lang="en-GB" sz="14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provided not on par with GNSS </a:t>
                      </a:r>
                    </a:p>
                    <a:p>
                      <a:pPr marL="342900" lvl="0" indent="-342900" algn="l" defTabSz="457200" rtl="0" eaLnBrk="1" latinLnBrk="0" hangingPunct="1">
                        <a:spcAft>
                          <a:spcPts val="0"/>
                        </a:spcAft>
                        <a:buFont typeface="Georgia" panose="02040502050405020303" pitchFamily="18" charset="0"/>
                        <a:buChar char="•"/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Backup </a:t>
                      </a:r>
                      <a:r>
                        <a:rPr lang="en-GB" sz="1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Ubiquity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in general, not on par with GNSS (excl.</a:t>
                      </a:r>
                      <a:r>
                        <a:rPr lang="en-GB" sz="1400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indoor scenario)</a:t>
                      </a:r>
                    </a:p>
                    <a:p>
                      <a:pPr marL="0" lvl="0" indent="0" algn="l" defTabSz="457200" rtl="0" eaLnBrk="1" latinLnBrk="0" hangingPunct="1">
                        <a:spcAft>
                          <a:spcPts val="0"/>
                        </a:spcAft>
                        <a:buFont typeface="Georgia" panose="02040502050405020303" pitchFamily="18" charset="0"/>
                        <a:buNone/>
                      </a:pPr>
                      <a:endParaRPr lang="en-GB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79" marR="37079" marT="0" marB="0"/>
                </a:tc>
                <a:extLst>
                  <a:ext uri="{0D108BD9-81ED-4DB2-BD59-A6C34878D82A}">
                    <a16:rowId xmlns:a16="http://schemas.microsoft.com/office/drawing/2014/main" val="2926008365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Feasibility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79" marR="37079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Georgia" panose="02040502050405020303" pitchFamily="18" charset="0"/>
                        <a:buChar char="•"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backup timing sources either relatively mature or have a </a:t>
                      </a:r>
                      <a:r>
                        <a:rPr lang="en-GB" sz="14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clear roadmap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development (e.g.  5G)</a:t>
                      </a:r>
                    </a:p>
                    <a:p>
                      <a:pPr marL="342900" lvl="0" indent="-342900" algn="l" defTabSz="457200" rtl="0" eaLnBrk="1" latinLnBrk="0" hangingPunct="1">
                        <a:spcAft>
                          <a:spcPts val="0"/>
                        </a:spcAft>
                        <a:buFont typeface="Georgia" panose="02040502050405020303" pitchFamily="18" charset="0"/>
                        <a:buChar char="•"/>
                      </a:pPr>
                      <a:endParaRPr lang="en-GB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79" marR="37079" marT="0" marB="0"/>
                </a:tc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Georgia" panose="02040502050405020303" pitchFamily="18" charset="0"/>
                        <a:buChar char="•"/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Additional </a:t>
                      </a:r>
                      <a:r>
                        <a:rPr lang="en-GB" sz="1400" b="1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HW costs</a:t>
                      </a:r>
                    </a:p>
                    <a:p>
                      <a:pPr marL="342900" lvl="0" indent="-34290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Georgia" panose="02040502050405020303" pitchFamily="18" charset="0"/>
                        <a:buChar char="•"/>
                      </a:pP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Service </a:t>
                      </a:r>
                      <a:r>
                        <a:rPr lang="en-GB" sz="1400" b="1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subscription </a:t>
                      </a:r>
                      <a:r>
                        <a:rPr lang="en-GB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could be required</a:t>
                      </a:r>
                    </a:p>
                  </a:txBody>
                  <a:tcPr marL="37079" marR="37079" marT="0" marB="0"/>
                </a:tc>
                <a:extLst>
                  <a:ext uri="{0D108BD9-81ED-4DB2-BD59-A6C34878D82A}">
                    <a16:rowId xmlns:a16="http://schemas.microsoft.com/office/drawing/2014/main" val="276204651"/>
                  </a:ext>
                </a:extLst>
              </a:tr>
            </a:tbl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A57EC-5203-476B-8799-531510C968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DB35B1-B133-4A3B-8413-D09E33A443CC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49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922076"/>
              </p:ext>
            </p:extLst>
          </p:nvPr>
        </p:nvGraphicFramePr>
        <p:xfrm>
          <a:off x="479375" y="1628800"/>
          <a:ext cx="10897211" cy="29068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0559">
                  <a:extLst>
                    <a:ext uri="{9D8B030D-6E8A-4147-A177-3AD203B41FA5}">
                      <a16:colId xmlns:a16="http://schemas.microsoft.com/office/drawing/2014/main" val="2973445689"/>
                    </a:ext>
                  </a:extLst>
                </a:gridCol>
                <a:gridCol w="4743084">
                  <a:extLst>
                    <a:ext uri="{9D8B030D-6E8A-4147-A177-3AD203B41FA5}">
                      <a16:colId xmlns:a16="http://schemas.microsoft.com/office/drawing/2014/main" val="4206265499"/>
                    </a:ext>
                  </a:extLst>
                </a:gridCol>
                <a:gridCol w="3953568">
                  <a:extLst>
                    <a:ext uri="{9D8B030D-6E8A-4147-A177-3AD203B41FA5}">
                      <a16:colId xmlns:a16="http://schemas.microsoft.com/office/drawing/2014/main" val="3472825031"/>
                    </a:ext>
                  </a:extLst>
                </a:gridCol>
              </a:tblGrid>
              <a:tr h="2077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effectLst/>
                        </a:rPr>
                        <a:t>Subject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effectLst/>
                        </a:rPr>
                        <a:t>Opportunities 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effectLst/>
                        </a:rPr>
                        <a:t>Threats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7005304"/>
                  </a:ext>
                </a:extLst>
              </a:tr>
              <a:tr h="1026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Adoption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Georgia" panose="02040502050405020303" pitchFamily="18" charset="0"/>
                        <a:buChar char="•"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</a:rPr>
                        <a:t>The impact of GNSS outage due to </a:t>
                      </a: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GNSS vulnerability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</a:rPr>
                        <a:t> increases the need for resilient PNT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Georgia" panose="02040502050405020303" pitchFamily="18" charset="0"/>
                        <a:buChar char="•"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</a:rPr>
                        <a:t>The</a:t>
                      </a:r>
                      <a:r>
                        <a:rPr lang="en-GB" sz="1400" baseline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GB" sz="1400" b="1" baseline="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</a:t>
                      </a:r>
                      <a:r>
                        <a:rPr lang="en-GB" sz="1400" b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riticality of timing 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</a:rPr>
                        <a:t>to national infrastructure such as communications network, power grid and financial. 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Georgia" panose="02040502050405020303" pitchFamily="18" charset="0"/>
                        <a:buChar char="•"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</a:rPr>
                        <a:t>Potentially </a:t>
                      </a:r>
                      <a:r>
                        <a:rPr lang="en-GB" sz="1400" b="1" dirty="0">
                          <a:solidFill>
                            <a:schemeClr val="accent2"/>
                          </a:solidFill>
                          <a:effectLst/>
                        </a:rPr>
                        <a:t>complicated standardisation 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</a:rPr>
                        <a:t>and regulation instead of voluntary choice, due to upgrade of the UE .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9167124"/>
                  </a:ext>
                </a:extLst>
              </a:tr>
              <a:tr h="1615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effectLst/>
                        </a:rPr>
                        <a:t>Technology development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Georgia" panose="02040502050405020303" pitchFamily="18" charset="0"/>
                        <a:buChar char="•"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</a:rPr>
                        <a:t>Supports </a:t>
                      </a:r>
                      <a:r>
                        <a:rPr lang="en-GB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higher accuracy performance 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</a:rPr>
                        <a:t>by evolving existing technologies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Georgia" panose="02040502050405020303" pitchFamily="18" charset="0"/>
                        <a:buChar char="•"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</a:rPr>
                        <a:t>System </a:t>
                      </a:r>
                      <a:r>
                        <a:rPr lang="en-GB" sz="14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cost reduction 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</a:rPr>
                        <a:t>to promote adoption, e.g.  highly integrated HW/SW solution (such as existing GPS/ eLoran maritime receiver) 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Georgia" panose="02040502050405020303" pitchFamily="18" charset="0"/>
                        <a:buChar char="•"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</a:rPr>
                        <a:t>Support </a:t>
                      </a:r>
                      <a:r>
                        <a:rPr lang="en-GB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software-level timing 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</a:rPr>
                        <a:t>hybrid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Georgia" panose="02040502050405020303" pitchFamily="18" charset="0"/>
                        <a:buChar char="•"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</a:rPr>
                        <a:t>The </a:t>
                      </a: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evolution of 5G </a:t>
                      </a:r>
                      <a:r>
                        <a:rPr lang="en-GB" sz="1400" baseline="0" dirty="0">
                          <a:solidFill>
                            <a:srgbClr val="000000"/>
                          </a:solidFill>
                          <a:effectLst/>
                        </a:rPr>
                        <a:t>has the potential to render some KPI requirements covered - without the need for additional system elements for some UCs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008507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61360" y="476672"/>
            <a:ext cx="4028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GB" b="1" dirty="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rPr>
              <a:t>Opportunities and Threats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8FA6D-A032-4BFE-A331-B153ECB663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AD0ACD-5A7D-4D19-A5CB-00C4CC48C162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494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E20809-C13C-AE42-8108-A00807C9A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  <a:endParaRPr lang="it-IT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475D2C63-F6A2-2D4C-84C9-F9AD359C0C4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773FFD8D-D8F1-7748-C988-9366B5511BD9}"/>
              </a:ext>
            </a:extLst>
          </p:cNvPr>
          <p:cNvSpPr txBox="1">
            <a:spLocks/>
          </p:cNvSpPr>
          <p:nvPr/>
        </p:nvSpPr>
        <p:spPr>
          <a:xfrm>
            <a:off x="375350" y="1089000"/>
            <a:ext cx="11409282" cy="5004296"/>
          </a:xfrm>
          <a:prstGeom prst="rect">
            <a:avLst/>
          </a:prstGeom>
        </p:spPr>
        <p:txBody>
          <a:bodyPr lIns="0" tIns="0" rIns="0" bIns="0"/>
          <a:lstStyle>
            <a:lvl1pPr marL="265113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A002A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1pPr>
            <a:lvl2pPr marL="536575" indent="-2730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B6770"/>
              </a:buClr>
              <a:buFont typeface="Arial" panose="020B0604020202020204" pitchFamily="34" charset="0"/>
              <a:buChar char="-"/>
              <a:defRPr sz="12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2pPr>
            <a:lvl3pPr marL="808038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3pPr>
            <a:lvl4pPr marL="1073150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4pPr>
            <a:lvl5pPr marL="1344613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EA002A"/>
              </a:buClr>
              <a:buFont typeface="Arial" panose="020B0604020202020204" pitchFamily="34" charset="0"/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88365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ABD78B4D-541E-B148-AB42-3C1CC7ED59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59696" y="6354188"/>
            <a:ext cx="8208764" cy="144263"/>
          </a:xfrm>
        </p:spPr>
        <p:txBody>
          <a:bodyPr/>
          <a:lstStyle/>
          <a:p>
            <a:endParaRPr lang="it-IT"/>
          </a:p>
        </p:txBody>
      </p:sp>
      <p:pic>
        <p:nvPicPr>
          <p:cNvPr id="2" name="Immagine 5">
            <a:extLst>
              <a:ext uri="{FF2B5EF4-FFF2-40B4-BE49-F238E27FC236}">
                <a16:creationId xmlns:a16="http://schemas.microsoft.com/office/drawing/2014/main" id="{414C12A9-DC18-9D35-E92D-AD8628941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" r="1328" b="18294"/>
          <a:stretch/>
        </p:blipFill>
        <p:spPr>
          <a:xfrm>
            <a:off x="493680" y="390324"/>
            <a:ext cx="11569983" cy="6129108"/>
          </a:xfrm>
          <a:prstGeom prst="rect">
            <a:avLst/>
          </a:prstGeom>
        </p:spPr>
      </p:pic>
      <p:sp>
        <p:nvSpPr>
          <p:cNvPr id="3" name="Google Shape;249;p48">
            <a:extLst>
              <a:ext uri="{FF2B5EF4-FFF2-40B4-BE49-F238E27FC236}">
                <a16:creationId xmlns:a16="http://schemas.microsoft.com/office/drawing/2014/main" id="{697E4A40-C0EC-C21C-69E8-FB769A66ECE7}"/>
              </a:ext>
            </a:extLst>
          </p:cNvPr>
          <p:cNvSpPr txBox="1"/>
          <p:nvPr/>
        </p:nvSpPr>
        <p:spPr>
          <a:xfrm>
            <a:off x="595312" y="889530"/>
            <a:ext cx="6133002" cy="4154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numCol="1" anchor="t">
            <a:spAutoFit/>
          </a:bodyPr>
          <a:lstStyle>
            <a:lvl1pPr>
              <a:defRPr sz="1500" b="1">
                <a:solidFill>
                  <a:srgbClr val="E4002B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1" i="0" u="none" strike="noStrike" kern="0" cap="none" spc="0" normalizeH="0" baseline="0" noProof="0" dirty="0">
                <a:ln>
                  <a:noFill/>
                </a:ln>
                <a:solidFill>
                  <a:srgbClr val="E4002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Countries of </a:t>
            </a:r>
            <a:r>
              <a:rPr kumimoji="0" lang="it-IT" sz="1500" b="1" i="0" u="none" strike="noStrike" kern="0" cap="none" spc="0" normalizeH="0" baseline="0" noProof="0" dirty="0" err="1">
                <a:ln>
                  <a:noFill/>
                </a:ln>
                <a:solidFill>
                  <a:srgbClr val="E4002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presence</a:t>
            </a:r>
            <a:r>
              <a:rPr kumimoji="0" lang="it-IT" sz="1500" b="1" i="0" u="none" strike="noStrike" kern="0" cap="none" spc="0" normalizeH="0" baseline="0" noProof="0" dirty="0">
                <a:ln>
                  <a:noFill/>
                </a:ln>
                <a:solidFill>
                  <a:srgbClr val="E4002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and Space Center</a:t>
            </a:r>
          </a:p>
        </p:txBody>
      </p:sp>
      <p:grpSp>
        <p:nvGrpSpPr>
          <p:cNvPr id="4" name="Raggruppa">
            <a:extLst>
              <a:ext uri="{FF2B5EF4-FFF2-40B4-BE49-F238E27FC236}">
                <a16:creationId xmlns:a16="http://schemas.microsoft.com/office/drawing/2014/main" id="{75E842F2-877D-326C-2E82-CF82762A098C}"/>
              </a:ext>
            </a:extLst>
          </p:cNvPr>
          <p:cNvGrpSpPr/>
          <p:nvPr/>
        </p:nvGrpSpPr>
        <p:grpSpPr>
          <a:xfrm>
            <a:off x="576834" y="5152446"/>
            <a:ext cx="2262479" cy="1228122"/>
            <a:chOff x="0" y="0"/>
            <a:chExt cx="2262478" cy="1228121"/>
          </a:xfrm>
        </p:grpSpPr>
        <p:pic>
          <p:nvPicPr>
            <p:cNvPr id="5" name="Schermata 2022-03-18 alle 12.50.42.png" descr="Schermata 2022-03-18 alle 12.50.42.png">
              <a:extLst>
                <a:ext uri="{FF2B5EF4-FFF2-40B4-BE49-F238E27FC236}">
                  <a16:creationId xmlns:a16="http://schemas.microsoft.com/office/drawing/2014/main" id="{009FFE12-B175-7658-1023-77C9D29E5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262478" cy="12281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Rettangolo">
              <a:extLst>
                <a:ext uri="{FF2B5EF4-FFF2-40B4-BE49-F238E27FC236}">
                  <a16:creationId xmlns:a16="http://schemas.microsoft.com/office/drawing/2014/main" id="{3950F500-F511-B595-5AFE-9D69D5F9AC2C}"/>
                </a:ext>
              </a:extLst>
            </p:cNvPr>
            <p:cNvSpPr/>
            <p:nvPr/>
          </p:nvSpPr>
          <p:spPr>
            <a:xfrm>
              <a:off x="18478" y="609198"/>
              <a:ext cx="2157366" cy="5424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" name="Gruppo 29">
            <a:extLst>
              <a:ext uri="{FF2B5EF4-FFF2-40B4-BE49-F238E27FC236}">
                <a16:creationId xmlns:a16="http://schemas.microsoft.com/office/drawing/2014/main" id="{EEFCDCF1-852D-6BFB-A32B-9A8C98A85647}"/>
              </a:ext>
            </a:extLst>
          </p:cNvPr>
          <p:cNvGrpSpPr/>
          <p:nvPr/>
        </p:nvGrpSpPr>
        <p:grpSpPr>
          <a:xfrm>
            <a:off x="498449" y="332656"/>
            <a:ext cx="11577010" cy="6047912"/>
            <a:chOff x="498449" y="575572"/>
            <a:chExt cx="11577010" cy="6047912"/>
          </a:xfrm>
        </p:grpSpPr>
        <p:pic>
          <p:nvPicPr>
            <p:cNvPr id="9" name="Immagine 40">
              <a:extLst>
                <a:ext uri="{FF2B5EF4-FFF2-40B4-BE49-F238E27FC236}">
                  <a16:creationId xmlns:a16="http://schemas.microsoft.com/office/drawing/2014/main" id="{AF98234B-4710-7431-1292-1896D9677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2" r="1211" b="20091"/>
            <a:stretch/>
          </p:blipFill>
          <p:spPr>
            <a:xfrm>
              <a:off x="498449" y="575572"/>
              <a:ext cx="11577010" cy="6047912"/>
            </a:xfrm>
            <a:prstGeom prst="rect">
              <a:avLst/>
            </a:prstGeom>
          </p:spPr>
        </p:pic>
        <p:sp>
          <p:nvSpPr>
            <p:cNvPr id="10" name="Google Shape;249;p48">
              <a:extLst>
                <a:ext uri="{FF2B5EF4-FFF2-40B4-BE49-F238E27FC236}">
                  <a16:creationId xmlns:a16="http://schemas.microsoft.com/office/drawing/2014/main" id="{319FECF8-D50A-7B14-6A83-CCEFF9ECB5DA}"/>
                </a:ext>
              </a:extLst>
            </p:cNvPr>
            <p:cNvSpPr txBox="1"/>
            <p:nvPr/>
          </p:nvSpPr>
          <p:spPr>
            <a:xfrm>
              <a:off x="595312" y="1132446"/>
              <a:ext cx="6133002" cy="392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500" b="1">
                  <a:solidFill>
                    <a:srgbClr val="E4002B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Partner facilities</a:t>
              </a:r>
            </a:p>
          </p:txBody>
        </p:sp>
        <p:grpSp>
          <p:nvGrpSpPr>
            <p:cNvPr id="11" name="Raggruppa">
              <a:extLst>
                <a:ext uri="{FF2B5EF4-FFF2-40B4-BE49-F238E27FC236}">
                  <a16:creationId xmlns:a16="http://schemas.microsoft.com/office/drawing/2014/main" id="{230DF4BE-7536-99A6-8B03-0379D4A5C866}"/>
                </a:ext>
              </a:extLst>
            </p:cNvPr>
            <p:cNvGrpSpPr/>
            <p:nvPr/>
          </p:nvGrpSpPr>
          <p:grpSpPr>
            <a:xfrm>
              <a:off x="576834" y="5395362"/>
              <a:ext cx="2262478" cy="1228121"/>
              <a:chOff x="0" y="0"/>
              <a:chExt cx="2262477" cy="1228120"/>
            </a:xfrm>
          </p:grpSpPr>
          <p:pic>
            <p:nvPicPr>
              <p:cNvPr id="12" name="Schermata 2022-03-18 alle 12.50.42.png" descr="Schermata 2022-03-18 alle 12.50.42.png">
                <a:extLst>
                  <a:ext uri="{FF2B5EF4-FFF2-40B4-BE49-F238E27FC236}">
                    <a16:creationId xmlns:a16="http://schemas.microsoft.com/office/drawing/2014/main" id="{8B79C64F-30E4-4B60-4A93-18D329EC5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2262478" cy="12281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" name="Rettangolo">
                <a:extLst>
                  <a:ext uri="{FF2B5EF4-FFF2-40B4-BE49-F238E27FC236}">
                    <a16:creationId xmlns:a16="http://schemas.microsoft.com/office/drawing/2014/main" id="{05169C7E-795F-5C94-1FC6-0289BE2FF2AD}"/>
                  </a:ext>
                </a:extLst>
              </p:cNvPr>
              <p:cNvSpPr/>
              <p:nvPr/>
            </p:nvSpPr>
            <p:spPr>
              <a:xfrm>
                <a:off x="1084924" y="609198"/>
                <a:ext cx="1090921" cy="54242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14" name="Gruppo 45">
            <a:extLst>
              <a:ext uri="{FF2B5EF4-FFF2-40B4-BE49-F238E27FC236}">
                <a16:creationId xmlns:a16="http://schemas.microsoft.com/office/drawing/2014/main" id="{4D3B8719-56E9-3D58-D572-3CEF1FD074F5}"/>
              </a:ext>
            </a:extLst>
          </p:cNvPr>
          <p:cNvGrpSpPr/>
          <p:nvPr/>
        </p:nvGrpSpPr>
        <p:grpSpPr>
          <a:xfrm>
            <a:off x="510024" y="323131"/>
            <a:ext cx="11565435" cy="6169498"/>
            <a:chOff x="510024" y="575572"/>
            <a:chExt cx="11565435" cy="6169498"/>
          </a:xfrm>
        </p:grpSpPr>
        <p:pic>
          <p:nvPicPr>
            <p:cNvPr id="15" name="Immagine 46">
              <a:extLst>
                <a:ext uri="{FF2B5EF4-FFF2-40B4-BE49-F238E27FC236}">
                  <a16:creationId xmlns:a16="http://schemas.microsoft.com/office/drawing/2014/main" id="{CCCF1BC9-B952-6755-1B65-3D2F0953F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7" r="998" b="18219"/>
            <a:stretch/>
          </p:blipFill>
          <p:spPr>
            <a:xfrm>
              <a:off x="510024" y="575572"/>
              <a:ext cx="11565435" cy="6169498"/>
            </a:xfrm>
            <a:prstGeom prst="rect">
              <a:avLst/>
            </a:prstGeom>
          </p:spPr>
        </p:pic>
        <p:sp>
          <p:nvSpPr>
            <p:cNvPr id="16" name="Google Shape;249;p48">
              <a:extLst>
                <a:ext uri="{FF2B5EF4-FFF2-40B4-BE49-F238E27FC236}">
                  <a16:creationId xmlns:a16="http://schemas.microsoft.com/office/drawing/2014/main" id="{7C43A613-255A-8411-7089-D3411BFFC071}"/>
                </a:ext>
              </a:extLst>
            </p:cNvPr>
            <p:cNvSpPr txBox="1"/>
            <p:nvPr/>
          </p:nvSpPr>
          <p:spPr>
            <a:xfrm>
              <a:off x="595312" y="1132445"/>
              <a:ext cx="6133002" cy="392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500" b="1">
                  <a:solidFill>
                    <a:srgbClr val="E4002B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COSMO-</a:t>
              </a:r>
              <a:r>
                <a:rPr kumimoji="0" sz="1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SkyMed</a:t>
              </a:r>
              <a:r>
                <a:rPr kumimoji="0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Receiving Stations</a:t>
              </a:r>
            </a:p>
          </p:txBody>
        </p:sp>
        <p:pic>
          <p:nvPicPr>
            <p:cNvPr id="17" name="Schermata 2022-03-18 alle 12.50.42.png" descr="Schermata 2022-03-18 alle 12.50.42.png">
              <a:extLst>
                <a:ext uri="{FF2B5EF4-FFF2-40B4-BE49-F238E27FC236}">
                  <a16:creationId xmlns:a16="http://schemas.microsoft.com/office/drawing/2014/main" id="{C85D6D06-6212-6AC2-E654-6C077FD18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833" y="5395362"/>
              <a:ext cx="2262479" cy="1228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" name="Google Shape;249;p48">
            <a:extLst>
              <a:ext uri="{FF2B5EF4-FFF2-40B4-BE49-F238E27FC236}">
                <a16:creationId xmlns:a16="http://schemas.microsoft.com/office/drawing/2014/main" id="{D815E464-8E17-3B56-D951-17CA26F50891}"/>
              </a:ext>
            </a:extLst>
          </p:cNvPr>
          <p:cNvSpPr txBox="1"/>
          <p:nvPr/>
        </p:nvSpPr>
        <p:spPr>
          <a:xfrm>
            <a:off x="770606" y="439752"/>
            <a:ext cx="6133002" cy="662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ts val="4000"/>
              </a:lnSpc>
              <a:defRPr sz="4000" b="1">
                <a:solidFill>
                  <a:srgbClr val="5B677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3200" dirty="0">
                <a:solidFill>
                  <a:srgbClr val="E5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worldwide footprint</a:t>
            </a:r>
          </a:p>
        </p:txBody>
      </p:sp>
      <p:pic>
        <p:nvPicPr>
          <p:cNvPr id="19" name="Immagine 25">
            <a:extLst>
              <a:ext uri="{FF2B5EF4-FFF2-40B4-BE49-F238E27FC236}">
                <a16:creationId xmlns:a16="http://schemas.microsoft.com/office/drawing/2014/main" id="{9A67C721-3533-58A8-013B-E2AA0713427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45" y="572788"/>
            <a:ext cx="403200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98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360" y="548680"/>
            <a:ext cx="11015227" cy="504056"/>
          </a:xfrm>
        </p:spPr>
        <p:txBody>
          <a:bodyPr/>
          <a:lstStyle/>
          <a:p>
            <a:r>
              <a:rPr lang="en-GB" dirty="0"/>
              <a:t>And so…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360" y="1415580"/>
            <a:ext cx="11351264" cy="4680000"/>
          </a:xfrm>
        </p:spPr>
        <p:txBody>
          <a:bodyPr/>
          <a:lstStyle/>
          <a:p>
            <a:r>
              <a:rPr lang="en-GB" sz="2000" dirty="0"/>
              <a:t>CNI &amp; other applications require </a:t>
            </a:r>
            <a:r>
              <a:rPr lang="en-GB" sz="2000" b="1" dirty="0">
                <a:solidFill>
                  <a:srgbClr val="00B050"/>
                </a:solidFill>
              </a:rPr>
              <a:t>accurate, secure and reliable time </a:t>
            </a:r>
            <a:r>
              <a:rPr lang="en-GB" sz="2000" i="1" dirty="0"/>
              <a:t>inter alia</a:t>
            </a:r>
            <a:r>
              <a:rPr lang="en-GB" sz="2000" dirty="0"/>
              <a:t>:</a:t>
            </a:r>
          </a:p>
          <a:p>
            <a:pPr lvl="1"/>
            <a:r>
              <a:rPr lang="en-GB" sz="2000" dirty="0"/>
              <a:t>5G/LTE</a:t>
            </a:r>
          </a:p>
          <a:p>
            <a:pPr lvl="1"/>
            <a:r>
              <a:rPr lang="en-GB" sz="2000" dirty="0"/>
              <a:t>Avionics</a:t>
            </a:r>
          </a:p>
          <a:p>
            <a:pPr lvl="1"/>
            <a:r>
              <a:rPr lang="en-GB" sz="2000" dirty="0"/>
              <a:t>Power Grids</a:t>
            </a:r>
          </a:p>
          <a:p>
            <a:pPr lvl="1"/>
            <a:r>
              <a:rPr lang="en-GB" sz="2000" dirty="0"/>
              <a:t>Secure Communications</a:t>
            </a:r>
          </a:p>
          <a:p>
            <a:pPr lvl="1"/>
            <a:r>
              <a:rPr lang="en-GB" sz="2000" dirty="0"/>
              <a:t>Financial transactions</a:t>
            </a:r>
          </a:p>
          <a:p>
            <a:r>
              <a:rPr lang="en-GB" sz="2000" dirty="0"/>
              <a:t>GNSS has done this for the last few decades with </a:t>
            </a:r>
            <a:r>
              <a:rPr lang="en-GB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sub-ns sync and traceability to UTC </a:t>
            </a:r>
            <a:r>
              <a:rPr lang="en-GB" sz="2000" dirty="0"/>
              <a:t>(plus it’s free at the point of use!)</a:t>
            </a:r>
          </a:p>
          <a:p>
            <a:pPr lvl="1"/>
            <a:r>
              <a:rPr lang="en-GB" sz="2000" dirty="0"/>
              <a:t>But…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</a:rPr>
              <a:t>GNSS is vulnerable </a:t>
            </a:r>
          </a:p>
          <a:p>
            <a:pPr lvl="2"/>
            <a:r>
              <a:rPr lang="en-GB" sz="2000" dirty="0"/>
              <a:t>interference, spoofing, built environment, vegetation, indoors, etc.</a:t>
            </a:r>
          </a:p>
          <a:p>
            <a:r>
              <a:rPr lang="en-GB" sz="2000" dirty="0"/>
              <a:t>We have proposed an Innovative Hybrid Timing System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4269C6-415E-4BFC-A03D-C0718FF430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7FE3E6-8D6D-45FA-A5BD-1E78621E9C40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68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9592" y="476672"/>
            <a:ext cx="11015227" cy="504056"/>
          </a:xfrm>
        </p:spPr>
        <p:txBody>
          <a:bodyPr/>
          <a:lstStyle/>
          <a:p>
            <a:r>
              <a:rPr lang="en-GB" dirty="0"/>
              <a:t>This Innovative Hybrid Timing Solution Provides: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61358" y="1447173"/>
            <a:ext cx="11015227" cy="4680000"/>
          </a:xfrm>
        </p:spPr>
        <p:txBody>
          <a:bodyPr/>
          <a:lstStyle/>
          <a:p>
            <a:r>
              <a:rPr lang="en-GB" sz="2000" b="1" dirty="0">
                <a:solidFill>
                  <a:srgbClr val="00B050"/>
                </a:solidFill>
              </a:rPr>
              <a:t>Application support </a:t>
            </a:r>
            <a:r>
              <a:rPr lang="en-GB" sz="2000" dirty="0"/>
              <a:t>to various Use Cases</a:t>
            </a:r>
          </a:p>
          <a:p>
            <a:pPr lvl="1"/>
            <a:r>
              <a:rPr lang="en-GB" sz="1800" dirty="0"/>
              <a:t>Flexibility to choose alternative timing sources, adaptive to the requirement/application </a:t>
            </a:r>
          </a:p>
          <a:p>
            <a:r>
              <a:rPr lang="en-GB" sz="2000" dirty="0"/>
              <a:t>A wide range of </a:t>
            </a:r>
            <a:r>
              <a:rPr lang="en-GB" sz="2000" b="1" dirty="0">
                <a:solidFill>
                  <a:srgbClr val="00B050"/>
                </a:solidFill>
              </a:rPr>
              <a:t>accuracy</a:t>
            </a:r>
          </a:p>
          <a:p>
            <a:pPr lvl="1"/>
            <a:r>
              <a:rPr lang="en-GB" sz="1800" dirty="0"/>
              <a:t>From ms level to sub-</a:t>
            </a:r>
            <a:r>
              <a:rPr lang="el-GR" sz="1800" dirty="0"/>
              <a:t>μ</a:t>
            </a:r>
            <a:r>
              <a:rPr lang="en-GB" sz="1800" dirty="0"/>
              <a:t>s level</a:t>
            </a:r>
          </a:p>
          <a:p>
            <a:pPr lvl="1"/>
            <a:r>
              <a:rPr lang="en-GB" sz="1800" dirty="0"/>
              <a:t>From different alternative timing sources</a:t>
            </a:r>
          </a:p>
          <a:p>
            <a:r>
              <a:rPr lang="en-GB" sz="2000" dirty="0"/>
              <a:t>Improved </a:t>
            </a:r>
            <a:r>
              <a:rPr lang="en-GB" sz="2000" b="1" dirty="0">
                <a:solidFill>
                  <a:srgbClr val="00B050"/>
                </a:solidFill>
              </a:rPr>
              <a:t>holdover</a:t>
            </a:r>
            <a:r>
              <a:rPr lang="en-GB" sz="2000" dirty="0"/>
              <a:t> performance </a:t>
            </a:r>
          </a:p>
          <a:p>
            <a:r>
              <a:rPr lang="en-GB" sz="2000" dirty="0"/>
              <a:t>Improved </a:t>
            </a:r>
            <a:r>
              <a:rPr lang="en-GB" sz="2000" b="1" dirty="0">
                <a:solidFill>
                  <a:srgbClr val="00B050"/>
                </a:solidFill>
              </a:rPr>
              <a:t>resiliency</a:t>
            </a:r>
            <a:r>
              <a:rPr lang="en-GB" sz="2000" dirty="0"/>
              <a:t> - less vulnerable to interference, jamming or spoofing (vs. GNSS)</a:t>
            </a:r>
          </a:p>
          <a:p>
            <a:r>
              <a:rPr lang="en-GB" sz="2000" b="1" dirty="0">
                <a:solidFill>
                  <a:srgbClr val="00B050"/>
                </a:solidFill>
              </a:rPr>
              <a:t>Global coverage </a:t>
            </a:r>
            <a:r>
              <a:rPr lang="en-GB" sz="2000" dirty="0"/>
              <a:t>or wide area (e.g. 1000 km) coverage </a:t>
            </a:r>
          </a:p>
          <a:p>
            <a:pPr lvl="1"/>
            <a:r>
              <a:rPr lang="en-GB" sz="1800" dirty="0"/>
              <a:t>Through wireless time transfer (satellite-based or terrestrial-based)</a:t>
            </a:r>
          </a:p>
          <a:p>
            <a:r>
              <a:rPr lang="en-GB" sz="2000" b="1" dirty="0">
                <a:solidFill>
                  <a:srgbClr val="00B050"/>
                </a:solidFill>
              </a:rPr>
              <a:t>Ubiquity</a:t>
            </a:r>
          </a:p>
          <a:p>
            <a:pPr lvl="1"/>
            <a:r>
              <a:rPr lang="en-GB" sz="1800" dirty="0"/>
              <a:t>Supporting indoor scenarios (by STL and LF signal)</a:t>
            </a:r>
          </a:p>
          <a:p>
            <a:r>
              <a:rPr lang="en-GB" sz="2000" dirty="0"/>
              <a:t>Support to </a:t>
            </a:r>
            <a:r>
              <a:rPr lang="en-GB" sz="2000" b="1" dirty="0">
                <a:solidFill>
                  <a:srgbClr val="00B050"/>
                </a:solidFill>
              </a:rPr>
              <a:t>security</a:t>
            </a:r>
            <a:r>
              <a:rPr lang="en-GB" sz="2000" dirty="0"/>
              <a:t> features such as authentication and encryption</a:t>
            </a:r>
          </a:p>
          <a:p>
            <a:pPr lvl="1"/>
            <a:r>
              <a:rPr lang="en-GB" sz="1800" dirty="0"/>
              <a:t>Using alternative timing technologies (such as STL)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AF38B1-302B-478F-8A34-EA9E28225A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EE5B44-8366-4851-894E-B59248237B1A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330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79376" y="2924944"/>
            <a:ext cx="3455987" cy="216024"/>
          </a:xfrm>
        </p:spPr>
        <p:txBody>
          <a:bodyPr/>
          <a:lstStyle/>
          <a:p>
            <a:r>
              <a:rPr lang="en-GB" dirty="0"/>
              <a:t>Head of Navigation – Telespazio UK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9376" y="2650708"/>
            <a:ext cx="3455987" cy="288032"/>
          </a:xfrm>
        </p:spPr>
        <p:txBody>
          <a:bodyPr/>
          <a:lstStyle/>
          <a:p>
            <a:r>
              <a:rPr lang="en-GB" dirty="0"/>
              <a:t>Martin Bransby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79376" y="3125120"/>
            <a:ext cx="3455987" cy="303880"/>
          </a:xfrm>
        </p:spPr>
        <p:txBody>
          <a:bodyPr/>
          <a:lstStyle/>
          <a:p>
            <a:r>
              <a:rPr lang="en-GB" dirty="0"/>
              <a:t>Martin.Bransby@Telespazio.com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9CC26E-D1A3-4F03-6D2B-1EE46F478DBA}"/>
              </a:ext>
            </a:extLst>
          </p:cNvPr>
          <p:cNvSpPr txBox="1">
            <a:spLocks/>
          </p:cNvSpPr>
          <p:nvPr/>
        </p:nvSpPr>
        <p:spPr>
          <a:xfrm>
            <a:off x="3791744" y="2925404"/>
            <a:ext cx="3455987" cy="216024"/>
          </a:xfrm>
          <a:prstGeom prst="rect">
            <a:avLst/>
          </a:prstGeom>
        </p:spPr>
        <p:txBody>
          <a:bodyPr/>
          <a:lstStyle>
            <a:lvl1pPr marL="0" indent="0" algn="l" defTabSz="457200" rtl="0" eaLnBrk="0" fontAlgn="base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FontTx/>
              <a:buNone/>
              <a:defRPr sz="900" b="1" i="0" kern="120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05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05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05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05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Navigation Project Manager – Telespazio UK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52E6E-5290-4689-F20C-BACF773A78C6}"/>
              </a:ext>
            </a:extLst>
          </p:cNvPr>
          <p:cNvSpPr txBox="1">
            <a:spLocks/>
          </p:cNvSpPr>
          <p:nvPr/>
        </p:nvSpPr>
        <p:spPr>
          <a:xfrm>
            <a:off x="3791744" y="2651168"/>
            <a:ext cx="3455987" cy="288032"/>
          </a:xfrm>
          <a:prstGeom prst="rect">
            <a:avLst/>
          </a:prstGeom>
        </p:spPr>
        <p:txBody>
          <a:bodyPr/>
          <a:lstStyle>
            <a:lvl1pPr marL="0" indent="0" algn="l" defTabSz="457200" rtl="0" eaLnBrk="0" fontAlgn="base" hangingPunct="0">
              <a:lnSpc>
                <a:spcPts val="1250"/>
              </a:lnSpc>
              <a:spcBef>
                <a:spcPct val="20000"/>
              </a:spcBef>
              <a:spcAft>
                <a:spcPct val="0"/>
              </a:spcAft>
              <a:buFontTx/>
              <a:buNone/>
              <a:defRPr sz="1250" b="1" i="0" kern="120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05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05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05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05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Louise Mercy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D022AA-6C81-2552-A23A-48495B532F7D}"/>
              </a:ext>
            </a:extLst>
          </p:cNvPr>
          <p:cNvSpPr txBox="1">
            <a:spLocks/>
          </p:cNvSpPr>
          <p:nvPr/>
        </p:nvSpPr>
        <p:spPr>
          <a:xfrm>
            <a:off x="3791744" y="3125580"/>
            <a:ext cx="3455987" cy="303880"/>
          </a:xfrm>
          <a:prstGeom prst="rect">
            <a:avLst/>
          </a:prstGeom>
        </p:spPr>
        <p:txBody>
          <a:bodyPr/>
          <a:lstStyle>
            <a:lvl1pPr marL="0" indent="0" algn="l" defTabSz="457200" rtl="0" eaLnBrk="0" fontAlgn="base" hangingPunct="0">
              <a:lnSpc>
                <a:spcPts val="1100"/>
              </a:lnSpc>
              <a:spcBef>
                <a:spcPct val="20000"/>
              </a:spcBef>
              <a:spcAft>
                <a:spcPct val="0"/>
              </a:spcAft>
              <a:buFontTx/>
              <a:buNone/>
              <a:defRPr sz="900" b="0" i="0" kern="1200">
                <a:solidFill>
                  <a:srgbClr val="5B67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05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05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05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05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Louise.Mercy@Telespazio.com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6F0841-2513-EE86-57D0-A39F16259045}"/>
              </a:ext>
            </a:extLst>
          </p:cNvPr>
          <p:cNvSpPr/>
          <p:nvPr/>
        </p:nvSpPr>
        <p:spPr>
          <a:xfrm>
            <a:off x="7824314" y="1341228"/>
            <a:ext cx="3312368" cy="3600400"/>
          </a:xfrm>
          <a:prstGeom prst="rect">
            <a:avLst/>
          </a:prstGeom>
          <a:solidFill>
            <a:srgbClr val="EF3051"/>
          </a:solidFill>
          <a:ln w="38100"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Recruiting: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Navigation System Engineer</a:t>
            </a:r>
          </a:p>
        </p:txBody>
      </p:sp>
    </p:spTree>
    <p:extLst>
      <p:ext uri="{BB962C8B-B14F-4D97-AF65-F5344CB8AC3E}">
        <p14:creationId xmlns:p14="http://schemas.microsoft.com/office/powerpoint/2010/main" val="31766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AA6E38-DB51-38E2-62F4-ED2A0AE6E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404664"/>
            <a:ext cx="11017224" cy="58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1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 up slides</a:t>
            </a:r>
          </a:p>
        </p:txBody>
      </p:sp>
    </p:spTree>
    <p:extLst>
      <p:ext uri="{BB962C8B-B14F-4D97-AF65-F5344CB8AC3E}">
        <p14:creationId xmlns:p14="http://schemas.microsoft.com/office/powerpoint/2010/main" val="123067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74465" y="1241617"/>
          <a:ext cx="10634103" cy="4602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5689">
                  <a:extLst>
                    <a:ext uri="{9D8B030D-6E8A-4147-A177-3AD203B41FA5}">
                      <a16:colId xmlns:a16="http://schemas.microsoft.com/office/drawing/2014/main" val="2654184873"/>
                    </a:ext>
                  </a:extLst>
                </a:gridCol>
                <a:gridCol w="8901021">
                  <a:extLst>
                    <a:ext uri="{9D8B030D-6E8A-4147-A177-3AD203B41FA5}">
                      <a16:colId xmlns:a16="http://schemas.microsoft.com/office/drawing/2014/main" val="2423689252"/>
                    </a:ext>
                  </a:extLst>
                </a:gridCol>
                <a:gridCol w="697393">
                  <a:extLst>
                    <a:ext uri="{9D8B030D-6E8A-4147-A177-3AD203B41FA5}">
                      <a16:colId xmlns:a16="http://schemas.microsoft.com/office/drawing/2014/main" val="1806547838"/>
                    </a:ext>
                  </a:extLst>
                </a:gridCol>
              </a:tblGrid>
              <a:tr h="302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Technology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Description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+mn-ea"/>
                          <a:cs typeface="+mn-cs"/>
                        </a:rPr>
                        <a:t>TRL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extLst>
                  <a:ext uri="{0D108BD9-81ED-4DB2-BD59-A6C34878D82A}">
                    <a16:rowId xmlns:a16="http://schemas.microsoft.com/office/drawing/2014/main" val="436494497"/>
                  </a:ext>
                </a:extLst>
              </a:tr>
              <a:tr h="6610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GNSS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2600" algn="l"/>
                        </a:tabLs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</a:rPr>
                        <a:t>A  space-based radio navigation system, capable of providing accurate positioning, navigation and timing (PNT). All four constellations in GNSS are in FOC providing free open service for civil users. 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9</a:t>
                      </a:r>
                      <a:endParaRPr lang="en-GB" sz="1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extLst>
                  <a:ext uri="{0D108BD9-81ED-4DB2-BD59-A6C34878D82A}">
                    <a16:rowId xmlns:a16="http://schemas.microsoft.com/office/drawing/2014/main" val="470813485"/>
                  </a:ext>
                </a:extLst>
              </a:tr>
              <a:tr h="453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5G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</a:rPr>
                        <a:t>A wireless technology with </a:t>
                      </a:r>
                      <a:r>
                        <a:rPr lang="en-GB" sz="1400" u="sng" dirty="0">
                          <a:solidFill>
                            <a:srgbClr val="000000"/>
                          </a:solidFill>
                          <a:effectLst/>
                        </a:rPr>
                        <a:t>timing distribution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</a:rPr>
                        <a:t> capability. The 5G standards for accurate reference time delivery are still developing and evolving.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7</a:t>
                      </a:r>
                      <a:endParaRPr lang="en-GB" sz="1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extLst>
                  <a:ext uri="{0D108BD9-81ED-4DB2-BD59-A6C34878D82A}">
                    <a16:rowId xmlns:a16="http://schemas.microsoft.com/office/drawing/2014/main" val="3912882659"/>
                  </a:ext>
                </a:extLst>
              </a:tr>
              <a:tr h="6610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STL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</a:rPr>
                        <a:t>A commercial system that uses a series of short data messages on the Iridium constellation of Low Earth Orbit (LEO) satellites. The system provides a commercial service to users around the globe. 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9</a:t>
                      </a:r>
                      <a:endParaRPr lang="en-GB" sz="1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extLst>
                  <a:ext uri="{0D108BD9-81ED-4DB2-BD59-A6C34878D82A}">
                    <a16:rowId xmlns:a16="http://schemas.microsoft.com/office/drawing/2014/main" val="1653712436"/>
                  </a:ext>
                </a:extLst>
              </a:tr>
              <a:tr h="5122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eLoran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</a:rPr>
                        <a:t>A low-frequency, long range Terrestrial Radio navigation System, capable of providing positioning, navigation and timing (PNT). A prototype  has been demonstrated in an operational environment successfully in UK.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7</a:t>
                      </a:r>
                      <a:endParaRPr lang="en-GB" sz="1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extLst>
                  <a:ext uri="{0D108BD9-81ED-4DB2-BD59-A6C34878D82A}">
                    <a16:rowId xmlns:a16="http://schemas.microsoft.com/office/drawing/2014/main" val="1690503179"/>
                  </a:ext>
                </a:extLst>
              </a:tr>
              <a:tr h="453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PTP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</a:rPr>
                        <a:t>A timing standard used to synchronize clocks throughout a computer network on a local area network. This service is available commercially. 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9</a:t>
                      </a:r>
                      <a:endParaRPr lang="en-GB" sz="1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extLst>
                  <a:ext uri="{0D108BD9-81ED-4DB2-BD59-A6C34878D82A}">
                    <a16:rowId xmlns:a16="http://schemas.microsoft.com/office/drawing/2014/main" val="3403270323"/>
                  </a:ext>
                </a:extLst>
              </a:tr>
              <a:tr h="8862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CSAC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</a:rPr>
                        <a:t>A reduced SWaP clock, as compared to the conventional atomic clocks. CSAC is able to provide an extended holdover period, which can help to improve the resilience of a system during timing service outage. CSAC is the world's first commercially available chip scale atomic clock from Microsemi.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9</a:t>
                      </a:r>
                      <a:endParaRPr lang="en-GB" sz="1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extLst>
                  <a:ext uri="{0D108BD9-81ED-4DB2-BD59-A6C34878D82A}">
                    <a16:rowId xmlns:a16="http://schemas.microsoft.com/office/drawing/2014/main" val="3593848233"/>
                  </a:ext>
                </a:extLst>
              </a:tr>
              <a:tr h="453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BlueSky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</a:rPr>
                        <a:t>A GNSS firewall, which identifies and protects GNSS systems from spoofing and jamming threats. BlueSky is commercially available from Microsemi.   </a:t>
                      </a:r>
                      <a:endParaRPr lang="en-GB" sz="1400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</a:rPr>
                        <a:t>9</a:t>
                      </a:r>
                      <a:endParaRPr lang="en-GB" sz="1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0" marR="57330" marT="0" marB="0" anchor="ctr"/>
                </a:tc>
                <a:extLst>
                  <a:ext uri="{0D108BD9-81ED-4DB2-BD59-A6C34878D82A}">
                    <a16:rowId xmlns:a16="http://schemas.microsoft.com/office/drawing/2014/main" val="383398938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61359" y="591071"/>
            <a:ext cx="5625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Candidate Technology TRL Summary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DC71E9-DFC9-43AF-BEDC-35C1DA479B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A24F75-43F0-4D8E-A36E-C4AFF3FF7D4F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7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E20809-C13C-AE42-8108-A00807C9A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 Roadmap &amp; TTM</a:t>
            </a:r>
            <a:endParaRPr lang="it-IT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475D2C63-F6A2-2D4C-84C9-F9AD359C0C4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773FFD8D-D8F1-7748-C988-9366B5511BD9}"/>
              </a:ext>
            </a:extLst>
          </p:cNvPr>
          <p:cNvSpPr txBox="1">
            <a:spLocks/>
          </p:cNvSpPr>
          <p:nvPr/>
        </p:nvSpPr>
        <p:spPr>
          <a:xfrm>
            <a:off x="375350" y="1089000"/>
            <a:ext cx="11409282" cy="5004296"/>
          </a:xfrm>
          <a:prstGeom prst="rect">
            <a:avLst/>
          </a:prstGeom>
        </p:spPr>
        <p:txBody>
          <a:bodyPr lIns="0" tIns="0" rIns="0" bIns="0"/>
          <a:lstStyle>
            <a:lvl1pPr marL="265113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A002A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1pPr>
            <a:lvl2pPr marL="536575" indent="-2730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B6770"/>
              </a:buClr>
              <a:buFont typeface="Arial" panose="020B0604020202020204" pitchFamily="34" charset="0"/>
              <a:buChar char="-"/>
              <a:defRPr sz="12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2pPr>
            <a:lvl3pPr marL="808038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3pPr>
            <a:lvl4pPr marL="1073150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4pPr>
            <a:lvl5pPr marL="1344613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EA002A"/>
              </a:buClr>
              <a:buFont typeface="Arial" panose="020B0604020202020204" pitchFamily="34" charset="0"/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063553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9592" y="700123"/>
            <a:ext cx="11199016" cy="504056"/>
          </a:xfrm>
        </p:spPr>
        <p:txBody>
          <a:bodyPr/>
          <a:lstStyle/>
          <a:p>
            <a:r>
              <a:rPr lang="en-GB" dirty="0"/>
              <a:t>Development Roadmap &amp; TTM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824" y="1484783"/>
            <a:ext cx="7338064" cy="44218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7368" y="1280973"/>
            <a:ext cx="1137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The candidate technology roadmap can be summarised as:</a:t>
            </a:r>
            <a:endParaRPr lang="en-GB" sz="1600" dirty="0">
              <a:solidFill>
                <a:srgbClr val="5B677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0592" y="1699780"/>
            <a:ext cx="4032448" cy="457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265113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5B6770"/>
                </a:solidFill>
              </a:rPr>
              <a:t>Currently there are three core constellation </a:t>
            </a:r>
            <a:r>
              <a:rPr lang="en-GB" sz="1600" b="1" dirty="0">
                <a:solidFill>
                  <a:srgbClr val="00B050"/>
                </a:solidFill>
              </a:rPr>
              <a:t>frequencies</a:t>
            </a:r>
            <a:r>
              <a:rPr lang="en-GB" sz="1600" dirty="0">
                <a:solidFill>
                  <a:srgbClr val="5B6770"/>
                </a:solidFill>
              </a:rPr>
              <a:t> </a:t>
            </a:r>
            <a:r>
              <a:rPr lang="en-GB" sz="1600" dirty="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rPr>
              <a:t>plus t</a:t>
            </a:r>
            <a:r>
              <a:rPr lang="en-GB" sz="1600" dirty="0">
                <a:solidFill>
                  <a:srgbClr val="5B6770"/>
                </a:solidFill>
              </a:rPr>
              <a:t>wo frequencies from GPS</a:t>
            </a:r>
          </a:p>
          <a:p>
            <a:pPr marL="265113" lvl="1" indent="-265113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5B6770"/>
              </a:solidFill>
            </a:endParaRPr>
          </a:p>
          <a:p>
            <a:pPr marL="265113" lvl="1" indent="-265113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5B6770"/>
                </a:solidFill>
              </a:rPr>
              <a:t>Soon there will be two more </a:t>
            </a:r>
            <a:r>
              <a:rPr lang="en-GB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LEO-based services</a:t>
            </a:r>
            <a:r>
              <a:rPr lang="en-GB" sz="1600" b="1" dirty="0">
                <a:solidFill>
                  <a:srgbClr val="5B6770"/>
                </a:solidFill>
              </a:rPr>
              <a:t> </a:t>
            </a:r>
            <a:r>
              <a:rPr lang="en-GB" sz="1600" dirty="0">
                <a:solidFill>
                  <a:srgbClr val="5B6770"/>
                </a:solidFill>
              </a:rPr>
              <a:t>with IOC available, in parallel with the Iridium constellation</a:t>
            </a:r>
          </a:p>
          <a:p>
            <a:pPr marL="265113" lvl="1" indent="-265113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5B6770"/>
              </a:solidFill>
            </a:endParaRPr>
          </a:p>
          <a:p>
            <a:pPr marL="265113" lvl="1" indent="-265113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5B6770"/>
                </a:solidFill>
              </a:rPr>
              <a:t>eLoran is at </a:t>
            </a:r>
            <a:r>
              <a:rPr lang="en-GB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Initial</a:t>
            </a:r>
            <a:r>
              <a:rPr lang="en-GB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ＭＳ Ｐゴシック" charset="0"/>
                <a:cs typeface="Arial"/>
              </a:rPr>
              <a:t> Operating Capability </a:t>
            </a:r>
            <a:r>
              <a:rPr lang="en-GB" sz="1600" dirty="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rPr>
              <a:t>(IOC) in the UK and the Far East, with no clear roadmap for wider international deployment</a:t>
            </a:r>
          </a:p>
          <a:p>
            <a:pPr marL="265113" lvl="1" indent="-265113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5B6770"/>
              </a:solidFill>
              <a:latin typeface="Arial"/>
              <a:ea typeface="ＭＳ Ｐゴシック" charset="0"/>
              <a:cs typeface="Arial"/>
            </a:endParaRPr>
          </a:p>
          <a:p>
            <a:pPr marL="265113" lvl="1" indent="-265113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5B6770"/>
                </a:solidFill>
              </a:rPr>
              <a:t>Initial </a:t>
            </a:r>
            <a:r>
              <a:rPr lang="en-GB" sz="1600" b="1" dirty="0">
                <a:solidFill>
                  <a:schemeClr val="accent2">
                    <a:lumMod val="75000"/>
                  </a:schemeClr>
                </a:solidFill>
              </a:rPr>
              <a:t>5G services</a:t>
            </a:r>
            <a:r>
              <a:rPr lang="en-GB" sz="1600" dirty="0">
                <a:solidFill>
                  <a:srgbClr val="5B6770"/>
                </a:solidFill>
              </a:rPr>
              <a:t> for TSN, PTP and Resilient Timing Synchronisation are expected by 2023, 2024 and 2025 respectively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14C089-3AC0-43B1-83C2-E2B87F5D83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ED88B7-497D-4528-9D3B-4D848E231F73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555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9592" y="1287676"/>
            <a:ext cx="6836566" cy="5515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5G test plans </a:t>
            </a:r>
            <a:r>
              <a:rPr lang="en-GB" sz="1800" dirty="0">
                <a:solidFill>
                  <a:srgbClr val="5B6770"/>
                </a:solidFill>
              </a:rPr>
              <a:t>were halted </a:t>
            </a:r>
          </a:p>
          <a:p>
            <a:pPr marL="536575" lvl="1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r>
              <a:rPr lang="en-GB" sz="1600" dirty="0">
                <a:latin typeface="Arial"/>
                <a:ea typeface="ＭＳ Ｐゴシック" charset="0"/>
                <a:cs typeface="Arial"/>
              </a:rPr>
              <a:t>5G user equipment unavailable to physically measure time transfer over 5G transmissions</a:t>
            </a:r>
          </a:p>
          <a:p>
            <a:pPr marL="285750" lvl="1" indent="-285750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Cellular modems </a:t>
            </a:r>
            <a:r>
              <a:rPr lang="en-GB" sz="1800" dirty="0">
                <a:solidFill>
                  <a:srgbClr val="5B6770"/>
                </a:solidFill>
              </a:rPr>
              <a:t>with time transfer capabilities</a:t>
            </a:r>
          </a:p>
          <a:p>
            <a:pPr marL="536575" lvl="1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r>
              <a:rPr lang="en-GB" sz="1600" dirty="0">
                <a:latin typeface="Arial"/>
                <a:ea typeface="ＭＳ Ｐゴシック" charset="0"/>
                <a:cs typeface="Arial"/>
              </a:rPr>
              <a:t>Some </a:t>
            </a:r>
            <a:r>
              <a:rPr lang="en-GB" sz="1600" b="1" dirty="0">
                <a:latin typeface="Arial"/>
                <a:ea typeface="ＭＳ Ｐゴシック" charset="0"/>
                <a:cs typeface="Arial"/>
              </a:rPr>
              <a:t>U</a:t>
            </a:r>
            <a:r>
              <a:rPr lang="en-GB" sz="1600" b="1" dirty="0">
                <a:solidFill>
                  <a:srgbClr val="5B6770"/>
                </a:solidFill>
              </a:rPr>
              <a:t>blox</a:t>
            </a:r>
            <a:r>
              <a:rPr lang="en-GB" sz="1600" dirty="0">
                <a:solidFill>
                  <a:srgbClr val="5B6770"/>
                </a:solidFill>
              </a:rPr>
              <a:t> equipment </a:t>
            </a:r>
            <a:r>
              <a:rPr lang="en-GB" sz="1600" dirty="0">
                <a:latin typeface="Arial"/>
                <a:ea typeface="ＭＳ Ｐゴシック" charset="0"/>
                <a:cs typeface="Arial"/>
              </a:rPr>
              <a:t>existed with time transfer capabilities</a:t>
            </a:r>
          </a:p>
          <a:p>
            <a:pPr marL="536575" lvl="1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r>
              <a:rPr lang="en-GB" sz="1600" i="1" dirty="0">
                <a:latin typeface="Arial"/>
                <a:ea typeface="ＭＳ Ｐゴシック" charset="0"/>
                <a:cs typeface="Arial"/>
              </a:rPr>
              <a:t>However</a:t>
            </a:r>
            <a:r>
              <a:rPr lang="en-GB" sz="1600" dirty="0">
                <a:latin typeface="Arial"/>
                <a:ea typeface="ＭＳ Ｐゴシック" charset="0"/>
                <a:cs typeface="Arial"/>
              </a:rPr>
              <a:t>.. only 4G capable (5G on the roadmap)</a:t>
            </a:r>
          </a:p>
          <a:p>
            <a:pPr marL="285750" lvl="1" indent="-285750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0B050"/>
                </a:solidFill>
              </a:rPr>
              <a:t>Sentinel from Calnex Solutions</a:t>
            </a:r>
            <a:r>
              <a:rPr lang="en-GB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536575" lvl="1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r>
              <a:rPr lang="en-GB" sz="1600" dirty="0">
                <a:latin typeface="Arial"/>
                <a:ea typeface="ＭＳ Ｐゴシック" charset="0"/>
                <a:cs typeface="Arial"/>
              </a:rPr>
              <a:t>Used to measure time transfer over 5G networks</a:t>
            </a:r>
          </a:p>
          <a:p>
            <a:pPr marL="536575" lvl="1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r>
              <a:rPr lang="en-GB" sz="1600" dirty="0">
                <a:latin typeface="Arial"/>
                <a:ea typeface="ＭＳ Ｐゴシック" charset="0"/>
                <a:cs typeface="Arial"/>
              </a:rPr>
              <a:t>Supported standalone 5G testing only </a:t>
            </a:r>
          </a:p>
          <a:p>
            <a:pPr marL="808038" lvl="2" indent="-271463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Arial"/>
                <a:ea typeface="ＭＳ Ｐゴシック" charset="0"/>
                <a:cs typeface="Arial"/>
              </a:rPr>
              <a:t>Testbed </a:t>
            </a:r>
            <a:r>
              <a:rPr lang="en-GB" sz="1600" i="1" dirty="0">
                <a:latin typeface="Arial"/>
                <a:ea typeface="ＭＳ Ｐゴシック" charset="0"/>
                <a:cs typeface="Arial"/>
              </a:rPr>
              <a:t>integration</a:t>
            </a:r>
            <a:r>
              <a:rPr lang="en-GB" sz="1600" dirty="0">
                <a:latin typeface="Arial"/>
                <a:ea typeface="ＭＳ Ｐゴシック" charset="0"/>
                <a:cs typeface="Arial"/>
              </a:rPr>
              <a:t> not possible due to lack of 1pps output</a:t>
            </a:r>
          </a:p>
          <a:p>
            <a:pPr marL="536575" lvl="1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r>
              <a:rPr lang="en-GB" sz="1600" dirty="0">
                <a:latin typeface="Arial"/>
                <a:ea typeface="ＭＳ Ｐゴシック" charset="0"/>
                <a:cs typeface="Arial"/>
              </a:rPr>
              <a:t>However, it did allow </a:t>
            </a:r>
            <a:r>
              <a:rPr lang="en-GB" sz="1600" i="1" dirty="0">
                <a:latin typeface="Arial"/>
                <a:ea typeface="ＭＳ Ｐゴシック" charset="0"/>
                <a:cs typeface="Arial"/>
              </a:rPr>
              <a:t>synthetic </a:t>
            </a:r>
            <a:r>
              <a:rPr lang="en-GB" sz="1600" dirty="0">
                <a:latin typeface="Arial"/>
                <a:ea typeface="ＭＳ Ｐゴシック" charset="0"/>
                <a:cs typeface="Arial"/>
              </a:rPr>
              <a:t>assessment of 5G capabilities</a:t>
            </a:r>
          </a:p>
          <a:p>
            <a:pPr marL="285750" lvl="1" indent="-285750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2">
                    <a:lumMod val="75000"/>
                  </a:schemeClr>
                </a:solidFill>
              </a:rPr>
              <a:t>Testbed configuration</a:t>
            </a:r>
          </a:p>
          <a:p>
            <a:pPr marL="536575" lvl="1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r>
              <a:rPr lang="en-GB" sz="1600" dirty="0">
                <a:latin typeface="Arial"/>
                <a:ea typeface="ＭＳ Ｐゴシック" charset="0"/>
                <a:cs typeface="Arial"/>
              </a:rPr>
              <a:t>Sentinel testbed included a “TimePort” device (battery powered GNSS-synchronised CSAC)</a:t>
            </a:r>
          </a:p>
          <a:p>
            <a:pPr marL="808038" lvl="2" indent="-271463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Arial"/>
                <a:ea typeface="ＭＳ Ｐゴシック" charset="0"/>
                <a:cs typeface="Arial"/>
              </a:rPr>
              <a:t>Designed for field test use as a portable timing reference</a:t>
            </a:r>
          </a:p>
          <a:p>
            <a:pPr marL="265113" lvl="1" indent="-265113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5B6770"/>
              </a:solidFill>
            </a:endParaRPr>
          </a:p>
          <a:p>
            <a:pPr marL="265113" lvl="1" indent="-265113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5B6770"/>
              </a:solidFill>
            </a:endParaRPr>
          </a:p>
          <a:p>
            <a:pPr marL="265113" lvl="1" indent="-265113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5B6770"/>
              </a:solidFill>
            </a:endParaRPr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369592" y="700123"/>
            <a:ext cx="11199016" cy="504056"/>
          </a:xfrm>
        </p:spPr>
        <p:txBody>
          <a:bodyPr/>
          <a:lstStyle/>
          <a:p>
            <a:r>
              <a:rPr lang="en-GB" dirty="0"/>
              <a:t>5G Testing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158" y="745244"/>
            <a:ext cx="4362450" cy="1790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226" y="2568308"/>
            <a:ext cx="4124325" cy="32766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DBDE26-E8E0-4F86-A3BF-9B7E4CB24F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715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2715" y="2560015"/>
            <a:ext cx="5826261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5B6770"/>
              </a:solidFill>
            </a:endParaRPr>
          </a:p>
          <a:p>
            <a:pPr marL="265113" lvl="1" indent="-265113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5B6770"/>
              </a:solidFill>
            </a:endParaRPr>
          </a:p>
          <a:p>
            <a:pPr marL="265113" lvl="1" indent="-265113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5B677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9" r="9387"/>
          <a:stretch/>
        </p:blipFill>
        <p:spPr>
          <a:xfrm rot="5400000">
            <a:off x="288012" y="4251898"/>
            <a:ext cx="1958660" cy="136561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462923" y="1129535"/>
          <a:ext cx="5140463" cy="42967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4039">
                  <a:extLst>
                    <a:ext uri="{9D8B030D-6E8A-4147-A177-3AD203B41FA5}">
                      <a16:colId xmlns:a16="http://schemas.microsoft.com/office/drawing/2014/main" val="2862389081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563237344"/>
                    </a:ext>
                  </a:extLst>
                </a:gridCol>
              </a:tblGrid>
              <a:tr h="2639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5G Basestation 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Test Plan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8085946"/>
                  </a:ext>
                </a:extLst>
              </a:tr>
              <a:tr h="9429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Site 1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400" dirty="0">
                          <a:effectLst/>
                        </a:rPr>
                        <a:t>Test at 30m distance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400" dirty="0">
                          <a:effectLst/>
                        </a:rPr>
                        <a:t>Apply 30m propagation delay compensation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400" dirty="0">
                          <a:effectLst/>
                        </a:rPr>
                        <a:t>Outdoor direct line of sight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719087"/>
                  </a:ext>
                </a:extLst>
              </a:tr>
              <a:tr h="9429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Site 2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400" dirty="0">
                          <a:effectLst/>
                        </a:rPr>
                        <a:t>Test at 30m distance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400" dirty="0">
                          <a:effectLst/>
                        </a:rPr>
                        <a:t>Apply 30m propagation delay compensation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400" dirty="0">
                          <a:effectLst/>
                        </a:rPr>
                        <a:t>Outdoor direct line of sight 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42374317"/>
                  </a:ext>
                </a:extLst>
              </a:tr>
              <a:tr h="9429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Site 3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400" dirty="0">
                          <a:effectLst/>
                        </a:rPr>
                        <a:t>Test at 30m distance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400" dirty="0">
                          <a:effectLst/>
                        </a:rPr>
                        <a:t>Apply 30m propagation delay compensation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400" dirty="0">
                          <a:effectLst/>
                        </a:rPr>
                        <a:t>Outdoor direct line of sight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380455"/>
                  </a:ext>
                </a:extLst>
              </a:tr>
              <a:tr h="9429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Site 4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400" dirty="0">
                          <a:effectLst/>
                        </a:rPr>
                        <a:t>Test at 200m+ range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400" dirty="0">
                          <a:effectLst/>
                        </a:rPr>
                        <a:t>Apply propagation delay compensation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400" dirty="0">
                          <a:effectLst/>
                        </a:rPr>
                        <a:t>Indoor non line of sight</a:t>
                      </a:r>
                      <a:endParaRPr lang="en-GB" sz="1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0691671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369592" y="1286513"/>
            <a:ext cx="6014440" cy="310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5G field trials </a:t>
            </a:r>
            <a:r>
              <a:rPr lang="en-GB" sz="1800" dirty="0">
                <a:solidFill>
                  <a:srgbClr val="5B6770"/>
                </a:solidFill>
              </a:rPr>
              <a:t>were undertaken</a:t>
            </a:r>
          </a:p>
          <a:p>
            <a:pPr marL="536575" lvl="1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r>
              <a:rPr lang="en-GB" sz="1600" dirty="0">
                <a:latin typeface="Arial"/>
                <a:ea typeface="ＭＳ Ｐゴシック" charset="0"/>
                <a:cs typeface="Arial"/>
              </a:rPr>
              <a:t> in a variety of </a:t>
            </a:r>
            <a:r>
              <a:rPr lang="en-GB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ea typeface="ＭＳ Ｐゴシック" charset="0"/>
                <a:cs typeface="Arial"/>
              </a:rPr>
              <a:t>live 5G basestation</a:t>
            </a:r>
            <a:r>
              <a:rPr lang="en-GB" sz="1600" dirty="0">
                <a:latin typeface="Arial"/>
                <a:ea typeface="ＭＳ Ｐゴシック" charset="0"/>
                <a:cs typeface="Arial"/>
              </a:rPr>
              <a:t> locations</a:t>
            </a:r>
          </a:p>
          <a:p>
            <a:pPr marL="993775" lvl="2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r>
              <a:rPr lang="en-GB" sz="1600" dirty="0">
                <a:latin typeface="Arial"/>
                <a:ea typeface="ＭＳ Ｐゴシック" charset="0"/>
                <a:cs typeface="Arial"/>
              </a:rPr>
              <a:t>Northwest of England (supported by EE and Calnex)</a:t>
            </a:r>
          </a:p>
          <a:p>
            <a:pPr marL="536575" lvl="1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r>
              <a:rPr lang="en-GB" sz="1600" dirty="0">
                <a:latin typeface="Arial"/>
                <a:ea typeface="ＭＳ Ｐゴシック" charset="0"/>
                <a:cs typeface="Arial"/>
              </a:rPr>
              <a:t>Line-of-Sight (LoS) at varying ranges and non-LoS</a:t>
            </a:r>
          </a:p>
          <a:p>
            <a:pPr marL="285750" lvl="1" indent="-285750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2"/>
                </a:solidFill>
              </a:rPr>
              <a:t>Manual calibration</a:t>
            </a:r>
            <a:r>
              <a:rPr lang="en-GB" sz="1800" dirty="0">
                <a:solidFill>
                  <a:srgbClr val="5B6770"/>
                </a:solidFill>
              </a:rPr>
              <a:t> supported </a:t>
            </a:r>
          </a:p>
          <a:p>
            <a:pPr marL="536575" lvl="1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r>
              <a:rPr lang="en-GB" sz="1600" dirty="0">
                <a:latin typeface="Arial"/>
                <a:ea typeface="ＭＳ Ｐゴシック" charset="0"/>
                <a:cs typeface="Arial"/>
              </a:rPr>
              <a:t>Distance from basestation to test equipment </a:t>
            </a:r>
          </a:p>
          <a:p>
            <a:pPr marL="285750" lvl="1" indent="-285750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0B050"/>
                </a:solidFill>
              </a:rPr>
              <a:t>TIE data captured </a:t>
            </a:r>
            <a:r>
              <a:rPr lang="en-GB" sz="1800" dirty="0">
                <a:solidFill>
                  <a:srgbClr val="5B6770"/>
                </a:solidFill>
              </a:rPr>
              <a:t>for each test site location</a:t>
            </a:r>
          </a:p>
          <a:p>
            <a:pPr marL="536575" lvl="1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r>
              <a:rPr lang="en-GB" sz="1600" dirty="0">
                <a:latin typeface="Arial"/>
                <a:ea typeface="ＭＳ Ｐゴシック" charset="0"/>
                <a:cs typeface="Arial"/>
              </a:rPr>
              <a:t>MTIE data being calculated post-trial</a:t>
            </a:r>
          </a:p>
          <a:p>
            <a:pPr marL="536575" lvl="1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endParaRPr lang="en-GB" sz="1600" dirty="0">
              <a:latin typeface="Arial"/>
              <a:ea typeface="ＭＳ Ｐゴシック" charset="0"/>
              <a:cs typeface="Arial"/>
            </a:endParaRPr>
          </a:p>
          <a:p>
            <a:pPr marL="993775" lvl="2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endParaRPr lang="en-GB" sz="16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369592" y="700123"/>
            <a:ext cx="11199016" cy="504056"/>
          </a:xfrm>
        </p:spPr>
        <p:txBody>
          <a:bodyPr/>
          <a:lstStyle/>
          <a:p>
            <a:r>
              <a:rPr lang="en-GB" dirty="0"/>
              <a:t>5G Testing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131" y="3955375"/>
            <a:ext cx="1447850" cy="25745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0397" y="3960693"/>
            <a:ext cx="1585523" cy="158552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F5160E-4D15-475D-BD73-4C573590CF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DE4CCD-0EE1-4AD3-9C35-D397B4EFA95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655840" y="6305587"/>
            <a:ext cx="6720747" cy="35434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154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83" y="326618"/>
            <a:ext cx="11605294" cy="642055"/>
          </a:xfrm>
        </p:spPr>
        <p:txBody>
          <a:bodyPr/>
          <a:lstStyle/>
          <a:p>
            <a:pPr algn="ctr"/>
            <a:r>
              <a:rPr lang="en-GB" sz="2400" dirty="0">
                <a:solidFill>
                  <a:srgbClr val="E4002B"/>
                </a:solidFill>
              </a:rPr>
              <a:t>Space Alliance in the UK (Including Shareholders)</a:t>
            </a:r>
            <a:br>
              <a:rPr lang="en-GB" sz="1800" dirty="0">
                <a:solidFill>
                  <a:srgbClr val="E4002B"/>
                </a:solidFill>
              </a:rPr>
            </a:br>
            <a:r>
              <a:rPr lang="en-GB" sz="1600" dirty="0"/>
              <a:t>Boosting the UK’s prosperity through innovation, research and engineering</a:t>
            </a:r>
            <a:endParaRPr lang="en-GB" sz="18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57" y="1058791"/>
            <a:ext cx="4737041" cy="5485844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235787" y="1058791"/>
            <a:ext cx="223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combined</a:t>
            </a:r>
          </a:p>
          <a:p>
            <a:r>
              <a:rPr lang="en-GB" sz="1400" b="1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235787" y="1511507"/>
            <a:ext cx="223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14k+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296744" y="1917910"/>
            <a:ext cx="19668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employees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296747" y="2096282"/>
            <a:ext cx="223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£250m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296744" y="2513963"/>
            <a:ext cx="19668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year </a:t>
            </a:r>
            <a:r>
              <a:rPr lang="en-GB" sz="1000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invested</a:t>
            </a:r>
            <a:r>
              <a:rPr lang="it-IT" sz="1000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UK R&amp;D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296747" y="2835427"/>
            <a:ext cx="223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52,000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296744" y="3253108"/>
            <a:ext cx="19668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 across the UK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5296744" y="2758655"/>
            <a:ext cx="223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5296747" y="3431110"/>
            <a:ext cx="223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£3.5bn</a:t>
            </a:r>
            <a:r>
              <a:rPr lang="it-IT" sz="1000" b="1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GVA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5296744" y="3848791"/>
            <a:ext cx="19668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000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Gross</a:t>
            </a:r>
            <a:r>
              <a:rPr lang="it-IT" sz="1000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Value Added)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5296747" y="4051578"/>
            <a:ext cx="223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it-IT" sz="1000" b="1" dirty="0">
              <a:solidFill>
                <a:srgbClr val="E40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5296744" y="4469259"/>
            <a:ext cx="1966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Sites across </a:t>
            </a:r>
            <a:r>
              <a:rPr lang="en-GB" sz="1000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England</a:t>
            </a:r>
            <a:r>
              <a:rPr lang="it-IT" sz="1000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Wales, Scotland &amp; Nothern Ireland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5296747" y="4819162"/>
            <a:ext cx="223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£1.3bn</a:t>
            </a:r>
            <a:endParaRPr lang="it-IT" sz="1000" b="1" dirty="0">
              <a:solidFill>
                <a:srgbClr val="E40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5296744" y="5228853"/>
            <a:ext cx="1966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Spent with UK</a:t>
            </a:r>
          </a:p>
          <a:p>
            <a:r>
              <a:rPr lang="en-GB" sz="1000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supply chain…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5296747" y="5589861"/>
            <a:ext cx="223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4,000</a:t>
            </a:r>
            <a:endParaRPr lang="it-IT" sz="1000" b="1" dirty="0">
              <a:solidFill>
                <a:srgbClr val="E400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5296744" y="6007542"/>
            <a:ext cx="19668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</a:p>
        </p:txBody>
      </p:sp>
      <p:cxnSp>
        <p:nvCxnSpPr>
          <p:cNvPr id="28" name="Connettore diritto 27"/>
          <p:cNvCxnSpPr/>
          <p:nvPr/>
        </p:nvCxnSpPr>
        <p:spPr>
          <a:xfrm>
            <a:off x="5370325" y="2166142"/>
            <a:ext cx="1649907" cy="0"/>
          </a:xfrm>
          <a:prstGeom prst="line">
            <a:avLst/>
          </a:prstGeom>
          <a:ln w="9525">
            <a:solidFill>
              <a:srgbClr val="18142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/>
          <p:cNvCxnSpPr/>
          <p:nvPr/>
        </p:nvCxnSpPr>
        <p:spPr>
          <a:xfrm>
            <a:off x="5370325" y="2763451"/>
            <a:ext cx="1649907" cy="0"/>
          </a:xfrm>
          <a:prstGeom prst="line">
            <a:avLst/>
          </a:prstGeom>
          <a:ln w="9525">
            <a:solidFill>
              <a:srgbClr val="18142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/>
          <p:cNvCxnSpPr/>
          <p:nvPr/>
        </p:nvCxnSpPr>
        <p:spPr>
          <a:xfrm>
            <a:off x="5370325" y="3493496"/>
            <a:ext cx="1649907" cy="0"/>
          </a:xfrm>
          <a:prstGeom prst="line">
            <a:avLst/>
          </a:prstGeom>
          <a:ln w="9525">
            <a:solidFill>
              <a:srgbClr val="18142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/>
          <p:cNvCxnSpPr/>
          <p:nvPr/>
        </p:nvCxnSpPr>
        <p:spPr>
          <a:xfrm>
            <a:off x="5370325" y="4112929"/>
            <a:ext cx="1649907" cy="0"/>
          </a:xfrm>
          <a:prstGeom prst="line">
            <a:avLst/>
          </a:prstGeom>
          <a:ln w="9525">
            <a:solidFill>
              <a:srgbClr val="18142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/>
          <p:cNvCxnSpPr/>
          <p:nvPr/>
        </p:nvCxnSpPr>
        <p:spPr>
          <a:xfrm>
            <a:off x="5370325" y="4887219"/>
            <a:ext cx="1649907" cy="0"/>
          </a:xfrm>
          <a:prstGeom prst="line">
            <a:avLst/>
          </a:prstGeom>
          <a:ln w="9525">
            <a:solidFill>
              <a:srgbClr val="18142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/>
          <p:cNvCxnSpPr/>
          <p:nvPr/>
        </p:nvCxnSpPr>
        <p:spPr>
          <a:xfrm>
            <a:off x="5370325" y="5661490"/>
            <a:ext cx="1649907" cy="0"/>
          </a:xfrm>
          <a:prstGeom prst="line">
            <a:avLst/>
          </a:prstGeom>
          <a:ln w="9525">
            <a:solidFill>
              <a:srgbClr val="18142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Immagin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128" y="1173162"/>
            <a:ext cx="632295" cy="644926"/>
          </a:xfrm>
          <a:prstGeom prst="rect">
            <a:avLst/>
          </a:prstGeom>
        </p:spPr>
      </p:pic>
      <p:cxnSp>
        <p:nvCxnSpPr>
          <p:cNvPr id="40" name="Connettore diritto 39"/>
          <p:cNvCxnSpPr/>
          <p:nvPr/>
        </p:nvCxnSpPr>
        <p:spPr>
          <a:xfrm>
            <a:off x="5066071" y="1118726"/>
            <a:ext cx="0" cy="5364034"/>
          </a:xfrm>
          <a:prstGeom prst="line">
            <a:avLst/>
          </a:prstGeom>
          <a:ln w="9525">
            <a:solidFill>
              <a:srgbClr val="18142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diritto 40"/>
          <p:cNvCxnSpPr/>
          <p:nvPr/>
        </p:nvCxnSpPr>
        <p:spPr>
          <a:xfrm>
            <a:off x="7263580" y="1118726"/>
            <a:ext cx="0" cy="5364034"/>
          </a:xfrm>
          <a:prstGeom prst="line">
            <a:avLst/>
          </a:prstGeom>
          <a:ln w="9525">
            <a:solidFill>
              <a:srgbClr val="18142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/>
          <p:cNvSpPr txBox="1"/>
          <p:nvPr/>
        </p:nvSpPr>
        <p:spPr>
          <a:xfrm>
            <a:off x="8157931" y="1254549"/>
            <a:ext cx="3611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1E2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investing to accelerate the UK’s </a:t>
            </a:r>
            <a:r>
              <a:rPr lang="en-GB" sz="1200" b="1" dirty="0">
                <a:solidFill>
                  <a:srgbClr val="1E2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leadership</a:t>
            </a:r>
            <a:r>
              <a:rPr lang="it-IT" sz="1200" b="1" dirty="0">
                <a:solidFill>
                  <a:srgbClr val="1E2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global space economy.</a:t>
            </a:r>
          </a:p>
        </p:txBody>
      </p:sp>
      <p:pic>
        <p:nvPicPr>
          <p:cNvPr id="44" name="Immagin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865" y="2065440"/>
            <a:ext cx="566820" cy="644926"/>
          </a:xfrm>
          <a:prstGeom prst="rect">
            <a:avLst/>
          </a:prstGeom>
        </p:spPr>
      </p:pic>
      <p:sp>
        <p:nvSpPr>
          <p:cNvPr id="45" name="CasellaDiTesto 44"/>
          <p:cNvSpPr txBox="1"/>
          <p:nvPr/>
        </p:nvSpPr>
        <p:spPr>
          <a:xfrm>
            <a:off x="8157931" y="2080461"/>
            <a:ext cx="3611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1E2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fight climate change by building earth observation missions and providing trusted data to mitigate climate risk.</a:t>
            </a:r>
          </a:p>
        </p:txBody>
      </p:sp>
      <p:pic>
        <p:nvPicPr>
          <p:cNvPr id="46" name="Immagin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128" y="3573215"/>
            <a:ext cx="632295" cy="580879"/>
          </a:xfrm>
          <a:prstGeom prst="rect">
            <a:avLst/>
          </a:prstGeom>
        </p:spPr>
      </p:pic>
      <p:sp>
        <p:nvSpPr>
          <p:cNvPr id="47" name="CasellaDiTesto 46"/>
          <p:cNvSpPr txBox="1"/>
          <p:nvPr/>
        </p:nvSpPr>
        <p:spPr>
          <a:xfrm>
            <a:off x="8157931" y="3622579"/>
            <a:ext cx="3611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1E2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provide intelligence and surveillance services to critical civil and military decision makers.</a:t>
            </a: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417" y="4529334"/>
            <a:ext cx="577717" cy="644926"/>
          </a:xfrm>
          <a:prstGeom prst="rect">
            <a:avLst/>
          </a:prstGeom>
        </p:spPr>
      </p:pic>
      <p:sp>
        <p:nvSpPr>
          <p:cNvPr id="49" name="CasellaDiTesto 48"/>
          <p:cNvSpPr txBox="1"/>
          <p:nvPr/>
        </p:nvSpPr>
        <p:spPr>
          <a:xfrm>
            <a:off x="8157931" y="4610721"/>
            <a:ext cx="3611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1E2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protect and defend critical national assets in space and on Earth.</a:t>
            </a:r>
          </a:p>
        </p:txBody>
      </p:sp>
      <p:cxnSp>
        <p:nvCxnSpPr>
          <p:cNvPr id="51" name="Connettore diritto 50"/>
          <p:cNvCxnSpPr/>
          <p:nvPr/>
        </p:nvCxnSpPr>
        <p:spPr>
          <a:xfrm>
            <a:off x="7383480" y="3135533"/>
            <a:ext cx="4245623" cy="0"/>
          </a:xfrm>
          <a:prstGeom prst="line">
            <a:avLst/>
          </a:prstGeom>
          <a:ln w="9525">
            <a:solidFill>
              <a:srgbClr val="18142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/>
          <p:cNvSpPr txBox="1"/>
          <p:nvPr/>
        </p:nvSpPr>
        <p:spPr>
          <a:xfrm>
            <a:off x="7383479" y="5586746"/>
            <a:ext cx="42237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rgbClr val="E40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Space Alliance is committed to inspiring and attracting young people, including underrepresented group through offering award winning training programmes.</a:t>
            </a:r>
          </a:p>
        </p:txBody>
      </p:sp>
      <p:cxnSp>
        <p:nvCxnSpPr>
          <p:cNvPr id="55" name="Connettore diritto 54"/>
          <p:cNvCxnSpPr/>
          <p:nvPr/>
        </p:nvCxnSpPr>
        <p:spPr>
          <a:xfrm>
            <a:off x="7383480" y="5428908"/>
            <a:ext cx="4245623" cy="0"/>
          </a:xfrm>
          <a:prstGeom prst="line">
            <a:avLst/>
          </a:prstGeom>
          <a:ln w="9525">
            <a:solidFill>
              <a:srgbClr val="18142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817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369592" y="700123"/>
            <a:ext cx="11015227" cy="504056"/>
          </a:xfrm>
        </p:spPr>
        <p:txBody>
          <a:bodyPr/>
          <a:lstStyle/>
          <a:p>
            <a:r>
              <a:rPr lang="en-GB" dirty="0"/>
              <a:t>5G Baseline Testing Site 1 30m Direct Line of Sight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91" y="1946786"/>
            <a:ext cx="5583069" cy="3183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042572"/>
            <a:ext cx="5403387" cy="3087649"/>
          </a:xfrm>
          <a:prstGeom prst="rect">
            <a:avLst/>
          </a:prstGeom>
        </p:spPr>
      </p:pic>
      <p:sp>
        <p:nvSpPr>
          <p:cNvPr id="10" name="Title 5"/>
          <p:cNvSpPr txBox="1">
            <a:spLocks/>
          </p:cNvSpPr>
          <p:nvPr/>
        </p:nvSpPr>
        <p:spPr>
          <a:xfrm>
            <a:off x="4173606" y="5330653"/>
            <a:ext cx="3816424" cy="504056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i="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MTIE = 30ns </a:t>
            </a:r>
            <a:r>
              <a:rPr lang="en-GB" sz="1600" b="0" dirty="0"/>
              <a:t>relative to Basestation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9592" y="1268760"/>
            <a:ext cx="11109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5B6770"/>
                </a:solidFill>
              </a:rPr>
              <a:t>Shows </a:t>
            </a:r>
            <a:r>
              <a:rPr lang="en-GB" sz="1800" b="1" dirty="0">
                <a:solidFill>
                  <a:srgbClr val="00B0F0"/>
                </a:solidFill>
              </a:rPr>
              <a:t>very tight </a:t>
            </a:r>
            <a:r>
              <a:rPr lang="en-GB" sz="1800" dirty="0">
                <a:solidFill>
                  <a:srgbClr val="5B6770"/>
                </a:solidFill>
              </a:rPr>
              <a:t>time transfer accuracy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6D8F3E-D1CC-4AB8-8E1E-0FB37A10D2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CC5A1-3542-49D8-A3FC-4A9DF4B9F8A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655840" y="6305587"/>
            <a:ext cx="6720747" cy="35434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095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369592" y="700123"/>
            <a:ext cx="11015227" cy="504056"/>
          </a:xfrm>
        </p:spPr>
        <p:txBody>
          <a:bodyPr/>
          <a:lstStyle/>
          <a:p>
            <a:r>
              <a:rPr lang="en-GB" dirty="0"/>
              <a:t>5G Baseline Testing Site 2 30m Direct Line of Sight </a:t>
            </a:r>
            <a:br>
              <a:rPr lang="en-GB" dirty="0"/>
            </a:br>
            <a:endParaRPr lang="en-GB" sz="1800" b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92" y="1904350"/>
            <a:ext cx="5413717" cy="3090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988" y="1991657"/>
            <a:ext cx="5267588" cy="3008499"/>
          </a:xfrm>
          <a:prstGeom prst="rect">
            <a:avLst/>
          </a:prstGeom>
        </p:spPr>
      </p:pic>
      <p:sp>
        <p:nvSpPr>
          <p:cNvPr id="10" name="Title 5"/>
          <p:cNvSpPr txBox="1">
            <a:spLocks/>
          </p:cNvSpPr>
          <p:nvPr/>
        </p:nvSpPr>
        <p:spPr>
          <a:xfrm>
            <a:off x="4173606" y="5330653"/>
            <a:ext cx="3816424" cy="504056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i="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MTIE = 30ns </a:t>
            </a:r>
            <a:r>
              <a:rPr lang="en-GB" sz="1600" b="0" dirty="0"/>
              <a:t>relative to Basestation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9592" y="1268760"/>
            <a:ext cx="11109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5B6770"/>
                </a:solidFill>
              </a:rPr>
              <a:t>Shows </a:t>
            </a:r>
            <a:r>
              <a:rPr lang="en-GB" sz="1800" b="1" dirty="0">
                <a:solidFill>
                  <a:srgbClr val="00B0F0"/>
                </a:solidFill>
              </a:rPr>
              <a:t>very tight</a:t>
            </a:r>
            <a:r>
              <a:rPr lang="en-GB" sz="1800" dirty="0">
                <a:solidFill>
                  <a:srgbClr val="00B0F0"/>
                </a:solidFill>
              </a:rPr>
              <a:t> </a:t>
            </a:r>
            <a:r>
              <a:rPr lang="en-GB" sz="1800" dirty="0">
                <a:solidFill>
                  <a:srgbClr val="5B6770"/>
                </a:solidFill>
              </a:rPr>
              <a:t>time transfer accuracy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1EA19-CC6B-4451-97F0-637294E048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710481-086A-42DF-ABD5-2B03CDE5A0D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655840" y="6305587"/>
            <a:ext cx="6720747" cy="35434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76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398316" y="715813"/>
            <a:ext cx="11015227" cy="504056"/>
          </a:xfrm>
        </p:spPr>
        <p:txBody>
          <a:bodyPr/>
          <a:lstStyle/>
          <a:p>
            <a:r>
              <a:rPr lang="en-GB" dirty="0"/>
              <a:t>5G Baseline Testing Site 3 400m Non Line of Sight (Indoors)</a:t>
            </a:r>
            <a:br>
              <a:rPr lang="en-GB" dirty="0"/>
            </a:b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16" y="1871337"/>
            <a:ext cx="5462489" cy="31153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205" y="1891637"/>
            <a:ext cx="5499381" cy="3144959"/>
          </a:xfrm>
          <a:prstGeom prst="rect">
            <a:avLst/>
          </a:prstGeom>
        </p:spPr>
      </p:pic>
      <p:sp>
        <p:nvSpPr>
          <p:cNvPr id="10" name="Title 5"/>
          <p:cNvSpPr txBox="1">
            <a:spLocks/>
          </p:cNvSpPr>
          <p:nvPr/>
        </p:nvSpPr>
        <p:spPr>
          <a:xfrm>
            <a:off x="4173606" y="5330653"/>
            <a:ext cx="3816424" cy="504056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i="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MTIE = 150ns </a:t>
            </a:r>
            <a:r>
              <a:rPr lang="en-GB" sz="1600" b="0" dirty="0"/>
              <a:t>relative to Basestation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9592" y="1268760"/>
            <a:ext cx="11109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5B6770"/>
                </a:solidFill>
              </a:rPr>
              <a:t>Shows </a:t>
            </a:r>
            <a:r>
              <a:rPr lang="en-GB" sz="1800" b="1" dirty="0">
                <a:solidFill>
                  <a:srgbClr val="00B050"/>
                </a:solidFill>
              </a:rPr>
              <a:t>good</a:t>
            </a:r>
            <a:r>
              <a:rPr lang="en-GB" sz="1800" dirty="0">
                <a:solidFill>
                  <a:srgbClr val="5B6770"/>
                </a:solidFill>
              </a:rPr>
              <a:t> time transfer accuracy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C95EAC-AE38-4C45-BBC9-5245C32E9A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9015D-6CAC-4F25-A478-801A6DD4786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655840" y="6305587"/>
            <a:ext cx="6720747" cy="35434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72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369592" y="700123"/>
            <a:ext cx="11015227" cy="504056"/>
          </a:xfrm>
        </p:spPr>
        <p:txBody>
          <a:bodyPr/>
          <a:lstStyle/>
          <a:p>
            <a:r>
              <a:rPr lang="en-GB" dirty="0"/>
              <a:t>5G Baseline Testing Site 4 30m Direct Line of Sight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92" y="1793291"/>
            <a:ext cx="5377138" cy="30665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612" y="1838482"/>
            <a:ext cx="5392964" cy="3081693"/>
          </a:xfrm>
          <a:prstGeom prst="rect">
            <a:avLst/>
          </a:prstGeom>
        </p:spPr>
      </p:pic>
      <p:sp>
        <p:nvSpPr>
          <p:cNvPr id="10" name="Title 5"/>
          <p:cNvSpPr txBox="1">
            <a:spLocks/>
          </p:cNvSpPr>
          <p:nvPr/>
        </p:nvSpPr>
        <p:spPr>
          <a:xfrm>
            <a:off x="4173606" y="5330653"/>
            <a:ext cx="3816424" cy="504056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i="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MTIE = 200ns </a:t>
            </a:r>
            <a:r>
              <a:rPr lang="en-GB" sz="1600" b="0" dirty="0"/>
              <a:t>relative to Basestation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9592" y="1268760"/>
            <a:ext cx="11109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5B6770"/>
                </a:solidFill>
              </a:rPr>
              <a:t>Shows </a:t>
            </a:r>
            <a:r>
              <a:rPr lang="en-GB" sz="1800" b="1" dirty="0">
                <a:solidFill>
                  <a:srgbClr val="00B050"/>
                </a:solidFill>
              </a:rPr>
              <a:t>good</a:t>
            </a:r>
            <a:r>
              <a:rPr lang="en-GB" sz="1800" dirty="0">
                <a:solidFill>
                  <a:srgbClr val="5B6770"/>
                </a:solidFill>
              </a:rPr>
              <a:t> time transfer accuracy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054A1C-D207-4CE6-92B1-8D6330E1EE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55FF2B-81CC-4F4A-841D-EFF94A6F4CD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655840" y="6305587"/>
            <a:ext cx="6720747" cy="35434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993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"/>
          <p:cNvSpPr>
            <a:spLocks noGrp="1"/>
          </p:cNvSpPr>
          <p:nvPr>
            <p:ph type="title"/>
          </p:nvPr>
        </p:nvSpPr>
        <p:spPr>
          <a:xfrm>
            <a:off x="369592" y="700123"/>
            <a:ext cx="11199016" cy="504056"/>
          </a:xfrm>
        </p:spPr>
        <p:txBody>
          <a:bodyPr/>
          <a:lstStyle/>
          <a:p>
            <a:r>
              <a:rPr lang="en-GB" dirty="0"/>
              <a:t>Innovative Hybrid Timing Concept – Steps to Commercialisation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0544" y="1339508"/>
            <a:ext cx="6777584" cy="4111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1" indent="-265113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5B6770"/>
                </a:solidFill>
              </a:rPr>
              <a:t>Currently, the solution designed during the project is </a:t>
            </a:r>
            <a:r>
              <a:rPr lang="en-GB" sz="1800" b="1" dirty="0">
                <a:solidFill>
                  <a:srgbClr val="00B050"/>
                </a:solidFill>
              </a:rPr>
              <a:t>TRL 4/5</a:t>
            </a:r>
          </a:p>
          <a:p>
            <a:pPr marL="536575" lvl="1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r>
              <a:rPr lang="en-GB" sz="1600" dirty="0"/>
              <a:t>The solution is validated but not fully demonstrable</a:t>
            </a:r>
          </a:p>
          <a:p>
            <a:pPr marL="536575" lvl="1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endParaRPr lang="en-GB" sz="1400" dirty="0">
              <a:solidFill>
                <a:srgbClr val="5B6770"/>
              </a:solidFill>
            </a:endParaRPr>
          </a:p>
          <a:p>
            <a:pPr marL="265113" lvl="1" indent="-265113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5B6770"/>
                </a:solidFill>
              </a:rPr>
              <a:t>~2 year </a:t>
            </a:r>
            <a:r>
              <a:rPr lang="en-GB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development plan</a:t>
            </a:r>
          </a:p>
          <a:p>
            <a:pPr marL="536575" lvl="1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r>
              <a:rPr lang="en-GB" sz="1600" dirty="0"/>
              <a:t>Prototype demonstration in operational environment; and </a:t>
            </a:r>
          </a:p>
          <a:p>
            <a:pPr marL="536575" lvl="1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r>
              <a:rPr lang="en-GB" sz="1600" dirty="0"/>
              <a:t>System qualification in an operational environment</a:t>
            </a:r>
          </a:p>
          <a:p>
            <a:pPr marL="536575" lvl="1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r>
              <a:rPr lang="en-GB" sz="1600" i="1" dirty="0"/>
              <a:t>However</a:t>
            </a:r>
            <a:r>
              <a:rPr lang="en-GB" sz="1600" dirty="0"/>
              <a:t>…</a:t>
            </a:r>
          </a:p>
          <a:p>
            <a:pPr marL="1006475" lvl="2" indent="-285750" eaLnBrk="0" hangingPunct="0">
              <a:spcBef>
                <a:spcPct val="20000"/>
              </a:spcBef>
              <a:buClr>
                <a:srgbClr val="5B6770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start point depends on the IOC and availability of COTS - specifically for the target 5G technology (due from 2024)</a:t>
            </a:r>
          </a:p>
          <a:p>
            <a:pPr marL="536575" lvl="1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endParaRPr lang="en-GB" sz="1600" dirty="0"/>
          </a:p>
          <a:p>
            <a:pPr marL="265113" lvl="1" indent="-265113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Finally, the solution would move forward through</a:t>
            </a:r>
            <a:r>
              <a:rPr lang="en-GB" sz="1600" b="1" dirty="0"/>
              <a:t> </a:t>
            </a:r>
            <a:r>
              <a:rPr lang="en-GB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standardisation and commercialisation</a:t>
            </a:r>
            <a:r>
              <a:rPr lang="en-GB" sz="1600" dirty="0"/>
              <a:t> phase</a:t>
            </a:r>
          </a:p>
          <a:p>
            <a:pPr marL="536575" lvl="1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r>
              <a:rPr lang="en-GB" sz="1600" dirty="0"/>
              <a:t>Anticipated availability as a commercial product by 2027</a:t>
            </a:r>
          </a:p>
          <a:p>
            <a:pPr marL="0" lvl="1" eaLnBrk="0" hangingPunct="0">
              <a:spcBef>
                <a:spcPct val="20000"/>
              </a:spcBef>
              <a:buClr>
                <a:srgbClr val="EA002A"/>
              </a:buClr>
            </a:pPr>
            <a:endParaRPr lang="en-GB" sz="1600" dirty="0">
              <a:solidFill>
                <a:srgbClr val="5B677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338" t="5589" r="7265" b="6324"/>
          <a:stretch/>
        </p:blipFill>
        <p:spPr>
          <a:xfrm>
            <a:off x="7320136" y="1339508"/>
            <a:ext cx="4652189" cy="421859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F770C0-0636-4B7C-BFAC-C93048B5B5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867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369592" y="700123"/>
            <a:ext cx="4358256" cy="504056"/>
          </a:xfrm>
        </p:spPr>
        <p:txBody>
          <a:bodyPr/>
          <a:lstStyle/>
          <a:p>
            <a:r>
              <a:rPr lang="en-GB" dirty="0"/>
              <a:t>Gap Analysis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1359" y="1298527"/>
            <a:ext cx="559062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Testing with 5G in lab is </a:t>
            </a:r>
            <a:r>
              <a:rPr lang="en-GB" sz="1800" b="1" u="sng" dirty="0"/>
              <a:t>not</a:t>
            </a:r>
            <a:r>
              <a:rPr lang="en-GB" sz="1600" b="1" dirty="0"/>
              <a:t> considered possible at this stage:</a:t>
            </a:r>
          </a:p>
          <a:p>
            <a:pPr marL="265113" lvl="1" indent="-265113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5B6770"/>
                </a:solidFill>
              </a:rPr>
              <a:t>No clear roadmap for the release of </a:t>
            </a:r>
            <a:r>
              <a:rPr lang="en-GB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5G UE products</a:t>
            </a:r>
          </a:p>
          <a:p>
            <a:pPr marL="265113" lvl="1" indent="-265113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5B6770"/>
                </a:solidFill>
              </a:rPr>
              <a:t>Theoretically UEs installed in a smart grid could get a common time reference from the </a:t>
            </a:r>
            <a:r>
              <a:rPr lang="en-GB" sz="1600" b="1" dirty="0">
                <a:solidFill>
                  <a:schemeClr val="accent2"/>
                </a:solidFill>
              </a:rPr>
              <a:t>Rel-16 5G SIB9</a:t>
            </a:r>
          </a:p>
          <a:p>
            <a:pPr marL="536575" lvl="1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r>
              <a:rPr lang="en-GB" sz="1600" dirty="0"/>
              <a:t>SIB is not yet being transmitted in live 5G networks</a:t>
            </a:r>
          </a:p>
          <a:p>
            <a:pPr marL="536575" lvl="1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r>
              <a:rPr lang="en-GB" sz="1600" dirty="0"/>
              <a:t>The granularity of the time information in the SIBs is currently limited to ~10 ms</a:t>
            </a:r>
          </a:p>
          <a:p>
            <a:pPr marL="1006475" lvl="2" indent="-2857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UC applications chosen for this study require µs or ns level</a:t>
            </a:r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212" y="1094813"/>
            <a:ext cx="5774056" cy="936693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90247"/>
            <a:ext cx="5655568" cy="23544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5437" y="4515906"/>
            <a:ext cx="11285817" cy="1594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eLoran has </a:t>
            </a:r>
            <a:r>
              <a:rPr lang="en-GB" sz="1600" b="1" u="sng" dirty="0"/>
              <a:t>not</a:t>
            </a:r>
            <a:r>
              <a:rPr lang="en-GB" sz="1600" b="1" dirty="0"/>
              <a:t> been included in the test architecture:</a:t>
            </a:r>
            <a:endParaRPr lang="en-GB" sz="1600" dirty="0"/>
          </a:p>
          <a:p>
            <a:pPr marL="265113" lvl="1" indent="-265113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5B6770"/>
                </a:solidFill>
              </a:rPr>
              <a:t>UK transmitter at Anthorn is </a:t>
            </a:r>
            <a:r>
              <a:rPr lang="en-GB" sz="1600" b="1" dirty="0">
                <a:solidFill>
                  <a:srgbClr val="5B6770"/>
                </a:solidFill>
              </a:rPr>
              <a:t>not currently synchronised to UTC </a:t>
            </a:r>
            <a:r>
              <a:rPr lang="en-GB" sz="1600" dirty="0">
                <a:solidFill>
                  <a:srgbClr val="5B6770"/>
                </a:solidFill>
              </a:rPr>
              <a:t>due to a failure the atomic clock ensemble</a:t>
            </a:r>
          </a:p>
          <a:p>
            <a:pPr marL="536575" lvl="1" indent="-273050" eaLnBrk="0" hangingPunct="0">
              <a:spcBef>
                <a:spcPct val="20000"/>
              </a:spcBef>
              <a:buClr>
                <a:srgbClr val="5B6770"/>
              </a:buClr>
              <a:buFont typeface="Arial" panose="020B0604020202020204" pitchFamily="34" charset="0"/>
              <a:buChar char="-"/>
            </a:pPr>
            <a:r>
              <a:rPr lang="en-GB" sz="1600" b="1" dirty="0">
                <a:solidFill>
                  <a:srgbClr val="00B050"/>
                </a:solidFill>
              </a:rPr>
              <a:t>R4 198KHz LF timing service </a:t>
            </a:r>
            <a:r>
              <a:rPr lang="en-GB" sz="1600" dirty="0"/>
              <a:t>was adopted as an alternative</a:t>
            </a:r>
          </a:p>
          <a:p>
            <a:pPr marL="265113" lvl="1" indent="-265113" eaLnBrk="0" hangingPunct="0">
              <a:spcBef>
                <a:spcPct val="20000"/>
              </a:spcBef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5B6770"/>
                </a:solidFill>
              </a:rPr>
              <a:t>Radio4 performance provided accurate time synchronisation for most UC requirements within this project</a:t>
            </a:r>
          </a:p>
          <a:p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DEB8C7-9BB9-4630-9EE1-2509422C80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0C2D8A-9CF8-4EE5-91A8-411CA25678D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26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9592" y="700123"/>
            <a:ext cx="11199016" cy="504056"/>
          </a:xfrm>
        </p:spPr>
        <p:txBody>
          <a:bodyPr/>
          <a:lstStyle/>
          <a:p>
            <a:r>
              <a:rPr lang="en-GB" dirty="0"/>
              <a:t>Potential Upgrade Costs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199456" y="1340768"/>
          <a:ext cx="9433048" cy="42520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5884">
                  <a:extLst>
                    <a:ext uri="{9D8B030D-6E8A-4147-A177-3AD203B41FA5}">
                      <a16:colId xmlns:a16="http://schemas.microsoft.com/office/drawing/2014/main" val="2886166168"/>
                    </a:ext>
                  </a:extLst>
                </a:gridCol>
                <a:gridCol w="796631">
                  <a:extLst>
                    <a:ext uri="{9D8B030D-6E8A-4147-A177-3AD203B41FA5}">
                      <a16:colId xmlns:a16="http://schemas.microsoft.com/office/drawing/2014/main" val="3954695846"/>
                    </a:ext>
                  </a:extLst>
                </a:gridCol>
                <a:gridCol w="929715">
                  <a:extLst>
                    <a:ext uri="{9D8B030D-6E8A-4147-A177-3AD203B41FA5}">
                      <a16:colId xmlns:a16="http://schemas.microsoft.com/office/drawing/2014/main" val="1810630199"/>
                    </a:ext>
                  </a:extLst>
                </a:gridCol>
                <a:gridCol w="929715">
                  <a:extLst>
                    <a:ext uri="{9D8B030D-6E8A-4147-A177-3AD203B41FA5}">
                      <a16:colId xmlns:a16="http://schemas.microsoft.com/office/drawing/2014/main" val="1812209593"/>
                    </a:ext>
                  </a:extLst>
                </a:gridCol>
                <a:gridCol w="797568">
                  <a:extLst>
                    <a:ext uri="{9D8B030D-6E8A-4147-A177-3AD203B41FA5}">
                      <a16:colId xmlns:a16="http://schemas.microsoft.com/office/drawing/2014/main" val="3094459038"/>
                    </a:ext>
                  </a:extLst>
                </a:gridCol>
                <a:gridCol w="664484">
                  <a:extLst>
                    <a:ext uri="{9D8B030D-6E8A-4147-A177-3AD203B41FA5}">
                      <a16:colId xmlns:a16="http://schemas.microsoft.com/office/drawing/2014/main" val="2331845949"/>
                    </a:ext>
                  </a:extLst>
                </a:gridCol>
                <a:gridCol w="1195884">
                  <a:extLst>
                    <a:ext uri="{9D8B030D-6E8A-4147-A177-3AD203B41FA5}">
                      <a16:colId xmlns:a16="http://schemas.microsoft.com/office/drawing/2014/main" val="3180470121"/>
                    </a:ext>
                  </a:extLst>
                </a:gridCol>
                <a:gridCol w="1195884">
                  <a:extLst>
                    <a:ext uri="{9D8B030D-6E8A-4147-A177-3AD203B41FA5}">
                      <a16:colId xmlns:a16="http://schemas.microsoft.com/office/drawing/2014/main" val="2354467738"/>
                    </a:ext>
                  </a:extLst>
                </a:gridCol>
                <a:gridCol w="929715">
                  <a:extLst>
                    <a:ext uri="{9D8B030D-6E8A-4147-A177-3AD203B41FA5}">
                      <a16:colId xmlns:a16="http://schemas.microsoft.com/office/drawing/2014/main" val="1734836968"/>
                    </a:ext>
                  </a:extLst>
                </a:gridCol>
                <a:gridCol w="797568">
                  <a:extLst>
                    <a:ext uri="{9D8B030D-6E8A-4147-A177-3AD203B41FA5}">
                      <a16:colId xmlns:a16="http://schemas.microsoft.com/office/drawing/2014/main" val="415338550"/>
                    </a:ext>
                  </a:extLst>
                </a:gridCol>
              </a:tblGrid>
              <a:tr h="39185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UC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Technology 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CAPEX</a:t>
                      </a:r>
                      <a:endParaRPr lang="en-GB" sz="2400" dirty="0">
                        <a:effectLst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€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OPEX</a:t>
                      </a:r>
                      <a:endParaRPr lang="en-GB" sz="2400" dirty="0">
                        <a:effectLst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€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extLst>
                  <a:ext uri="{0D108BD9-81ED-4DB2-BD59-A6C34878D82A}">
                    <a16:rowId xmlns:a16="http://schemas.microsoft.com/office/drawing/2014/main" val="750341297"/>
                  </a:ext>
                </a:extLst>
              </a:tr>
              <a:tr h="9815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MCMF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5G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BlueSky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CSAC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STL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PTP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eLoran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693118"/>
                  </a:ext>
                </a:extLst>
              </a:tr>
              <a:tr h="5757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1a and 2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15,250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1,000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0706179"/>
                  </a:ext>
                </a:extLst>
              </a:tr>
              <a:tr h="5757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12,650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5,600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925334"/>
                  </a:ext>
                </a:extLst>
              </a:tr>
              <a:tr h="5757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4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9,650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4,600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57519523"/>
                  </a:ext>
                </a:extLst>
              </a:tr>
              <a:tr h="5757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1b and 1c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8,800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300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3258908"/>
                  </a:ext>
                </a:extLst>
              </a:tr>
              <a:tr h="5757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Basic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endParaRPr lang="en-GB" sz="2400" b="1" dirty="0">
                        <a:solidFill>
                          <a:srgbClr val="00B050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400,00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0,00</a:t>
                      </a:r>
                      <a:endParaRPr lang="en-GB" sz="240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4906546"/>
                  </a:ext>
                </a:extLst>
              </a:tr>
            </a:tbl>
          </a:graphicData>
        </a:graphic>
      </p:graphicFrame>
      <p:sp>
        <p:nvSpPr>
          <p:cNvPr id="12" name="Rectangle 4"/>
          <p:cNvSpPr>
            <a:spLocks noChangeArrowheads="1"/>
          </p:cNvSpPr>
          <p:nvPr/>
        </p:nvSpPr>
        <p:spPr bwMode="auto">
          <a:xfrm rot="747694">
            <a:off x="2286970" y="23935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GB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F4E570-F414-4BBE-A001-7495929ED5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5D20B-081A-461B-8E5E-DD148EFAF919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482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E20809-C13C-AE42-8108-A00807C9A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Project </a:t>
            </a:r>
            <a:r>
              <a:rPr lang="it-IT" dirty="0" err="1"/>
              <a:t>Overview</a:t>
            </a:r>
            <a:r>
              <a:rPr lang="it-IT" dirty="0"/>
              <a:t> – </a:t>
            </a:r>
            <a:r>
              <a:rPr lang="it-IT" sz="1400" dirty="0" err="1"/>
              <a:t>Funded</a:t>
            </a:r>
            <a:r>
              <a:rPr lang="it-IT" sz="1400" dirty="0"/>
              <a:t> under ESA NAVISP </a:t>
            </a:r>
            <a:r>
              <a:rPr lang="it-IT" sz="1400" dirty="0" err="1"/>
              <a:t>Element</a:t>
            </a:r>
            <a:r>
              <a:rPr lang="it-IT" sz="1400" dirty="0"/>
              <a:t> 1 call 011</a:t>
            </a:r>
            <a:endParaRPr lang="it-IT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475D2C63-F6A2-2D4C-84C9-F9AD359C0C4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773FFD8D-D8F1-7748-C988-9366B5511BD9}"/>
              </a:ext>
            </a:extLst>
          </p:cNvPr>
          <p:cNvSpPr txBox="1">
            <a:spLocks/>
          </p:cNvSpPr>
          <p:nvPr/>
        </p:nvSpPr>
        <p:spPr>
          <a:xfrm>
            <a:off x="375350" y="1089000"/>
            <a:ext cx="11409282" cy="5004296"/>
          </a:xfrm>
          <a:prstGeom prst="rect">
            <a:avLst/>
          </a:prstGeom>
        </p:spPr>
        <p:txBody>
          <a:bodyPr lIns="0" tIns="0" rIns="0" bIns="0"/>
          <a:lstStyle>
            <a:lvl1pPr marL="265113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A002A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1pPr>
            <a:lvl2pPr marL="536575" indent="-2730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B6770"/>
              </a:buClr>
              <a:buFont typeface="Arial" panose="020B0604020202020204" pitchFamily="34" charset="0"/>
              <a:buChar char="-"/>
              <a:defRPr sz="12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2pPr>
            <a:lvl3pPr marL="808038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3pPr>
            <a:lvl4pPr marL="1073150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4pPr>
            <a:lvl5pPr marL="1344613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EA002A"/>
              </a:buClr>
              <a:buFont typeface="Arial" panose="020B0604020202020204" pitchFamily="34" charset="0"/>
              <a:buNone/>
            </a:pPr>
            <a:r>
              <a:rPr lang="en-GB" sz="2000" i="1" dirty="0"/>
              <a:t>“To develop an innovative hybrid solution of time dissemination, transfer and synchronisation to provide ubiquitous, accurate, secure and reliable timing services that are cost-effective for future commercial and mission-critical applications”</a:t>
            </a:r>
          </a:p>
          <a:p>
            <a:pPr marL="265113" lvl="1" indent="-265113">
              <a:buClr>
                <a:srgbClr val="EA002A"/>
              </a:buClr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65113" lvl="1" indent="-265113">
              <a:buClr>
                <a:srgbClr val="EA002A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Objective breakdown:</a:t>
            </a:r>
          </a:p>
          <a:p>
            <a:pPr lvl="1"/>
            <a:r>
              <a:rPr lang="en-GB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Identify Use Cases </a:t>
            </a:r>
            <a:r>
              <a:rPr lang="en-GB" sz="1800" dirty="0"/>
              <a:t>for which ubiquitous, accurate, secure and reliable time transfer and synchronisation will be required</a:t>
            </a:r>
          </a:p>
          <a:p>
            <a:pPr lvl="1"/>
            <a:r>
              <a:rPr lang="en-GB" sz="1800" b="1" dirty="0">
                <a:solidFill>
                  <a:schemeClr val="accent2">
                    <a:lumMod val="75000"/>
                  </a:schemeClr>
                </a:solidFill>
              </a:rPr>
              <a:t>Identify and assess potential candidate terrestrial or space based technologies </a:t>
            </a:r>
            <a:r>
              <a:rPr lang="en-GB" sz="1800" dirty="0"/>
              <a:t>that can complement GNSS time transfer for each of the use cases</a:t>
            </a:r>
          </a:p>
          <a:p>
            <a:pPr lvl="1"/>
            <a:r>
              <a:rPr lang="en-GB" sz="1800" b="1" dirty="0">
                <a:solidFill>
                  <a:srgbClr val="00B050"/>
                </a:solidFill>
              </a:rPr>
              <a:t>Develop hybridised solutions </a:t>
            </a:r>
            <a:r>
              <a:rPr lang="en-GB" sz="1800" dirty="0"/>
              <a:t>for each of the use cases</a:t>
            </a:r>
          </a:p>
          <a:p>
            <a:pPr lvl="1"/>
            <a:r>
              <a:rPr lang="en-GB" sz="1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Design and develop an evaluation platform</a:t>
            </a:r>
            <a:r>
              <a:rPr lang="en-GB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800" dirty="0"/>
              <a:t>to assess the potential candidate hybridised solutions</a:t>
            </a:r>
          </a:p>
          <a:p>
            <a:pPr lvl="1"/>
            <a:r>
              <a:rPr lang="en-GB" sz="1800" dirty="0"/>
              <a:t>Identify the most promising technologies and to </a:t>
            </a:r>
            <a:r>
              <a:rPr lang="en-GB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produce a technology Development Roadmap</a:t>
            </a:r>
            <a:r>
              <a:rPr lang="en-GB" sz="1800" b="1" dirty="0"/>
              <a:t> </a:t>
            </a:r>
            <a:r>
              <a:rPr lang="en-GB" sz="1800" dirty="0"/>
              <a:t>and TTM plan based on the gap analysis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214540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E20809-C13C-AE42-8108-A00807C9A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Technology Review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475D2C63-F6A2-2D4C-84C9-F9AD359C0C4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773FFD8D-D8F1-7748-C988-9366B5511BD9}"/>
              </a:ext>
            </a:extLst>
          </p:cNvPr>
          <p:cNvSpPr txBox="1">
            <a:spLocks/>
          </p:cNvSpPr>
          <p:nvPr/>
        </p:nvSpPr>
        <p:spPr>
          <a:xfrm>
            <a:off x="375350" y="1089000"/>
            <a:ext cx="11409282" cy="5004296"/>
          </a:xfrm>
          <a:prstGeom prst="rect">
            <a:avLst/>
          </a:prstGeom>
        </p:spPr>
        <p:txBody>
          <a:bodyPr lIns="0" tIns="0" rIns="0" bIns="0"/>
          <a:lstStyle>
            <a:lvl1pPr marL="265113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A002A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1pPr>
            <a:lvl2pPr marL="536575" indent="-2730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B6770"/>
              </a:buClr>
              <a:buFont typeface="Arial" panose="020B0604020202020204" pitchFamily="34" charset="0"/>
              <a:buChar char="-"/>
              <a:defRPr sz="12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2pPr>
            <a:lvl3pPr marL="808038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3pPr>
            <a:lvl4pPr marL="1073150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4pPr>
            <a:lvl5pPr marL="1344613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EA002A"/>
              </a:buClr>
              <a:buFont typeface="Arial" panose="020B0604020202020204" pitchFamily="34" charset="0"/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54468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9592" y="476672"/>
            <a:ext cx="11015227" cy="504056"/>
          </a:xfrm>
        </p:spPr>
        <p:txBody>
          <a:bodyPr/>
          <a:lstStyle/>
          <a:p>
            <a:r>
              <a:rPr lang="en-GB" dirty="0"/>
              <a:t>GNSS Time Vulnerabilities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61359" y="980728"/>
            <a:ext cx="6886770" cy="4740315"/>
          </a:xfrm>
        </p:spPr>
        <p:txBody>
          <a:bodyPr/>
          <a:lstStyle/>
          <a:p>
            <a:r>
              <a:rPr lang="en-GB" sz="2000" dirty="0"/>
              <a:t>GNSS is the </a:t>
            </a:r>
            <a:r>
              <a:rPr lang="en-GB" sz="2000" b="1" dirty="0">
                <a:solidFill>
                  <a:srgbClr val="00B050"/>
                </a:solidFill>
              </a:rPr>
              <a:t>key technology for timing dissemination</a:t>
            </a:r>
            <a:r>
              <a:rPr lang="en-GB" sz="2000" dirty="0"/>
              <a:t>, thanks to:</a:t>
            </a:r>
          </a:p>
          <a:p>
            <a:pPr lvl="1"/>
            <a:r>
              <a:rPr lang="en-GB" sz="2000" dirty="0"/>
              <a:t>Global availability, </a:t>
            </a:r>
          </a:p>
          <a:p>
            <a:pPr lvl="1"/>
            <a:r>
              <a:rPr lang="en-GB" sz="2000" dirty="0"/>
              <a:t>High accuracy (ns), </a:t>
            </a:r>
          </a:p>
          <a:p>
            <a:pPr lvl="1"/>
            <a:r>
              <a:rPr lang="en-GB" sz="2000" dirty="0"/>
              <a:t>No direct cost to users. </a:t>
            </a:r>
          </a:p>
          <a:p>
            <a:r>
              <a:rPr lang="en-GB" sz="2000" dirty="0"/>
              <a:t>However, GNSS is vulnerable, due to its </a:t>
            </a:r>
            <a:r>
              <a:rPr lang="en-GB" sz="2000" b="1" dirty="0">
                <a:solidFill>
                  <a:srgbClr val="00B050"/>
                </a:solidFill>
              </a:rPr>
              <a:t>extremely weak signal at the end-user level </a:t>
            </a:r>
            <a:r>
              <a:rPr lang="en-GB" sz="2000" dirty="0"/>
              <a:t>on the earth surface. </a:t>
            </a:r>
          </a:p>
          <a:p>
            <a:r>
              <a:rPr lang="en-GB" sz="2000" dirty="0"/>
              <a:t>The main </a:t>
            </a:r>
            <a:r>
              <a:rPr lang="en-GB" sz="2000" b="1" dirty="0">
                <a:solidFill>
                  <a:srgbClr val="00B050"/>
                </a:solidFill>
              </a:rPr>
              <a:t>GNSS vulnerabilities </a:t>
            </a:r>
            <a:r>
              <a:rPr lang="en-GB" sz="2000" dirty="0"/>
              <a:t>that can cause service loss:</a:t>
            </a:r>
          </a:p>
          <a:p>
            <a:pPr lvl="1"/>
            <a:r>
              <a:rPr lang="en-GB" sz="2000" dirty="0"/>
              <a:t>Space Weather</a:t>
            </a:r>
          </a:p>
          <a:p>
            <a:pPr lvl="1"/>
            <a:r>
              <a:rPr lang="en-GB" sz="2000" dirty="0"/>
              <a:t>Constellation error</a:t>
            </a:r>
          </a:p>
          <a:p>
            <a:pPr lvl="1"/>
            <a:r>
              <a:rPr lang="en-GB" sz="2000" dirty="0"/>
              <a:t>RFI</a:t>
            </a:r>
          </a:p>
          <a:p>
            <a:pPr lvl="2"/>
            <a:r>
              <a:rPr lang="en-GB" sz="2000" dirty="0"/>
              <a:t>Jamming </a:t>
            </a:r>
          </a:p>
          <a:p>
            <a:pPr lvl="2"/>
            <a:r>
              <a:rPr lang="en-GB" sz="2000" dirty="0"/>
              <a:t>Spoofing</a:t>
            </a:r>
          </a:p>
          <a:p>
            <a:pPr lvl="2"/>
            <a:r>
              <a:rPr lang="en-GB" sz="2000" dirty="0"/>
              <a:t>Meaconing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FE7464-22CA-4271-A187-45026EDE06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386D58-88C4-4656-86E8-19E9C41F3B02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2448E5-9109-7344-4FE3-511851FC8687}"/>
              </a:ext>
            </a:extLst>
          </p:cNvPr>
          <p:cNvGrpSpPr/>
          <p:nvPr/>
        </p:nvGrpSpPr>
        <p:grpSpPr>
          <a:xfrm>
            <a:off x="7506253" y="1469901"/>
            <a:ext cx="4463199" cy="4720952"/>
            <a:chOff x="7506253" y="1469901"/>
            <a:chExt cx="4463199" cy="472095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D3CED41-1B56-20CB-D081-725D2100D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4352" y="1469901"/>
              <a:ext cx="2619375" cy="174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01618B5E-470C-E962-EAAF-04946C36A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0176" y="1628800"/>
              <a:ext cx="1762125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DA7C54D6-71E4-2BEF-3D9E-194084069E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4352" y="3212976"/>
              <a:ext cx="2705100" cy="168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781C9A48-FA54-1F1A-A410-BCE9CB5438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7324" y="4581128"/>
              <a:ext cx="2838450" cy="160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0FD7EE1F-2947-6109-82B6-4A51697D84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6253" y="3581003"/>
              <a:ext cx="1752600" cy="260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2726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9592" y="476672"/>
            <a:ext cx="11015227" cy="504056"/>
          </a:xfrm>
        </p:spPr>
        <p:txBody>
          <a:bodyPr/>
          <a:lstStyle/>
          <a:p>
            <a:r>
              <a:rPr lang="en-GB" dirty="0"/>
              <a:t>Assessment of Candidate Technologies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61358" y="1280345"/>
            <a:ext cx="4870545" cy="2364679"/>
          </a:xfrm>
        </p:spPr>
        <p:txBody>
          <a:bodyPr/>
          <a:lstStyle/>
          <a:p>
            <a:r>
              <a:rPr lang="en-GB" sz="2000" dirty="0">
                <a:solidFill>
                  <a:srgbClr val="445159"/>
                </a:solidFill>
              </a:rPr>
              <a:t>Due to </a:t>
            </a:r>
            <a:r>
              <a:rPr lang="en-GB" sz="2000" b="1" dirty="0">
                <a:solidFill>
                  <a:srgbClr val="00B050"/>
                </a:solidFill>
              </a:rPr>
              <a:t>vulnerabilities</a:t>
            </a:r>
            <a:r>
              <a:rPr lang="en-GB" sz="2000" dirty="0">
                <a:solidFill>
                  <a:srgbClr val="445159"/>
                </a:solidFill>
              </a:rPr>
              <a:t> an alternative timing technology is required to </a:t>
            </a:r>
            <a:r>
              <a:rPr lang="en-GB" sz="2000" b="1" dirty="0">
                <a:solidFill>
                  <a:srgbClr val="00B050"/>
                </a:solidFill>
              </a:rPr>
              <a:t>complement GNSS</a:t>
            </a:r>
            <a:r>
              <a:rPr lang="en-GB" sz="2000" dirty="0">
                <a:solidFill>
                  <a:srgbClr val="445159"/>
                </a:solidFill>
              </a:rPr>
              <a:t>, in order to :</a:t>
            </a:r>
          </a:p>
          <a:p>
            <a:pPr lvl="1"/>
            <a:r>
              <a:rPr lang="en-GB" sz="1800" dirty="0">
                <a:solidFill>
                  <a:srgbClr val="445159"/>
                </a:solidFill>
              </a:rPr>
              <a:t>Improve robustness and overall system</a:t>
            </a:r>
          </a:p>
          <a:p>
            <a:pPr lvl="1"/>
            <a:r>
              <a:rPr lang="en-GB" sz="1800" dirty="0">
                <a:solidFill>
                  <a:srgbClr val="445159"/>
                </a:solidFill>
              </a:rPr>
              <a:t>Maintain availability and accuracy </a:t>
            </a:r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5591944" y="1280346"/>
            <a:ext cx="6235650" cy="5025241"/>
          </a:xfrm>
          <a:prstGeom prst="rect">
            <a:avLst/>
          </a:prstGeom>
        </p:spPr>
        <p:txBody>
          <a:bodyPr/>
          <a:lstStyle>
            <a:lvl1pPr marL="265113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A002A"/>
              </a:buClr>
              <a:buFont typeface="Arial" panose="020B0604020202020204" pitchFamily="34" charset="0"/>
              <a:buChar char="•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1pPr>
            <a:lvl2pPr marL="536575" indent="-2730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B6770"/>
              </a:buClr>
              <a:buFont typeface="Arial" panose="020B0604020202020204" pitchFamily="34" charset="0"/>
              <a:buChar char="-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2pPr>
            <a:lvl3pPr marL="808038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3pPr>
            <a:lvl4pPr marL="1073150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4pPr>
            <a:lvl5pPr marL="1344613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Alternative Technology Assessment </a:t>
            </a:r>
            <a:r>
              <a:rPr lang="en-GB" sz="2000" dirty="0"/>
              <a:t>looked at:</a:t>
            </a:r>
          </a:p>
          <a:p>
            <a:pPr lvl="1"/>
            <a:r>
              <a:rPr lang="en-GB" sz="1800" dirty="0"/>
              <a:t>MCMF</a:t>
            </a:r>
          </a:p>
          <a:p>
            <a:pPr lvl="1"/>
            <a:r>
              <a:rPr lang="en-GB" sz="1800" dirty="0"/>
              <a:t>LEO Satellite-Based (STL)</a:t>
            </a:r>
          </a:p>
          <a:p>
            <a:pPr lvl="1"/>
            <a:r>
              <a:rPr lang="en-GB" sz="1800" dirty="0"/>
              <a:t>Cellular Wireless Signal – LTE / 5G</a:t>
            </a:r>
          </a:p>
          <a:p>
            <a:pPr lvl="1"/>
            <a:r>
              <a:rPr lang="en-GB" sz="1800" dirty="0" err="1"/>
              <a:t>eLORAN</a:t>
            </a:r>
            <a:endParaRPr lang="en-GB" sz="1800" dirty="0"/>
          </a:p>
          <a:p>
            <a:pPr lvl="1"/>
            <a:r>
              <a:rPr lang="en-GB" sz="1800" dirty="0"/>
              <a:t>Other LF Transmissions (R4)</a:t>
            </a:r>
          </a:p>
          <a:p>
            <a:pPr lvl="1"/>
            <a:r>
              <a:rPr lang="en-GB" sz="1800" dirty="0"/>
              <a:t>Locata</a:t>
            </a:r>
          </a:p>
          <a:p>
            <a:pPr lvl="1"/>
            <a:r>
              <a:rPr lang="en-GB" sz="1800" dirty="0"/>
              <a:t>Wireless Time Transfer via LoRaSync</a:t>
            </a:r>
          </a:p>
          <a:p>
            <a:pPr lvl="1"/>
            <a:r>
              <a:rPr lang="en-GB" sz="1800" dirty="0"/>
              <a:t>IEEE 1588 PTP</a:t>
            </a:r>
          </a:p>
          <a:p>
            <a:pPr lvl="1"/>
            <a:r>
              <a:rPr lang="en-GB" sz="1800" dirty="0"/>
              <a:t>White Rabbit</a:t>
            </a:r>
          </a:p>
          <a:p>
            <a:pPr lvl="1"/>
            <a:r>
              <a:rPr lang="en-GB" sz="1800" dirty="0"/>
              <a:t>Synchronous Ethernet </a:t>
            </a:r>
          </a:p>
          <a:p>
            <a:pPr lvl="1"/>
            <a:r>
              <a:rPr lang="en-GB" sz="1800" dirty="0"/>
              <a:t>GNSS Firewall technologies</a:t>
            </a:r>
          </a:p>
          <a:p>
            <a:pPr lvl="1"/>
            <a:r>
              <a:rPr lang="en-GB" sz="1800" dirty="0"/>
              <a:t>Oscillator Technologies (CSAC)</a:t>
            </a:r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407368" y="3284984"/>
            <a:ext cx="4870545" cy="2389240"/>
          </a:xfrm>
          <a:prstGeom prst="rect">
            <a:avLst/>
          </a:prstGeom>
        </p:spPr>
        <p:txBody>
          <a:bodyPr/>
          <a:lstStyle>
            <a:lvl1pPr marL="265113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A002A"/>
              </a:buClr>
              <a:buFont typeface="Arial" panose="020B0604020202020204" pitchFamily="34" charset="0"/>
              <a:buChar char="•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1pPr>
            <a:lvl2pPr marL="536575" indent="-2730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B6770"/>
              </a:buClr>
              <a:buFont typeface="Arial" panose="020B0604020202020204" pitchFamily="34" charset="0"/>
              <a:buChar char="-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2pPr>
            <a:lvl3pPr marL="808038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3pPr>
            <a:lvl4pPr marL="1073150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4pPr>
            <a:lvl5pPr marL="1344613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00B050"/>
                </a:solidFill>
              </a:rPr>
              <a:t>Assessment Criteria</a:t>
            </a:r>
            <a:r>
              <a:rPr lang="en-GB" sz="2000" b="1" dirty="0">
                <a:solidFill>
                  <a:srgbClr val="445159"/>
                </a:solidFill>
              </a:rPr>
              <a:t> </a:t>
            </a:r>
            <a:r>
              <a:rPr lang="en-GB" sz="2000" dirty="0">
                <a:solidFill>
                  <a:srgbClr val="445159"/>
                </a:solidFill>
              </a:rPr>
              <a:t>included:</a:t>
            </a:r>
          </a:p>
          <a:p>
            <a:pPr lvl="1"/>
            <a:r>
              <a:rPr lang="en-GB" sz="2000" dirty="0">
                <a:solidFill>
                  <a:srgbClr val="445159"/>
                </a:solidFill>
              </a:rPr>
              <a:t>Accuracy</a:t>
            </a:r>
          </a:p>
          <a:p>
            <a:pPr lvl="1"/>
            <a:r>
              <a:rPr lang="en-GB" sz="2000" dirty="0">
                <a:solidFill>
                  <a:srgbClr val="445159"/>
                </a:solidFill>
              </a:rPr>
              <a:t>Security</a:t>
            </a:r>
          </a:p>
          <a:p>
            <a:pPr lvl="1"/>
            <a:r>
              <a:rPr lang="en-GB" sz="2000" dirty="0">
                <a:solidFill>
                  <a:srgbClr val="445159"/>
                </a:solidFill>
              </a:rPr>
              <a:t>Reliability</a:t>
            </a:r>
          </a:p>
          <a:p>
            <a:pPr lvl="1"/>
            <a:r>
              <a:rPr lang="en-GB" sz="2000" dirty="0">
                <a:solidFill>
                  <a:srgbClr val="445159"/>
                </a:solidFill>
              </a:rPr>
              <a:t>Ubiquity</a:t>
            </a:r>
          </a:p>
          <a:p>
            <a:pPr lvl="1"/>
            <a:r>
              <a:rPr lang="en-GB" sz="2000" dirty="0">
                <a:solidFill>
                  <a:srgbClr val="445159"/>
                </a:solidFill>
              </a:rPr>
              <a:t>Cost and </a:t>
            </a:r>
          </a:p>
          <a:p>
            <a:pPr lvl="1"/>
            <a:r>
              <a:rPr lang="en-GB" sz="2000" dirty="0">
                <a:solidFill>
                  <a:srgbClr val="445159"/>
                </a:solidFill>
              </a:rPr>
              <a:t>Dependency on GNSS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D921A0-1CCB-43E1-85D1-662239C761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7A05C-0A17-4F5B-A43C-577C9553B2CF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744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E20809-C13C-AE42-8108-A00807C9A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Use Cases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475D2C63-F6A2-2D4C-84C9-F9AD359C0C4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773FFD8D-D8F1-7748-C988-9366B5511BD9}"/>
              </a:ext>
            </a:extLst>
          </p:cNvPr>
          <p:cNvSpPr txBox="1">
            <a:spLocks/>
          </p:cNvSpPr>
          <p:nvPr/>
        </p:nvSpPr>
        <p:spPr>
          <a:xfrm>
            <a:off x="375350" y="1089000"/>
            <a:ext cx="11409282" cy="5004296"/>
          </a:xfrm>
          <a:prstGeom prst="rect">
            <a:avLst/>
          </a:prstGeom>
        </p:spPr>
        <p:txBody>
          <a:bodyPr lIns="0" tIns="0" rIns="0" bIns="0"/>
          <a:lstStyle>
            <a:lvl1pPr marL="265113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A002A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1pPr>
            <a:lvl2pPr marL="536575" indent="-2730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B6770"/>
              </a:buClr>
              <a:buFont typeface="Arial" panose="020B0604020202020204" pitchFamily="34" charset="0"/>
              <a:buChar char="-"/>
              <a:defRPr sz="12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2pPr>
            <a:lvl3pPr marL="808038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3pPr>
            <a:lvl4pPr marL="1073150" indent="-2651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4pPr>
            <a:lvl5pPr marL="1344613" indent="-27146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rgbClr val="5B6770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EA002A"/>
              </a:buClr>
              <a:buFont typeface="Arial" panose="020B0604020202020204" pitchFamily="34" charset="0"/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752804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copertina grafica">
  <a:themeElements>
    <a:clrScheme name="sodali ok">
      <a:dk1>
        <a:srgbClr val="545458"/>
      </a:dk1>
      <a:lt1>
        <a:sysClr val="window" lastClr="FFFFFF"/>
      </a:lt1>
      <a:dk2>
        <a:srgbClr val="BDBCBB"/>
      </a:dk2>
      <a:lt2>
        <a:srgbClr val="7A132F"/>
      </a:lt2>
      <a:accent1>
        <a:srgbClr val="F6A800"/>
      </a:accent1>
      <a:accent2>
        <a:srgbClr val="E42C39"/>
      </a:accent2>
      <a:accent3>
        <a:srgbClr val="0058A3"/>
      </a:accent3>
      <a:accent4>
        <a:srgbClr val="95921A"/>
      </a:accent4>
      <a:accent5>
        <a:srgbClr val="007CA1"/>
      </a:accent5>
      <a:accent6>
        <a:srgbClr val="A8541F"/>
      </a:accent6>
      <a:hlink>
        <a:srgbClr val="7A132F"/>
      </a:hlink>
      <a:folHlink>
        <a:srgbClr val="00011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 - thank you for you attention">
  <a:themeElements>
    <a:clrScheme name="sodali ok">
      <a:dk1>
        <a:srgbClr val="545458"/>
      </a:dk1>
      <a:lt1>
        <a:sysClr val="window" lastClr="FFFFFF"/>
      </a:lt1>
      <a:dk2>
        <a:srgbClr val="BDBCBB"/>
      </a:dk2>
      <a:lt2>
        <a:srgbClr val="7A132F"/>
      </a:lt2>
      <a:accent1>
        <a:srgbClr val="F6A800"/>
      </a:accent1>
      <a:accent2>
        <a:srgbClr val="E42C39"/>
      </a:accent2>
      <a:accent3>
        <a:srgbClr val="0058A3"/>
      </a:accent3>
      <a:accent4>
        <a:srgbClr val="95921A"/>
      </a:accent4>
      <a:accent5>
        <a:srgbClr val="007CA1"/>
      </a:accent5>
      <a:accent6>
        <a:srgbClr val="A8541F"/>
      </a:accent6>
      <a:hlink>
        <a:srgbClr val="7A132F"/>
      </a:hlink>
      <a:folHlink>
        <a:srgbClr val="00011F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ase">
  <a:themeElements>
    <a:clrScheme name="Personalizzato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Slide - thank you for you attention">
  <a:themeElements>
    <a:clrScheme name="sodali ok">
      <a:dk1>
        <a:srgbClr val="545458"/>
      </a:dk1>
      <a:lt1>
        <a:sysClr val="window" lastClr="FFFFFF"/>
      </a:lt1>
      <a:dk2>
        <a:srgbClr val="BDBCBB"/>
      </a:dk2>
      <a:lt2>
        <a:srgbClr val="7A132F"/>
      </a:lt2>
      <a:accent1>
        <a:srgbClr val="F6A800"/>
      </a:accent1>
      <a:accent2>
        <a:srgbClr val="E42C39"/>
      </a:accent2>
      <a:accent3>
        <a:srgbClr val="0058A3"/>
      </a:accent3>
      <a:accent4>
        <a:srgbClr val="95921A"/>
      </a:accent4>
      <a:accent5>
        <a:srgbClr val="007CA1"/>
      </a:accent5>
      <a:accent6>
        <a:srgbClr val="A8541F"/>
      </a:accent6>
      <a:hlink>
        <a:srgbClr val="7A132F"/>
      </a:hlink>
      <a:folHlink>
        <a:srgbClr val="00011F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CAAFF921B71E46BDF8FB33EBBFA52E" ma:contentTypeVersion="36" ma:contentTypeDescription="Create a new document." ma:contentTypeScope="" ma:versionID="d3d5a2c18fd739b53883b6d780546468">
  <xsd:schema xmlns:xsd="http://www.w3.org/2001/XMLSchema" xmlns:xs="http://www.w3.org/2001/XMLSchema" xmlns:p="http://schemas.microsoft.com/office/2006/metadata/properties" xmlns:ns2="43dbe1bc-7f95-4ce7-bbe6-529f52d7ba3c" xmlns:ns3="73fe781a-bd4d-457f-bbe9-b712acc7884d" xmlns:ns5="304f47ee-a36b-4f13-a598-52482051f873" targetNamespace="http://schemas.microsoft.com/office/2006/metadata/properties" ma:root="true" ma:fieldsID="5a475c55dea522551ac4a87ce2a6bfd0" ns2:_="" ns3:_="" ns5:_="">
    <xsd:import namespace="43dbe1bc-7f95-4ce7-bbe6-529f52d7ba3c"/>
    <xsd:import namespace="73fe781a-bd4d-457f-bbe9-b712acc7884d"/>
    <xsd:import namespace="304f47ee-a36b-4f13-a598-52482051f873"/>
    <xsd:element name="properties">
      <xsd:complexType>
        <xsd:sequence>
          <xsd:element name="documentManagement">
            <xsd:complexType>
              <xsd:all>
                <xsd:element ref="ns2:IMS_x0020_Version" minOccurs="0"/>
                <xsd:element ref="ns2:Description0" minOccurs="0"/>
                <xsd:element ref="ns2:Business"/>
                <xsd:element ref="ns2:Function"/>
                <xsd:element ref="ns2:Category"/>
                <xsd:element ref="ns2:Area" minOccurs="0"/>
                <xsd:element ref="ns2:Processes" minOccurs="0"/>
                <xsd:element ref="ns2:Succeeded_x0020_By" minOccurs="0"/>
                <xsd:element ref="ns2:No_x0020_Use_x0020_After" minOccurs="0"/>
                <xsd:element ref="ns2:Popular" minOccurs="0"/>
                <xsd:element ref="ns2:Owned_x0020_By"/>
                <xsd:element ref="ns2:Review_x0020_Date" minOccurs="0"/>
                <xsd:element ref="ns3:Decision" minOccurs="0"/>
                <xsd:element ref="ns5:_dlc_DocId" minOccurs="0"/>
                <xsd:element ref="ns5:_dlc_DocIdUrl" minOccurs="0"/>
                <xsd:element ref="ns5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dbe1bc-7f95-4ce7-bbe6-529f52d7ba3c" elementFormDefault="qualified">
    <xsd:import namespace="http://schemas.microsoft.com/office/2006/documentManagement/types"/>
    <xsd:import namespace="http://schemas.microsoft.com/office/infopath/2007/PartnerControls"/>
    <xsd:element name="IMS_x0020_Version" ma:index="2" nillable="true" ma:displayName="IMS Version" ma:default="1.0" ma:description="Change the version to that of the current document" ma:internalName="IMS_x0020_Version">
      <xsd:simpleType>
        <xsd:restriction base="dms:Text">
          <xsd:maxLength value="25"/>
        </xsd:restriction>
      </xsd:simpleType>
    </xsd:element>
    <xsd:element name="Description0" ma:index="4" nillable="true" ma:displayName="Description" ma:default="" ma:description="A short piece information that assists in the handling of this Reference Library item" ma:internalName="Description0">
      <xsd:simpleType>
        <xsd:restriction base="dms:Note">
          <xsd:maxLength value="255"/>
        </xsd:restriction>
      </xsd:simpleType>
    </xsd:element>
    <xsd:element name="Business" ma:index="5" ma:displayName="Business" ma:description="See Governance: Master Record Index for List" ma:format="Dropdown" ma:indexed="true" ma:internalName="Business">
      <xsd:simpleType>
        <xsd:restriction base="dms:Choice">
          <xsd:enumeration value="FNM"/>
          <xsd:enumeration value="SSI"/>
          <xsd:enumeration value="VCSL"/>
          <xsd:enumeration value="VDE"/>
          <xsd:enumeration value="VSAS"/>
          <xsd:enumeration value="VSPAC"/>
          <xsd:enumeration value="{VMS}"/>
          <xsd:enumeration value="{BMS}"/>
          <xsd:enumeration value="Obsolete"/>
        </xsd:restriction>
      </xsd:simpleType>
    </xsd:element>
    <xsd:element name="Function" ma:index="6" ma:displayName="Function" ma:description="See Governance: Master Record Index for List" ma:format="Dropdown" ma:indexed="true" ma:internalName="Function">
      <xsd:simpleType>
        <xsd:restriction base="dms:Choice">
          <xsd:enumeration value="ADM"/>
          <xsd:enumeration value="BID"/>
          <xsd:enumeration value="BCM"/>
          <xsd:enumeration value="CLP"/>
          <xsd:enumeration value="COM"/>
          <xsd:enumeration value="CM"/>
          <xsd:enumeration value="COP"/>
          <xsd:enumeration value="CSA"/>
          <xsd:enumeration value="ENG"/>
          <xsd:enumeration value="FAC"/>
          <xsd:enumeration value="FIN"/>
          <xsd:enumeration value="GEN"/>
          <xsd:enumeration value="ICT"/>
          <xsd:enumeration value="HR"/>
          <xsd:enumeration value="LM"/>
          <xsd:enumeration value="MGT"/>
          <xsd:enumeration value="PER"/>
          <xsd:enumeration value="PPM"/>
          <xsd:enumeration value="QAI"/>
          <xsd:enumeration value="RSK"/>
          <xsd:enumeration value="SAF"/>
          <xsd:enumeration value="SAL"/>
          <xsd:enumeration value="SY"/>
          <xsd:enumeration value="STR"/>
          <xsd:enumeration value="SUP"/>
        </xsd:restriction>
      </xsd:simpleType>
    </xsd:element>
    <xsd:element name="Category" ma:index="7" ma:displayName="Section" ma:description="See Governance: Master Record Index for List" ma:format="Dropdown" ma:indexed="true" ma:internalName="Category">
      <xsd:simpleType>
        <xsd:restriction base="dms:Choice">
          <xsd:enumeration value="ORG"/>
          <xsd:enumeration value="POL"/>
          <xsd:enumeration value="LEG"/>
          <xsd:enumeration value="REG"/>
          <xsd:enumeration value="STD"/>
          <xsd:enumeration value="PRO"/>
          <xsd:enumeration value="MAN"/>
          <xsd:enumeration value="DOC"/>
          <xsd:enumeration value="FRM"/>
          <xsd:enumeration value="LIS"/>
          <xsd:enumeration value="GUI"/>
          <xsd:enumeration value="TPL"/>
          <xsd:enumeration value="IMG"/>
          <xsd:enumeration value="TOO"/>
          <xsd:enumeration value="IMS"/>
          <xsd:enumeration value="CR"/>
        </xsd:restriction>
      </xsd:simpleType>
    </xsd:element>
    <xsd:element name="Area" ma:index="8" nillable="true" ma:displayName="Area" ma:description="See Governance: Master Record Index for List" ma:format="Dropdown" ma:indexed="true" ma:internalName="Area">
      <xsd:simpleType>
        <xsd:restriction base="dms:Choice">
          <xsd:enumeration value="Administration"/>
          <xsd:enumeration value="Bid Management"/>
          <xsd:enumeration value="Business Continuity Management"/>
          <xsd:enumeration value="Commercial, Legal and Procurement"/>
          <xsd:enumeration value="Communications and Marketing"/>
          <xsd:enumeration value="Configuration Management"/>
          <xsd:enumeration value="Consulting Operations"/>
          <xsd:enumeration value="Consulting Sales"/>
          <xsd:enumeration value="Engineering"/>
          <xsd:enumeration value="Facilities"/>
          <xsd:enumeration value="Finance"/>
          <xsd:enumeration value="General"/>
          <xsd:enumeration value="Human Resources"/>
          <xsd:enumeration value="ICT"/>
          <xsd:enumeration value="Lifecycle Management"/>
          <xsd:enumeration value="Management"/>
          <xsd:enumeration value="Performance"/>
          <xsd:enumeration value="Programme &amp; Project Management"/>
          <xsd:enumeration value="Quality Assurance &amp; Business Improvement"/>
          <xsd:enumeration value="Risk and Opportunity"/>
          <xsd:enumeration value="Safety"/>
          <xsd:enumeration value="Sales"/>
          <xsd:enumeration value="Security"/>
          <xsd:enumeration value="Strategy and Business Development"/>
          <xsd:enumeration value="Support Group"/>
          <xsd:enumeration value="Travel"/>
        </xsd:restriction>
      </xsd:simpleType>
    </xsd:element>
    <xsd:element name="Processes" ma:index="9" nillable="true" ma:displayName="Owning Processes" ma:description="This is a back-link to an owning Process" ma:list="64683e94-1136-4d15-8aa9-9c3a615603c9" ma:internalName="Processes" ma:readOnly="false" ma:showField="LinkTitleNoMenu" ma:web="304f47ee-a36b-4f13-a598-52482051f8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ucceeded_x0020_By" ma:index="10" nillable="true" ma:displayName="Succeeded By" ma:description="This allows an Item to be lifed and succeeded by other Items" ma:list="3d67f459-5ff8-4d91-9533-8a62d90a9f41" ma:internalName="Succeeded_x0020_By" ma:readOnly="false" ma:showField="ID" ma:web="304f47ee-a36b-4f13-a598-52482051f873">
      <xsd:simpleType>
        <xsd:restriction base="dms:Lookup"/>
      </xsd:simpleType>
    </xsd:element>
    <xsd:element name="No_x0020_Use_x0020_After" ma:index="11" nillable="true" ma:displayName="No Use After" ma:default="" ma:description="The Item's authority is revoked after this date" ma:format="DateOnly" ma:internalName="No_x0020_Use_x0020_After">
      <xsd:simpleType>
        <xsd:restriction base="dms:DateTime"/>
      </xsd:simpleType>
    </xsd:element>
    <xsd:element name="Popular" ma:index="12" nillable="true" ma:displayName="Popular" ma:default="No" ma:description="This can be used to determine if the document should be brought to people's attention" ma:format="RadioButtons" ma:internalName="Popular">
      <xsd:simpleType>
        <xsd:restriction base="dms:Choice">
          <xsd:enumeration value="No"/>
          <xsd:enumeration value="Yes"/>
        </xsd:restriction>
      </xsd:simpleType>
    </xsd:element>
    <xsd:element name="Owned_x0020_By" ma:index="15" ma:displayName="Owned By" ma:description="This should be the Responsible Person for the Item" ma:internalName="Owned_x0020_By">
      <xsd:simpleType>
        <xsd:restriction base="dms:Text">
          <xsd:maxLength value="255"/>
        </xsd:restriction>
      </xsd:simpleType>
    </xsd:element>
    <xsd:element name="Review_x0020_Date" ma:index="16" nillable="true" ma:displayName="Review Date" ma:description="Default to six months after the entry is created" ma:format="DateOnly" ma:internalName="Review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fe781a-bd4d-457f-bbe9-b712acc7884d" elementFormDefault="qualified">
    <xsd:import namespace="http://schemas.microsoft.com/office/2006/documentManagement/types"/>
    <xsd:import namespace="http://schemas.microsoft.com/office/infopath/2007/PartnerControls"/>
    <xsd:element name="Decision" ma:index="17" nillable="true" ma:displayName="Decision" ma:default="Keep" ma:description="Use the Fill-in to add a Comment" ma:format="RadioButtons" ma:internalName="Decision">
      <xsd:simpleType>
        <xsd:union memberTypes="dms:Text">
          <xsd:simpleType>
            <xsd:restriction base="dms:Choice">
              <xsd:enumeration value="Keep"/>
              <xsd:enumeration value="Modify"/>
              <xsd:enumeration value="Archive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4f47ee-a36b-4f13-a598-52482051f873" elementFormDefault="qualified">
    <xsd:import namespace="http://schemas.microsoft.com/office/2006/documentManagement/types"/>
    <xsd:import namespace="http://schemas.microsoft.com/office/infopath/2007/PartnerControls"/>
    <xsd:element name="_dlc_DocId" ma:index="2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9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3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ee91c3-4649-4f42-8140-e7c77de52b7c">
      <Terms xmlns="http://schemas.microsoft.com/office/infopath/2007/PartnerControls"/>
    </lcf76f155ced4ddcb4097134ff3c332f>
    <TaxCatchAll xmlns="81d63505-b61b-4818-b7ff-9738316364c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06D1CEEB57844BBDE672B7600EB56A" ma:contentTypeVersion="16" ma:contentTypeDescription="Create a new document." ma:contentTypeScope="" ma:versionID="fc2ced155a454357bb47d4ccc650fe50">
  <xsd:schema xmlns:xsd="http://www.w3.org/2001/XMLSchema" xmlns:xs="http://www.w3.org/2001/XMLSchema" xmlns:p="http://schemas.microsoft.com/office/2006/metadata/properties" xmlns:ns2="5aee91c3-4649-4f42-8140-e7c77de52b7c" xmlns:ns3="81d63505-b61b-4818-b7ff-9738316364c7" targetNamespace="http://schemas.microsoft.com/office/2006/metadata/properties" ma:root="true" ma:fieldsID="0f9e050fe3a66d3d528986a059454974" ns2:_="" ns3:_="">
    <xsd:import namespace="5aee91c3-4649-4f42-8140-e7c77de52b7c"/>
    <xsd:import namespace="81d63505-b61b-4818-b7ff-9738316364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ee91c3-4649-4f42-8140-e7c77de52b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16977b9-ce4a-410b-878b-236659b6ac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63505-b61b-4818-b7ff-9738316364c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17125f6-e0c3-45ec-a418-0fb0d6cbc94c}" ma:internalName="TaxCatchAll" ma:showField="CatchAllData" ma:web="81d63505-b61b-4818-b7ff-9738316364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FC5474-7069-49D3-929D-992D79BEA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dbe1bc-7f95-4ce7-bbe6-529f52d7ba3c"/>
    <ds:schemaRef ds:uri="73fe781a-bd4d-457f-bbe9-b712acc7884d"/>
    <ds:schemaRef ds:uri="304f47ee-a36b-4f13-a598-52482051f8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47E8C0-F929-4693-BA19-CC9949F7DE67}">
  <ds:schemaRefs>
    <ds:schemaRef ds:uri="http://schemas.microsoft.com/office/2006/metadata/properties"/>
    <ds:schemaRef ds:uri="http://schemas.microsoft.com/office/infopath/2007/PartnerControls"/>
    <ds:schemaRef ds:uri="43dbe1bc-7f95-4ce7-bbe6-529f52d7ba3c"/>
    <ds:schemaRef ds:uri="73fe781a-bd4d-457f-bbe9-b712acc7884d"/>
  </ds:schemaRefs>
</ds:datastoreItem>
</file>

<file path=customXml/itemProps3.xml><?xml version="1.0" encoding="utf-8"?>
<ds:datastoreItem xmlns:ds="http://schemas.openxmlformats.org/officeDocument/2006/customXml" ds:itemID="{2D2EB6B7-E81D-4C71-B61B-0DC31F3C6C3C}"/>
</file>

<file path=customXml/itemProps4.xml><?xml version="1.0" encoding="utf-8"?>
<ds:datastoreItem xmlns:ds="http://schemas.openxmlformats.org/officeDocument/2006/customXml" ds:itemID="{5118B108-AE67-4867-8358-6FE432CDF2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2983</Words>
  <Application>Microsoft Office PowerPoint</Application>
  <PresentationFormat>Widescreen</PresentationFormat>
  <Paragraphs>583</Paragraphs>
  <Slides>46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Arial</vt:lpstr>
      <vt:lpstr>Arial (Intestazioni)</vt:lpstr>
      <vt:lpstr>Calibri</vt:lpstr>
      <vt:lpstr>Georgia</vt:lpstr>
      <vt:lpstr>Symbol</vt:lpstr>
      <vt:lpstr>Times New Roman</vt:lpstr>
      <vt:lpstr>Wingdings</vt:lpstr>
      <vt:lpstr>1_copertina grafica</vt:lpstr>
      <vt:lpstr>Personalizza struttura</vt:lpstr>
      <vt:lpstr>Slide - thank you for you attention</vt:lpstr>
      <vt:lpstr>base</vt:lpstr>
      <vt:lpstr>1_Slide - thank you for you attention</vt:lpstr>
      <vt:lpstr>PowerPoint Presentation</vt:lpstr>
      <vt:lpstr>Shareholders</vt:lpstr>
      <vt:lpstr>PowerPoint Presentation</vt:lpstr>
      <vt:lpstr>Space Alliance in the UK (Including Shareholders) Boosting the UK’s prosperity through innovation, research and engineering</vt:lpstr>
      <vt:lpstr>Project Overview – Funded under ESA NAVISP Element 1 call 011</vt:lpstr>
      <vt:lpstr>Technology Review</vt:lpstr>
      <vt:lpstr>GNSS Time Vulnerabilities</vt:lpstr>
      <vt:lpstr>Assessment of Candidate Technologies</vt:lpstr>
      <vt:lpstr>Use Cases</vt:lpstr>
      <vt:lpstr>Selected UCs and Timing Requirements – 5G</vt:lpstr>
      <vt:lpstr>Selected UCs and Timing Requirements – Other</vt:lpstr>
      <vt:lpstr>Innovative Hybrid Timing Solution</vt:lpstr>
      <vt:lpstr>Design Requirements for An Innovative Timing Solution</vt:lpstr>
      <vt:lpstr>Proposed Innovative Hybrid Timing Concept </vt:lpstr>
      <vt:lpstr>Capabilities of the Key Components of the Hybrid Timing (1) </vt:lpstr>
      <vt:lpstr>Capabilities of the Key Components of the Hybrid Timing (2)</vt:lpstr>
      <vt:lpstr>Test Results and Data Analysis</vt:lpstr>
      <vt:lpstr>MCMF-GNSS Timing</vt:lpstr>
      <vt:lpstr>R4 198KHz LF Timing</vt:lpstr>
      <vt:lpstr>STL Timing</vt:lpstr>
      <vt:lpstr>PTP Timing</vt:lpstr>
      <vt:lpstr>Performance Evaluation of Hybrid Timing against Jamming</vt:lpstr>
      <vt:lpstr>Performance Evaluation of Hybrid Timing against Spoofing</vt:lpstr>
      <vt:lpstr>Performance Evaluation of Hybrid Timing against Constellation Error</vt:lpstr>
      <vt:lpstr>Summary Results</vt:lpstr>
      <vt:lpstr>Demonstrator SWOT Analysis</vt:lpstr>
      <vt:lpstr>Strength and Weakness Summary</vt:lpstr>
      <vt:lpstr>PowerPoint Presentation</vt:lpstr>
      <vt:lpstr>Conclusions</vt:lpstr>
      <vt:lpstr>And so…</vt:lpstr>
      <vt:lpstr>This Innovative Hybrid Timing Solution Provides:</vt:lpstr>
      <vt:lpstr>PowerPoint Presentation</vt:lpstr>
      <vt:lpstr>PowerPoint Presentation</vt:lpstr>
      <vt:lpstr>Back up slides</vt:lpstr>
      <vt:lpstr>PowerPoint Presentation</vt:lpstr>
      <vt:lpstr>Development Roadmap &amp; TTM</vt:lpstr>
      <vt:lpstr>Development Roadmap &amp; TTM</vt:lpstr>
      <vt:lpstr>5G Testing</vt:lpstr>
      <vt:lpstr>5G Testing</vt:lpstr>
      <vt:lpstr>5G Baseline Testing Site 1 30m Direct Line of Sight</vt:lpstr>
      <vt:lpstr>5G Baseline Testing Site 2 30m Direct Line of Sight  </vt:lpstr>
      <vt:lpstr>5G Baseline Testing Site 3 400m Non Line of Sight (Indoors) </vt:lpstr>
      <vt:lpstr>5G Baseline Testing Site 4 30m Direct Line of Sight </vt:lpstr>
      <vt:lpstr>Innovative Hybrid Timing Concept – Steps to Commercialisation</vt:lpstr>
      <vt:lpstr>Gap Analysis</vt:lpstr>
      <vt:lpstr>Potential Upgrade Costs</vt:lpstr>
    </vt:vector>
  </TitlesOfParts>
  <Manager>Vertigo Design Srl</Manager>
  <Company>Leonardo Company S.p.a.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 wide screen</dc:title>
  <dc:subject/>
  <dc:creator>Matteo Musa</dc:creator>
  <cp:keywords/>
  <dc:description/>
  <cp:lastModifiedBy>Martin Bransby</cp:lastModifiedBy>
  <cp:revision>2149</cp:revision>
  <cp:lastPrinted>2021-11-22T16:07:55Z</cp:lastPrinted>
  <dcterms:created xsi:type="dcterms:W3CDTF">2012-04-02T20:29:13Z</dcterms:created>
  <dcterms:modified xsi:type="dcterms:W3CDTF">2022-11-09T10:00:54Z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fbae739-7e05-4265-80d7-c73ef6dc7a63_Enabled">
    <vt:lpwstr>true</vt:lpwstr>
  </property>
  <property fmtid="{D5CDD505-2E9C-101B-9397-08002B2CF9AE}" pid="3" name="MSIP_Label_dfbae739-7e05-4265-80d7-c73ef6dc7a63_SetDate">
    <vt:lpwstr>2022-02-08T08:35:15Z</vt:lpwstr>
  </property>
  <property fmtid="{D5CDD505-2E9C-101B-9397-08002B2CF9AE}" pid="4" name="MSIP_Label_dfbae739-7e05-4265-80d7-c73ef6dc7a63_Method">
    <vt:lpwstr>Privileged</vt:lpwstr>
  </property>
  <property fmtid="{D5CDD505-2E9C-101B-9397-08002B2CF9AE}" pid="5" name="MSIP_Label_dfbae739-7e05-4265-80d7-c73ef6dc7a63_Name">
    <vt:lpwstr>dfbae739-7e05-4265-80d7-c73ef6dc7a63</vt:lpwstr>
  </property>
  <property fmtid="{D5CDD505-2E9C-101B-9397-08002B2CF9AE}" pid="6" name="MSIP_Label_dfbae739-7e05-4265-80d7-c73ef6dc7a63_SiteId">
    <vt:lpwstr>31ae1cef-2393-4eb1-8962-4e4bbfccd663</vt:lpwstr>
  </property>
  <property fmtid="{D5CDD505-2E9C-101B-9397-08002B2CF9AE}" pid="7" name="MSIP_Label_dfbae739-7e05-4265-80d7-c73ef6dc7a63_ActionId">
    <vt:lpwstr>495324a4-f4f5-4ff6-9b54-b87838d4e4cb</vt:lpwstr>
  </property>
  <property fmtid="{D5CDD505-2E9C-101B-9397-08002B2CF9AE}" pid="8" name="MSIP_Label_dfbae739-7e05-4265-80d7-c73ef6dc7a63_ContentBits">
    <vt:lpwstr>0</vt:lpwstr>
  </property>
  <property fmtid="{D5CDD505-2E9C-101B-9397-08002B2CF9AE}" pid="9" name="MSIP_Label_5be34829-0eee-47cd-a1a0-a84d7d4bb161_Enabled">
    <vt:lpwstr>true</vt:lpwstr>
  </property>
  <property fmtid="{D5CDD505-2E9C-101B-9397-08002B2CF9AE}" pid="10" name="MSIP_Label_5be34829-0eee-47cd-a1a0-a84d7d4bb161_SetDate">
    <vt:lpwstr>2022-03-28T11:46:41Z</vt:lpwstr>
  </property>
  <property fmtid="{D5CDD505-2E9C-101B-9397-08002B2CF9AE}" pid="11" name="MSIP_Label_5be34829-0eee-47cd-a1a0-a84d7d4bb161_Method">
    <vt:lpwstr>Privileged</vt:lpwstr>
  </property>
  <property fmtid="{D5CDD505-2E9C-101B-9397-08002B2CF9AE}" pid="12" name="MSIP_Label_5be34829-0eee-47cd-a1a0-a84d7d4bb161_Name">
    <vt:lpwstr>Company General Use with NO MARK</vt:lpwstr>
  </property>
  <property fmtid="{D5CDD505-2E9C-101B-9397-08002B2CF9AE}" pid="13" name="MSIP_Label_5be34829-0eee-47cd-a1a0-a84d7d4bb161_SiteId">
    <vt:lpwstr>e4fda1e2-a063-48c2-a133-cf4b3c22f5af</vt:lpwstr>
  </property>
  <property fmtid="{D5CDD505-2E9C-101B-9397-08002B2CF9AE}" pid="14" name="MSIP_Label_5be34829-0eee-47cd-a1a0-a84d7d4bb161_ActionId">
    <vt:lpwstr>09b8bf89-ff48-47f3-b869-808a08711ae9</vt:lpwstr>
  </property>
  <property fmtid="{D5CDD505-2E9C-101B-9397-08002B2CF9AE}" pid="15" name="MSIP_Label_5be34829-0eee-47cd-a1a0-a84d7d4bb161_ContentBits">
    <vt:lpwstr>0</vt:lpwstr>
  </property>
  <property fmtid="{D5CDD505-2E9C-101B-9397-08002B2CF9AE}" pid="16" name="ContentTypeId">
    <vt:lpwstr>0x0101003206D1CEEB57844BBDE672B7600EB56A</vt:lpwstr>
  </property>
</Properties>
</file>