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7" r:id="rId4"/>
    <p:sldId id="268" r:id="rId5"/>
    <p:sldId id="276" r:id="rId6"/>
    <p:sldId id="270" r:id="rId7"/>
    <p:sldId id="277" r:id="rId8"/>
    <p:sldId id="271" r:id="rId9"/>
    <p:sldId id="274" r:id="rId10"/>
    <p:sldId id="272" r:id="rId11"/>
    <p:sldId id="273" r:id="rId12"/>
    <p:sldId id="278" r:id="rId13"/>
    <p:sldId id="27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54"/>
    <a:srgbClr val="FF6769"/>
    <a:srgbClr val="273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7"/>
    <p:restoredTop sz="87747" autoAdjust="0"/>
  </p:normalViewPr>
  <p:slideViewPr>
    <p:cSldViewPr snapToGrid="0" snapToObjects="1">
      <p:cViewPr varScale="1">
        <p:scale>
          <a:sx n="109" d="100"/>
          <a:sy n="109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774EE-46DD-4FC1-9D2A-14DE6F93C2AB}" type="datetimeFigureOut">
              <a:rPr lang="en-CA" smtClean="0"/>
              <a:t>2022-11-06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9693D-E77D-4ABF-BC7B-283B261C14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73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M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otivation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be financial, or ideological and the attackers are increasingly highly skilled, well-funded, patient, and professional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9693D-E77D-4ABF-BC7B-283B261C14F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28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False Time - Changes to the system time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Degrade Accuracy - Disruptions or Degradations in the time distribution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Denial of PTP Service - Interruptions of the time distribution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any of which could ultimately cause disruption of the essence.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CA" sz="1800" dirty="0"/>
              <a:t>Detection methods are based on items in YANG Model. Only takes approx. dozen items to cover all the detections. Pretty powerful.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9693D-E77D-4ABF-BC7B-283B261C14F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48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20 Threat Cards in the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9693D-E77D-4ABF-BC7B-283B261C14F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163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If not set datasets over PTP, disable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9693D-E77D-4ABF-BC7B-283B261C14F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35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9693D-E77D-4ABF-BC7B-283B261C14F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53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Leigh.Whitcomb.work@gmail.com</a:t>
            </a:r>
          </a:p>
          <a:p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www.linkedin.com/in/leigh-whitcomb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9693D-E77D-4ABF-BC7B-283B261C14F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14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5DB9-8238-9341-8EFC-0A73DE5D5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1D5D-74CD-6444-9E0E-9B264EA5D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F970A-F6A7-4349-B63F-ADD1C669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354B-351C-8241-824C-638AC6F69111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7517A-4921-5C4D-AC30-22FE4440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E8491-4A02-7747-9A5A-92A6E94C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5E09-F95E-244D-8B0E-68B9E786EA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7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6A7B-58E8-374B-8976-9B75CF39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0B820-3795-C845-805C-6C1680E89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16DE-C9CA-CB41-9FD9-FD17F920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354B-351C-8241-824C-638AC6F69111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822D-2237-6D48-9C0C-C7AD29FC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ECAF-A761-B846-B793-DFFFB5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5E09-F95E-244D-8B0E-68B9E786EA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3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48EA4A-F330-1F4D-93C3-AD8690D43D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3569" y="5908469"/>
            <a:ext cx="911431" cy="911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F2D27-28AD-7740-B5FD-6A4774D9C7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86"/>
            <a:ext cx="12192000" cy="7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0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TSF Title Slide">
    <p:bg>
      <p:bgPr>
        <a:solidFill>
          <a:srgbClr val="273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5CA510A8-1A48-5A4E-B49E-17A83CF94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55"/>
          <a:stretch/>
        </p:blipFill>
        <p:spPr>
          <a:xfrm>
            <a:off x="0" y="254000"/>
            <a:ext cx="12192000" cy="544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CF953-569D-AD46-93A8-2AE20AF73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26744" y="1717469"/>
            <a:ext cx="3321462" cy="3321462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55E12D1-AB3B-25DD-08CB-702B67EB83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5215" y="1845496"/>
            <a:ext cx="5695527" cy="3321462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FDB05F-5993-48BC-B809-6BD1B4EF7B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2549" y="5901680"/>
            <a:ext cx="680494" cy="68049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74A63E-05DE-75B2-829A-5076F0A1CE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01777" y="5926456"/>
            <a:ext cx="630943" cy="630943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D8DEF912-AEA1-EB28-4BC6-CD23576182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3516" y="6114754"/>
            <a:ext cx="2731013" cy="4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1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Slide">
    <p:bg>
      <p:bgPr>
        <a:solidFill>
          <a:srgbClr val="273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5CA510A8-1A48-5A4E-B49E-17A83CF94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55"/>
          <a:stretch/>
        </p:blipFill>
        <p:spPr>
          <a:xfrm>
            <a:off x="0" y="254000"/>
            <a:ext cx="12192000" cy="544830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F2DC88-0132-6F40-BC99-93360A4317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2549" y="5901680"/>
            <a:ext cx="680494" cy="680494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876731-6E8C-7945-A3B1-2D01F8E358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01777" y="5926456"/>
            <a:ext cx="630943" cy="63094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7697972-17BD-F690-2D35-B35396FEE0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3516" y="6114754"/>
            <a:ext cx="2731013" cy="4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bg>
      <p:bgPr>
        <a:solidFill>
          <a:srgbClr val="273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5CA510A8-1A48-5A4E-B49E-17A83CF94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55"/>
          <a:stretch/>
        </p:blipFill>
        <p:spPr>
          <a:xfrm>
            <a:off x="0" y="254000"/>
            <a:ext cx="12192000" cy="544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13AC95-54FF-3748-9541-1DCBB59A02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9296" y="5544742"/>
            <a:ext cx="962231" cy="962231"/>
          </a:xfrm>
          <a:prstGeom prst="rect">
            <a:avLst/>
          </a:prstGeom>
        </p:spPr>
      </p:pic>
      <p:sp>
        <p:nvSpPr>
          <p:cNvPr id="9" name="L-shape 8">
            <a:extLst>
              <a:ext uri="{FF2B5EF4-FFF2-40B4-BE49-F238E27FC236}">
                <a16:creationId xmlns:a16="http://schemas.microsoft.com/office/drawing/2014/main" id="{16CB4371-E3EA-A443-8A4B-EDFF8E260B72}"/>
              </a:ext>
            </a:extLst>
          </p:cNvPr>
          <p:cNvSpPr/>
          <p:nvPr userDrawn="1"/>
        </p:nvSpPr>
        <p:spPr>
          <a:xfrm rot="5400000">
            <a:off x="3037543" y="2692400"/>
            <a:ext cx="520700" cy="520700"/>
          </a:xfrm>
          <a:prstGeom prst="corner">
            <a:avLst>
              <a:gd name="adj1" fmla="val 26596"/>
              <a:gd name="adj2" fmla="val 265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AB7220C-3223-9145-9475-3A0EDDE7274B}"/>
              </a:ext>
            </a:extLst>
          </p:cNvPr>
          <p:cNvSpPr/>
          <p:nvPr userDrawn="1"/>
        </p:nvSpPr>
        <p:spPr>
          <a:xfrm rot="16200000">
            <a:off x="8543363" y="3658393"/>
            <a:ext cx="520700" cy="520700"/>
          </a:xfrm>
          <a:prstGeom prst="corner">
            <a:avLst>
              <a:gd name="adj1" fmla="val 26596"/>
              <a:gd name="adj2" fmla="val 265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82C647-D6FB-CC48-AE1E-39E3FB25C9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5676815"/>
            <a:ext cx="858773" cy="85877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E05FE8-A6FF-0543-94D1-9CB5058463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92511" y="5714292"/>
            <a:ext cx="796240" cy="79624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FDF023A-1847-D91D-F911-AC490A6094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36694" y="2640479"/>
            <a:ext cx="77724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B8D54-367C-D14C-9F6E-D4E66CC0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82470-6392-844B-B3DE-1F385CA4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8E78A-85BD-8F45-BD23-5B8C9C1A6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354B-351C-8241-824C-638AC6F69111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60F09-B17B-354D-807C-1C240AC30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4121C-F1AE-C841-9276-1E15C2F93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5E09-F95E-244D-8B0E-68B9E786EA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8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pte.org/technology-reports-downloads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.hubspotusercontent00.net/hubfs/5253154/6e8ed286-8887-480a-8a89-7daac0745644-hs_file_upload-er1004-2021%20(1)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03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775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Best Current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CAAC3-45AF-2947-A1FF-CC148440E8A7}"/>
              </a:ext>
            </a:extLst>
          </p:cNvPr>
          <p:cNvSpPr txBox="1"/>
          <p:nvPr/>
        </p:nvSpPr>
        <p:spPr>
          <a:xfrm>
            <a:off x="723899" y="1653873"/>
            <a:ext cx="93520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Strong password authentication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PTP boundary clock mode</a:t>
            </a:r>
          </a:p>
          <a:p>
            <a:pPr lvl="1"/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“Leader/Master/</a:t>
            </a:r>
            <a:r>
              <a:rPr lang="en-US" sz="2400" dirty="0" err="1">
                <a:ea typeface="Lato" panose="020F0502020204030203" pitchFamily="34" charset="0"/>
                <a:cs typeface="Lato" panose="020F0502020204030203" pitchFamily="34" charset="0"/>
              </a:rPr>
              <a:t>TimeTransmitter</a:t>
            </a: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 Only”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Restrict to only the features that are required by your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Protect GNSS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Protect external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Monitoring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SMPTE ST 2059-15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1042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A Peek into the Future of PTP 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CAAC3-45AF-2947-A1FF-CC148440E8A7}"/>
              </a:ext>
            </a:extLst>
          </p:cNvPr>
          <p:cNvSpPr txBox="1"/>
          <p:nvPr/>
        </p:nvSpPr>
        <p:spPr>
          <a:xfrm>
            <a:off x="723899" y="2300882"/>
            <a:ext cx="1078523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Secure by Design, Secure by Default, IEEE 802.1X (RADIUS) Networking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IEEE 1588:2019 Recommendations</a:t>
            </a:r>
          </a:p>
          <a:p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	A. Message Authentication TLV and associated Key management system.</a:t>
            </a:r>
          </a:p>
          <a:p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	B. External Transport Message Security.   E.g. MACsec and IPsec.</a:t>
            </a:r>
          </a:p>
          <a:p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	C. Network enhancements like redundant Leaders and segmented networks</a:t>
            </a:r>
          </a:p>
          <a:p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	D. Monitoring and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2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1042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Report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CAAC3-45AF-2947-A1FF-CC148440E8A7}"/>
              </a:ext>
            </a:extLst>
          </p:cNvPr>
          <p:cNvSpPr txBox="1"/>
          <p:nvPr/>
        </p:nvSpPr>
        <p:spPr>
          <a:xfrm>
            <a:off x="723900" y="1946939"/>
            <a:ext cx="968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Final review and publication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www.smpte.org/technology-reports-downloads</a:t>
            </a: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2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1042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CAAC3-45AF-2947-A1FF-CC148440E8A7}"/>
              </a:ext>
            </a:extLst>
          </p:cNvPr>
          <p:cNvSpPr txBox="1"/>
          <p:nvPr/>
        </p:nvSpPr>
        <p:spPr>
          <a:xfrm>
            <a:off x="723900" y="1946939"/>
            <a:ext cx="9686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SMPTE has 2</a:t>
            </a:r>
            <a:r>
              <a:rPr lang="en-US" sz="2400" baseline="30000" dirty="0">
                <a:ea typeface="Lato" panose="020F0502020204030203" pitchFamily="34" charset="0"/>
                <a:cs typeface="Lato" panose="020F0502020204030203" pitchFamily="34" charset="0"/>
              </a:rPr>
              <a:t>nd</a:t>
            </a: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 SG report on PTP security </a:t>
            </a:r>
            <a:r>
              <a:rPr lang="en-US" sz="2400" dirty="0">
                <a:solidFill>
                  <a:srgbClr val="FF0000"/>
                </a:solidFill>
                <a:ea typeface="Lato" panose="020F0502020204030203" pitchFamily="34" charset="0"/>
                <a:cs typeface="Lato" panose="020F0502020204030203" pitchFamily="34" charset="0"/>
              </a:rPr>
              <a:t>coming soon!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Focus is Specific Threats and their Matching Impacts and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Best Current Practices (E.g. Use Boundary clocks)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A Peek into the Future of PTP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Can be applied to other 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5C4B8-B9B7-51EA-F04F-7CFFB61A994F}"/>
              </a:ext>
            </a:extLst>
          </p:cNvPr>
          <p:cNvSpPr txBox="1"/>
          <p:nvPr/>
        </p:nvSpPr>
        <p:spPr>
          <a:xfrm>
            <a:off x="3224824" y="4404060"/>
            <a:ext cx="6442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Leigh.Whitcomb.work@gmail.com</a:t>
            </a:r>
          </a:p>
          <a:p>
            <a:r>
              <a:rPr lang="en-US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www.linkedin.com/in/leigh-whitcomb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EE624-736D-360B-A35F-8DB146000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973" y="4264269"/>
            <a:ext cx="1217009" cy="12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2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8B22CD-F73F-2149-B780-A55A58B78BDF}"/>
              </a:ext>
            </a:extLst>
          </p:cNvPr>
          <p:cNvSpPr txBox="1"/>
          <p:nvPr/>
        </p:nvSpPr>
        <p:spPr>
          <a:xfrm>
            <a:off x="793750" y="628233"/>
            <a:ext cx="8100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SMPTE Study Group Report on PTP 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7C844-656C-204B-9547-72DBDC5C6755}"/>
              </a:ext>
            </a:extLst>
          </p:cNvPr>
          <p:cNvSpPr txBox="1"/>
          <p:nvPr/>
        </p:nvSpPr>
        <p:spPr>
          <a:xfrm>
            <a:off x="793750" y="2873038"/>
            <a:ext cx="7759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Leigh Whitcomb</a:t>
            </a:r>
          </a:p>
          <a:p>
            <a:r>
              <a:rPr lang="en-US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Unaffiliated</a:t>
            </a:r>
          </a:p>
          <a:p>
            <a:r>
              <a:rPr lang="en-US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SMPTE 32nf Technical Committee co-chair</a:t>
            </a:r>
          </a:p>
          <a:p>
            <a:r>
              <a:rPr lang="en-US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Nov. 2022</a:t>
            </a:r>
          </a:p>
        </p:txBody>
      </p:sp>
    </p:spTree>
    <p:extLst>
      <p:ext uri="{BB962C8B-B14F-4D97-AF65-F5344CB8AC3E}">
        <p14:creationId xmlns:p14="http://schemas.microsoft.com/office/powerpoint/2010/main" val="341273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775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PTP Security Study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CAAC3-45AF-2947-A1FF-CC148440E8A7}"/>
              </a:ext>
            </a:extLst>
          </p:cNvPr>
          <p:cNvSpPr txBox="1"/>
          <p:nvPr/>
        </p:nvSpPr>
        <p:spPr>
          <a:xfrm>
            <a:off x="723900" y="1714728"/>
            <a:ext cx="775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1st Study Report</a:t>
            </a:r>
          </a:p>
          <a:p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ER 1004:2021 “Report of the Study Group On Security in SMPTE ST 2059 – Threat Landscape” 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https://f.hubspotusercontent00.net/hubfs/5253154/6e8ed286-8887-480a-8a89-7daac0745644-hs_file_upload-er1004-2021%20(1).pdf</a:t>
            </a:r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2nd Study Report (This presentation)</a:t>
            </a:r>
          </a:p>
          <a:p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Mitigation and Detection</a:t>
            </a:r>
          </a:p>
          <a:p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3rd Study Report (Maybe)</a:t>
            </a:r>
          </a:p>
          <a:p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Impact of IEEE v2.1 on the Broadcast and Professional Media Industries</a:t>
            </a:r>
          </a:p>
          <a:p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9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775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Study Group Report 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CAAC3-45AF-2947-A1FF-CC148440E8A7}"/>
              </a:ext>
            </a:extLst>
          </p:cNvPr>
          <p:cNvSpPr txBox="1"/>
          <p:nvPr/>
        </p:nvSpPr>
        <p:spPr>
          <a:xfrm>
            <a:off x="723900" y="2300882"/>
            <a:ext cx="7759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Background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Specific Threats and their Matching Impacts and Controls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Best Current Practices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A Peek into the Future of PTP Security</a:t>
            </a:r>
          </a:p>
        </p:txBody>
      </p:sp>
    </p:spTree>
    <p:extLst>
      <p:ext uri="{BB962C8B-B14F-4D97-AF65-F5344CB8AC3E}">
        <p14:creationId xmlns:p14="http://schemas.microsoft.com/office/powerpoint/2010/main" val="281037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775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CAAC3-45AF-2947-A1FF-CC148440E8A7}"/>
              </a:ext>
            </a:extLst>
          </p:cNvPr>
          <p:cNvSpPr txBox="1"/>
          <p:nvPr/>
        </p:nvSpPr>
        <p:spPr>
          <a:xfrm>
            <a:off x="723900" y="1816328"/>
            <a:ext cx="103973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Threat Dynamics and Attacker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What’s Special About Media Networks?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Up to thousands of high bandwidth (~3Gb/s) RTP streams comprised of packets that must be presented to the physical layer at precise times.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Signal processing systems that must synchronize their inputs with upstream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Automation systems that must accurately cue and play essence with frame-accurately by sending control commands over the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SMPTE ST 2059-1 and -2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3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899" y="520700"/>
            <a:ext cx="1120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What is a Broadcast and Professional Media System?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91420-9381-C668-6D15-245C22DFF85B}"/>
              </a:ext>
            </a:extLst>
          </p:cNvPr>
          <p:cNvSpPr/>
          <p:nvPr/>
        </p:nvSpPr>
        <p:spPr>
          <a:xfrm>
            <a:off x="4950025" y="1494389"/>
            <a:ext cx="1643280" cy="10029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tx1"/>
                </a:solidFill>
                <a:latin typeface="+mj-lt"/>
              </a:rPr>
              <a:t>OTT Service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694DF-EFD6-F957-0B1F-CDC1FCAFE9F1}"/>
              </a:ext>
            </a:extLst>
          </p:cNvPr>
          <p:cNvSpPr/>
          <p:nvPr/>
        </p:nvSpPr>
        <p:spPr>
          <a:xfrm>
            <a:off x="5578876" y="5156305"/>
            <a:ext cx="1588142" cy="10029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CA" sz="1100" dirty="0">
                <a:solidFill>
                  <a:schemeClr val="tx1"/>
                </a:solidFill>
                <a:latin typeface="+mj-lt"/>
              </a:rPr>
              <a:t>Control Device</a:t>
            </a:r>
            <a:br>
              <a:rPr lang="en-CA" sz="1100" dirty="0">
                <a:solidFill>
                  <a:schemeClr val="tx1"/>
                </a:solidFill>
                <a:latin typeface="+mj-lt"/>
              </a:rPr>
            </a:br>
            <a:r>
              <a:rPr kumimoji="0" lang="en-CA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e.g. Routing Panel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3AF496-BB43-0FD1-E0D2-7283BC25E052}"/>
              </a:ext>
            </a:extLst>
          </p:cNvPr>
          <p:cNvSpPr/>
          <p:nvPr/>
        </p:nvSpPr>
        <p:spPr>
          <a:xfrm>
            <a:off x="7267100" y="5156305"/>
            <a:ext cx="1588142" cy="10029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CA" sz="1100" dirty="0">
                <a:solidFill>
                  <a:schemeClr val="tx1"/>
                </a:solidFill>
                <a:latin typeface="+mj-lt"/>
              </a:rPr>
              <a:t>Engineering </a:t>
            </a:r>
            <a:br>
              <a:rPr lang="en-CA" sz="1100" dirty="0">
                <a:solidFill>
                  <a:schemeClr val="tx1"/>
                </a:solidFill>
                <a:latin typeface="+mj-lt"/>
              </a:rPr>
            </a:br>
            <a:r>
              <a:rPr lang="en-CA" sz="1100" dirty="0">
                <a:solidFill>
                  <a:schemeClr val="tx1"/>
                </a:solidFill>
                <a:latin typeface="+mj-lt"/>
              </a:rPr>
              <a:t>Computer</a:t>
            </a:r>
          </a:p>
          <a:p>
            <a:pPr algn="ctr"/>
            <a:r>
              <a:rPr kumimoji="0" lang="en-CA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e.g. TeamViewer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6F0B20-92D1-F1FE-4FF0-E467ACBF36A2}"/>
              </a:ext>
            </a:extLst>
          </p:cNvPr>
          <p:cNvSpPr/>
          <p:nvPr/>
        </p:nvSpPr>
        <p:spPr>
          <a:xfrm>
            <a:off x="514198" y="5156305"/>
            <a:ext cx="1588142" cy="10029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Media Node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without Separate Management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e.g. Audio Mic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E14EC-145A-4367-DA7B-95FC9C3D2BAE}"/>
              </a:ext>
            </a:extLst>
          </p:cNvPr>
          <p:cNvSpPr/>
          <p:nvPr/>
        </p:nvSpPr>
        <p:spPr>
          <a:xfrm>
            <a:off x="2202424" y="5156305"/>
            <a:ext cx="1588142" cy="10029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Media Node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ST 2022-7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with in band</a:t>
            </a:r>
            <a:br>
              <a:rPr lang="en-US" sz="1100" dirty="0">
                <a:solidFill>
                  <a:schemeClr val="tx1"/>
                </a:solidFill>
                <a:latin typeface="+mj-lt"/>
              </a:rPr>
            </a:br>
            <a:r>
              <a:rPr lang="en-US" sz="1100" dirty="0">
                <a:solidFill>
                  <a:schemeClr val="tx1"/>
                </a:solidFill>
                <a:latin typeface="+mj-lt"/>
              </a:rPr>
              <a:t>Management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e.g. Camera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F106A-70FD-F15B-DE52-A8C6712BD6D8}"/>
              </a:ext>
            </a:extLst>
          </p:cNvPr>
          <p:cNvSpPr/>
          <p:nvPr/>
        </p:nvSpPr>
        <p:spPr>
          <a:xfrm>
            <a:off x="3890650" y="5156305"/>
            <a:ext cx="1588142" cy="10029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Media Node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ST 2022-7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with Separate Management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e.g. Multiviewer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9F3F4-03CF-3593-133F-2012C64CA3A5}"/>
              </a:ext>
            </a:extLst>
          </p:cNvPr>
          <p:cNvSpPr/>
          <p:nvPr/>
        </p:nvSpPr>
        <p:spPr>
          <a:xfrm>
            <a:off x="4950025" y="3236037"/>
            <a:ext cx="1643280" cy="1002991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tx2"/>
                </a:solidFill>
                <a:latin typeface="+mj-lt"/>
              </a:rPr>
              <a:t>Control / Management Switch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1B990-E661-30EA-085B-35DF91D2A1F1}"/>
              </a:ext>
            </a:extLst>
          </p:cNvPr>
          <p:cNvSpPr/>
          <p:nvPr/>
        </p:nvSpPr>
        <p:spPr>
          <a:xfrm>
            <a:off x="2741199" y="3236037"/>
            <a:ext cx="1643280" cy="1002991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accent2"/>
                </a:solidFill>
                <a:latin typeface="+mj-lt"/>
              </a:rPr>
              <a:t>Essence Amber Switch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26F65E-A81C-95D8-9CE7-B6EE429BD81A}"/>
              </a:ext>
            </a:extLst>
          </p:cNvPr>
          <p:cNvSpPr/>
          <p:nvPr/>
        </p:nvSpPr>
        <p:spPr>
          <a:xfrm>
            <a:off x="514198" y="3236037"/>
            <a:ext cx="1643280" cy="1002991"/>
          </a:xfrm>
          <a:prstGeom prst="rect">
            <a:avLst/>
          </a:prstGeom>
          <a:noFill/>
          <a:ln w="19050">
            <a:solidFill>
              <a:srgbClr val="376BB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376BBF"/>
                </a:solidFill>
                <a:latin typeface="+mj-lt"/>
              </a:rPr>
              <a:t>Essence Blue Switch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E99A5C-1CB3-9F33-54FC-05C03B2670D2}"/>
              </a:ext>
            </a:extLst>
          </p:cNvPr>
          <p:cNvCxnSpPr>
            <a:cxnSpLocks/>
          </p:cNvCxnSpPr>
          <p:nvPr/>
        </p:nvCxnSpPr>
        <p:spPr>
          <a:xfrm>
            <a:off x="896353" y="4235452"/>
            <a:ext cx="0" cy="916732"/>
          </a:xfrm>
          <a:prstGeom prst="straightConnector1">
            <a:avLst/>
          </a:prstGeom>
          <a:ln w="19050">
            <a:solidFill>
              <a:srgbClr val="376BB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4FAFA65-42FD-1D8C-8939-B5DEBA1966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07528" y="3867337"/>
            <a:ext cx="917277" cy="1660657"/>
          </a:xfrm>
          <a:prstGeom prst="bentConnector3">
            <a:avLst>
              <a:gd name="adj1" fmla="val 70768"/>
            </a:avLst>
          </a:prstGeom>
          <a:ln w="19050">
            <a:solidFill>
              <a:srgbClr val="376BB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DE8B76A-D173-2E58-399B-7908D14E53F0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2768662" y="3240245"/>
            <a:ext cx="918111" cy="2914007"/>
          </a:xfrm>
          <a:prstGeom prst="bentConnector3">
            <a:avLst>
              <a:gd name="adj1" fmla="val 50000"/>
            </a:avLst>
          </a:prstGeom>
          <a:ln w="19050">
            <a:solidFill>
              <a:srgbClr val="376BB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A4B0806-E58A-F724-E83B-8D26BCDADFDE}"/>
              </a:ext>
            </a:extLst>
          </p:cNvPr>
          <p:cNvSpPr/>
          <p:nvPr/>
        </p:nvSpPr>
        <p:spPr>
          <a:xfrm>
            <a:off x="1616374" y="4057390"/>
            <a:ext cx="308679" cy="18080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850D89-ACFB-8940-433F-59AF871A4FF3}"/>
              </a:ext>
            </a:extLst>
          </p:cNvPr>
          <p:cNvGrpSpPr/>
          <p:nvPr/>
        </p:nvGrpSpPr>
        <p:grpSpPr>
          <a:xfrm>
            <a:off x="3277089" y="4235452"/>
            <a:ext cx="836295" cy="916732"/>
            <a:chOff x="3494773" y="3906008"/>
            <a:chExt cx="836295" cy="91673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5AC82C0-8CD3-8FAC-7584-ECB1D42D58A5}"/>
                </a:ext>
              </a:extLst>
            </p:cNvPr>
            <p:cNvCxnSpPr>
              <a:cxnSpLocks/>
            </p:cNvCxnSpPr>
            <p:nvPr/>
          </p:nvCxnSpPr>
          <p:spPr>
            <a:xfrm>
              <a:off x="3494773" y="3906008"/>
              <a:ext cx="0" cy="916732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756187E-1866-051D-1667-8724EAECCF32}"/>
                </a:ext>
              </a:extLst>
            </p:cNvPr>
            <p:cNvCxnSpPr>
              <a:cxnSpLocks/>
            </p:cNvCxnSpPr>
            <p:nvPr/>
          </p:nvCxnSpPr>
          <p:spPr>
            <a:xfrm>
              <a:off x="4331068" y="3906008"/>
              <a:ext cx="0" cy="916732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D9650D-2B81-A9CE-9824-004909AF0A35}"/>
              </a:ext>
            </a:extLst>
          </p:cNvPr>
          <p:cNvCxnSpPr>
            <a:cxnSpLocks/>
          </p:cNvCxnSpPr>
          <p:nvPr/>
        </p:nvCxnSpPr>
        <p:spPr>
          <a:xfrm>
            <a:off x="5819290" y="4235452"/>
            <a:ext cx="0" cy="916732"/>
          </a:xfrm>
          <a:prstGeom prst="straightConnector1">
            <a:avLst/>
          </a:prstGeom>
          <a:ln w="1905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EA65783-E1A0-0F00-A64D-9FC328BADC50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6726900" y="3822033"/>
            <a:ext cx="918111" cy="175043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26912CB-2E5C-30BD-3E8F-4086608FE12E}"/>
              </a:ext>
            </a:extLst>
          </p:cNvPr>
          <p:cNvSpPr/>
          <p:nvPr/>
        </p:nvSpPr>
        <p:spPr>
          <a:xfrm>
            <a:off x="6156400" y="4057390"/>
            <a:ext cx="308679" cy="18080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758E55-C736-F2ED-98E2-29F1F1DCA09A}"/>
              </a:ext>
            </a:extLst>
          </p:cNvPr>
          <p:cNvCxnSpPr>
            <a:cxnSpLocks/>
          </p:cNvCxnSpPr>
          <p:nvPr/>
        </p:nvCxnSpPr>
        <p:spPr>
          <a:xfrm>
            <a:off x="5271451" y="4235452"/>
            <a:ext cx="0" cy="916732"/>
          </a:xfrm>
          <a:prstGeom prst="straightConnector1">
            <a:avLst/>
          </a:prstGeom>
          <a:ln w="1905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3C1742-8DCE-F2E9-BB36-31CD52EF1687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5771665" y="2497380"/>
            <a:ext cx="0" cy="738657"/>
          </a:xfrm>
          <a:prstGeom prst="straightConnector1">
            <a:avLst/>
          </a:prstGeom>
          <a:ln w="1905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7565258E-E37D-DCA6-CD53-85C6021A9B2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41006" y="727017"/>
            <a:ext cx="1403853" cy="3614188"/>
          </a:xfrm>
          <a:prstGeom prst="bentConnector2">
            <a:avLst/>
          </a:prstGeom>
          <a:ln w="19050">
            <a:solidFill>
              <a:srgbClr val="376BB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1B5194B-A524-D306-FBA5-D956C5C8927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53772" y="2039782"/>
            <a:ext cx="1005322" cy="1387189"/>
          </a:xfrm>
          <a:prstGeom prst="bentConnector2">
            <a:avLst/>
          </a:prstGeom>
          <a:ln w="19050">
            <a:solidFill>
              <a:schemeClr val="accent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F3A60D2-CC3C-87E1-2E40-628E834F528A}"/>
              </a:ext>
            </a:extLst>
          </p:cNvPr>
          <p:cNvSpPr/>
          <p:nvPr/>
        </p:nvSpPr>
        <p:spPr>
          <a:xfrm>
            <a:off x="1605914" y="3241960"/>
            <a:ext cx="308679" cy="18080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E182C3-086F-39DE-D330-72C920D5E9A8}"/>
              </a:ext>
            </a:extLst>
          </p:cNvPr>
          <p:cNvSpPr/>
          <p:nvPr/>
        </p:nvSpPr>
        <p:spPr>
          <a:xfrm>
            <a:off x="5227197" y="3236880"/>
            <a:ext cx="308679" cy="18080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6E667811-75C0-E56A-708C-155CA90F62A8}"/>
              </a:ext>
            </a:extLst>
          </p:cNvPr>
          <p:cNvCxnSpPr>
            <a:cxnSpLocks/>
            <a:stCxn id="30" idx="0"/>
            <a:endCxn id="29" idx="0"/>
          </p:cNvCxnSpPr>
          <p:nvPr/>
        </p:nvCxnSpPr>
        <p:spPr>
          <a:xfrm rot="16200000" flipH="1" flipV="1">
            <a:off x="3568356" y="1428778"/>
            <a:ext cx="5080" cy="3621283"/>
          </a:xfrm>
          <a:prstGeom prst="bentConnector3">
            <a:avLst>
              <a:gd name="adj1" fmla="val -7350000"/>
            </a:avLst>
          </a:prstGeom>
          <a:ln w="1905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600496-D165-77ED-F35A-3886E1B2E3C5}"/>
              </a:ext>
            </a:extLst>
          </p:cNvPr>
          <p:cNvCxnSpPr>
            <a:cxnSpLocks/>
          </p:cNvCxnSpPr>
          <p:nvPr/>
        </p:nvCxnSpPr>
        <p:spPr>
          <a:xfrm flipH="1">
            <a:off x="4384479" y="3737533"/>
            <a:ext cx="565546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CA7F0D3-8F97-1E31-F8A0-107E63085A57}"/>
              </a:ext>
            </a:extLst>
          </p:cNvPr>
          <p:cNvSpPr/>
          <p:nvPr/>
        </p:nvSpPr>
        <p:spPr>
          <a:xfrm>
            <a:off x="7491404" y="1765023"/>
            <a:ext cx="1643280" cy="461722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3"/>
                </a:solidFill>
                <a:latin typeface="+mj-lt"/>
              </a:rPr>
              <a:t>Firewall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520106-2AEA-6835-F409-54D48E191648}"/>
              </a:ext>
            </a:extLst>
          </p:cNvPr>
          <p:cNvSpPr/>
          <p:nvPr/>
        </p:nvSpPr>
        <p:spPr>
          <a:xfrm>
            <a:off x="7491404" y="3506671"/>
            <a:ext cx="1643280" cy="461722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3"/>
                </a:solidFill>
                <a:latin typeface="+mj-lt"/>
              </a:rPr>
              <a:t>Firewall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4B815C-A581-189C-963A-1D19FE9CB777}"/>
              </a:ext>
            </a:extLst>
          </p:cNvPr>
          <p:cNvSpPr/>
          <p:nvPr/>
        </p:nvSpPr>
        <p:spPr>
          <a:xfrm>
            <a:off x="10032782" y="1494389"/>
            <a:ext cx="1643280" cy="10029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tx1"/>
                </a:solidFill>
                <a:latin typeface="+mj-lt"/>
              </a:rPr>
              <a:t>OTT Viewers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277AEF-6AC8-BC06-522A-3DBC88AFA0AE}"/>
              </a:ext>
            </a:extLst>
          </p:cNvPr>
          <p:cNvSpPr/>
          <p:nvPr/>
        </p:nvSpPr>
        <p:spPr>
          <a:xfrm>
            <a:off x="8762093" y="4509662"/>
            <a:ext cx="1643280" cy="46172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tx1"/>
                </a:solidFill>
                <a:latin typeface="+mj-lt"/>
              </a:rPr>
              <a:t>Vendor Debugging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2CF78B-6169-411B-BB53-3274C47C1AF0}"/>
              </a:ext>
            </a:extLst>
          </p:cNvPr>
          <p:cNvSpPr/>
          <p:nvPr/>
        </p:nvSpPr>
        <p:spPr>
          <a:xfrm>
            <a:off x="10032782" y="3236037"/>
            <a:ext cx="1643280" cy="10029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tx1"/>
                </a:solidFill>
                <a:latin typeface="+mj-lt"/>
              </a:rPr>
              <a:t>Remote Station Monitoring</a:t>
            </a:r>
            <a:br>
              <a:rPr lang="en-CA" sz="1100" dirty="0">
                <a:solidFill>
                  <a:schemeClr val="tx1"/>
                </a:solidFill>
                <a:latin typeface="+mj-lt"/>
              </a:rPr>
            </a:br>
            <a:r>
              <a:rPr kumimoji="0" lang="en-CA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by Station </a:t>
            </a:r>
            <a:br>
              <a:rPr kumimoji="0" lang="en-CA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CA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Engineering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4425503-2FB6-D1B2-DDC8-31D2B4E88993}"/>
              </a:ext>
            </a:extLst>
          </p:cNvPr>
          <p:cNvCxnSpPr>
            <a:cxnSpLocks/>
          </p:cNvCxnSpPr>
          <p:nvPr/>
        </p:nvCxnSpPr>
        <p:spPr>
          <a:xfrm flipV="1">
            <a:off x="6593305" y="1993120"/>
            <a:ext cx="898099" cy="552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CF1C14-A18F-EB2A-D2F8-78A158EDF86A}"/>
              </a:ext>
            </a:extLst>
          </p:cNvPr>
          <p:cNvCxnSpPr>
            <a:cxnSpLocks/>
          </p:cNvCxnSpPr>
          <p:nvPr/>
        </p:nvCxnSpPr>
        <p:spPr>
          <a:xfrm flipV="1">
            <a:off x="6593305" y="3737534"/>
            <a:ext cx="898099" cy="1"/>
          </a:xfrm>
          <a:prstGeom prst="straightConnector1">
            <a:avLst/>
          </a:prstGeom>
          <a:ln w="1905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39CBA94-56D4-EF76-B217-14098D6BB577}"/>
              </a:ext>
            </a:extLst>
          </p:cNvPr>
          <p:cNvSpPr/>
          <p:nvPr/>
        </p:nvSpPr>
        <p:spPr>
          <a:xfrm>
            <a:off x="9525785" y="3679584"/>
            <a:ext cx="115896" cy="1158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schemeClr val="tx1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D42FC6-AADB-C00B-AD8F-72F6A0EF9037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9134684" y="3737532"/>
            <a:ext cx="391101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EFC787-2E89-42EA-93E6-8AEEF0F1C19F}"/>
              </a:ext>
            </a:extLst>
          </p:cNvPr>
          <p:cNvCxnSpPr>
            <a:cxnSpLocks/>
            <a:stCxn id="40" idx="6"/>
          </p:cNvCxnSpPr>
          <p:nvPr/>
        </p:nvCxnSpPr>
        <p:spPr>
          <a:xfrm>
            <a:off x="9641681" y="3737532"/>
            <a:ext cx="391101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2D32ABC-0C43-D362-34FE-06AEE32D0EA8}"/>
              </a:ext>
            </a:extLst>
          </p:cNvPr>
          <p:cNvCxnSpPr>
            <a:cxnSpLocks/>
            <a:stCxn id="40" idx="4"/>
          </p:cNvCxnSpPr>
          <p:nvPr/>
        </p:nvCxnSpPr>
        <p:spPr>
          <a:xfrm>
            <a:off x="9583733" y="3795480"/>
            <a:ext cx="0" cy="71418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E8F08D4-60AB-D5B9-456C-859E71F4F1DB}"/>
              </a:ext>
            </a:extLst>
          </p:cNvPr>
          <p:cNvCxnSpPr>
            <a:cxnSpLocks/>
          </p:cNvCxnSpPr>
          <p:nvPr/>
        </p:nvCxnSpPr>
        <p:spPr>
          <a:xfrm>
            <a:off x="9134684" y="1995884"/>
            <a:ext cx="898098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2CC556C-6964-DBE7-4BA7-70FAB1D87082}"/>
              </a:ext>
            </a:extLst>
          </p:cNvPr>
          <p:cNvSpPr txBox="1"/>
          <p:nvPr/>
        </p:nvSpPr>
        <p:spPr>
          <a:xfrm>
            <a:off x="9134684" y="1680734"/>
            <a:ext cx="898098" cy="2616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CA" sz="1100" dirty="0"/>
              <a:t>Internet</a:t>
            </a:r>
            <a:endParaRPr lang="en-US" sz="1100" dirty="0"/>
          </a:p>
        </p:txBody>
      </p:sp>
      <p:sp>
        <p:nvSpPr>
          <p:cNvPr id="46" name="AutoShape 2">
            <a:extLst>
              <a:ext uri="{FF2B5EF4-FFF2-40B4-BE49-F238E27FC236}">
                <a16:creationId xmlns:a16="http://schemas.microsoft.com/office/drawing/2014/main" id="{CA2925C6-F36D-2A32-AC89-B5742B85E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81575" y="2752725"/>
            <a:ext cx="2228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10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775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Threat Cards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A1FAD6-D459-5C09-F133-24A77D2825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84" y="1228586"/>
            <a:ext cx="9386755" cy="55297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81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899" y="520700"/>
            <a:ext cx="893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Threat Card Example – Rogue Leader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8F842-137F-187A-F158-876E4120F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033" y="1529285"/>
            <a:ext cx="142654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8538056-12CD-5A39-561B-D8B12D7B7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866603"/>
              </p:ext>
            </p:extLst>
          </p:nvPr>
        </p:nvGraphicFramePr>
        <p:xfrm>
          <a:off x="1884863" y="1529285"/>
          <a:ext cx="7860921" cy="548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62120" imgH="4278600" progId="Word.Document.12">
                  <p:embed/>
                </p:oleObj>
              </mc:Choice>
              <mc:Fallback>
                <p:oleObj name="Document" r:id="rId3" imgW="6162120" imgH="4278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863" y="1529285"/>
                        <a:ext cx="7860921" cy="5483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44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899" y="520700"/>
            <a:ext cx="893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Threat Card Example – Bad Sync Messages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8F842-137F-187A-F158-876E4120F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033" y="1529285"/>
            <a:ext cx="142654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727278-FEF8-D9CF-7161-B27E25D62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015" y="1649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4AAF534-FE5D-3122-873F-52EA9BF53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905758"/>
              </p:ext>
            </p:extLst>
          </p:nvPr>
        </p:nvGraphicFramePr>
        <p:xfrm>
          <a:off x="1905527" y="1499104"/>
          <a:ext cx="7754287" cy="5564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62120" imgH="4415760" progId="Word.Document.12">
                  <p:embed/>
                </p:oleObj>
              </mc:Choice>
              <mc:Fallback>
                <p:oleObj name="Document" r:id="rId2" imgW="6162120" imgH="44157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527" y="1499104"/>
                        <a:ext cx="7754287" cy="55644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19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fc2ced155a454357bb47d4ccc650fe50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f9e050fe3a66d3d528986a059454974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7125f6-e0c3-45ec-a418-0fb0d6cbc94c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Props1.xml><?xml version="1.0" encoding="utf-8"?>
<ds:datastoreItem xmlns:ds="http://schemas.openxmlformats.org/officeDocument/2006/customXml" ds:itemID="{21F85935-AFDA-40FD-BB18-BA8C542372C3}"/>
</file>

<file path=customXml/itemProps2.xml><?xml version="1.0" encoding="utf-8"?>
<ds:datastoreItem xmlns:ds="http://schemas.openxmlformats.org/officeDocument/2006/customXml" ds:itemID="{85984476-8F4F-48B9-B8DB-ADF950597C09}"/>
</file>

<file path=customXml/itemProps3.xml><?xml version="1.0" encoding="utf-8"?>
<ds:datastoreItem xmlns:ds="http://schemas.openxmlformats.org/officeDocument/2006/customXml" ds:itemID="{A2066BC7-50E8-4CB1-BACC-7C631C4B446F}"/>
</file>

<file path=docProps/app.xml><?xml version="1.0" encoding="utf-8"?>
<Properties xmlns="http://schemas.openxmlformats.org/officeDocument/2006/extended-properties" xmlns:vt="http://schemas.openxmlformats.org/officeDocument/2006/docPropsVTypes">
  <TotalTime>5211</TotalTime>
  <Words>609</Words>
  <Application>Microsoft Office PowerPoint</Application>
  <PresentationFormat>Widescreen</PresentationFormat>
  <Paragraphs>114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Callum Bateman</dc:creator>
  <cp:lastModifiedBy>Leigh Whitcomb</cp:lastModifiedBy>
  <cp:revision>41</cp:revision>
  <dcterms:created xsi:type="dcterms:W3CDTF">2021-06-24T02:34:02Z</dcterms:created>
  <dcterms:modified xsi:type="dcterms:W3CDTF">2022-11-06T14:30:31Z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0x0101003206D1CEEB57844BBDE672B7600EB56A</vt:lpwstr>
  </property>
</Properties>
</file>