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82" r:id="rId6"/>
    <p:sldId id="281" r:id="rId7"/>
    <p:sldId id="342" r:id="rId8"/>
    <p:sldId id="306" r:id="rId9"/>
    <p:sldId id="365" r:id="rId10"/>
    <p:sldId id="364" r:id="rId11"/>
    <p:sldId id="307" r:id="rId12"/>
    <p:sldId id="366" r:id="rId13"/>
    <p:sldId id="308" r:id="rId14"/>
    <p:sldId id="309" r:id="rId15"/>
    <p:sldId id="343" r:id="rId16"/>
    <p:sldId id="367" r:id="rId17"/>
    <p:sldId id="368" r:id="rId18"/>
    <p:sldId id="369" r:id="rId19"/>
    <p:sldId id="36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2FBB33E-F744-4248-BD40-D231FF3C589B}">
          <p14:sldIdLst/>
        </p14:section>
        <p14:section name="Standardabschnitt" id="{E03DDB52-78D4-4F53-AD77-8C0053E68554}">
          <p14:sldIdLst>
            <p14:sldId id="282"/>
            <p14:sldId id="281"/>
            <p14:sldId id="342"/>
            <p14:sldId id="306"/>
            <p14:sldId id="365"/>
            <p14:sldId id="364"/>
            <p14:sldId id="307"/>
            <p14:sldId id="366"/>
            <p14:sldId id="308"/>
            <p14:sldId id="309"/>
            <p14:sldId id="343"/>
            <p14:sldId id="367"/>
            <p14:sldId id="368"/>
            <p14:sldId id="369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id, Ilinca" initials="II" lastIdx="6" clrIdx="0">
    <p:extLst>
      <p:ext uri="{19B8F6BF-5375-455C-9EA6-DF929625EA0E}">
        <p15:presenceInfo xmlns:p15="http://schemas.microsoft.com/office/powerpoint/2012/main" userId="S-1-5-21-1156737867-681972312-1097073633-64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8"/>
    <a:srgbClr val="00B39A"/>
    <a:srgbClr val="EF6A00"/>
    <a:srgbClr val="00587F"/>
    <a:srgbClr val="003968"/>
    <a:srgbClr val="7F7F7F"/>
    <a:srgbClr val="D9117E"/>
    <a:srgbClr val="5DC1FF"/>
    <a:srgbClr val="37B0FB"/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86" y="413"/>
      </p:cViewPr>
      <p:guideLst>
        <p:guide orient="horz" pos="2137"/>
        <p:guide pos="411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0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0" Type="http://schemas.openxmlformats.org/officeDocument/2006/relationships/slide" Target="slides/slide15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5.jpeg"/><Relationship Id="rId4" Type="http://schemas.openxmlformats.org/officeDocument/2006/relationships/image" Target="../media/image4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upt Titel Template DL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49C96B-4096-48C0-A75B-F4D02E18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" y="1016"/>
            <a:ext cx="12188387" cy="685596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404276B-AEAA-D9A4-3906-0267660DD189}"/>
              </a:ext>
            </a:extLst>
          </p:cNvPr>
          <p:cNvSpPr/>
          <p:nvPr userDrawn="1"/>
        </p:nvSpPr>
        <p:spPr>
          <a:xfrm>
            <a:off x="695326" y="4084614"/>
            <a:ext cx="10325362" cy="1181124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7">
            <a:extLst>
              <a:ext uri="{FF2B5EF4-FFF2-40B4-BE49-F238E27FC236}">
                <a16:creationId xmlns:a16="http://schemas.microsoft.com/office/drawing/2014/main" id="{440C437C-0CEA-4B3D-9615-37EDEADFEC49}"/>
              </a:ext>
            </a:extLst>
          </p:cNvPr>
          <p:cNvGrpSpPr/>
          <p:nvPr userDrawn="1"/>
        </p:nvGrpSpPr>
        <p:grpSpPr>
          <a:xfrm>
            <a:off x="5973564" y="537703"/>
            <a:ext cx="3523669" cy="3011917"/>
            <a:chOff x="51267" y="2035470"/>
            <a:chExt cx="3437637" cy="2938380"/>
          </a:xfrm>
        </p:grpSpPr>
        <p:pic>
          <p:nvPicPr>
            <p:cNvPr id="14" name="Grafik 8">
              <a:extLst>
                <a:ext uri="{FF2B5EF4-FFF2-40B4-BE49-F238E27FC236}">
                  <a16:creationId xmlns:a16="http://schemas.microsoft.com/office/drawing/2014/main" id="{31E48E68-9AF7-4DD6-967A-1DB678B6D6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81734" y="2035470"/>
              <a:ext cx="1456302" cy="1253198"/>
            </a:xfrm>
            <a:prstGeom prst="rect">
              <a:avLst/>
            </a:prstGeom>
          </p:spPr>
        </p:pic>
        <p:pic>
          <p:nvPicPr>
            <p:cNvPr id="15" name="Grafik 9">
              <a:extLst>
                <a:ext uri="{FF2B5EF4-FFF2-40B4-BE49-F238E27FC236}">
                  <a16:creationId xmlns:a16="http://schemas.microsoft.com/office/drawing/2014/main" id="{19106CDC-6819-4EB8-B3B9-F3A78B7EC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267" y="2787237"/>
              <a:ext cx="1866833" cy="2186613"/>
            </a:xfrm>
            <a:prstGeom prst="rect">
              <a:avLst/>
            </a:prstGeom>
          </p:spPr>
        </p:pic>
        <p:pic>
          <p:nvPicPr>
            <p:cNvPr id="16" name="Grafik 10">
              <a:extLst>
                <a:ext uri="{FF2B5EF4-FFF2-40B4-BE49-F238E27FC236}">
                  <a16:creationId xmlns:a16="http://schemas.microsoft.com/office/drawing/2014/main" id="{A85468AD-6FEB-4C0A-976E-C67EDFB7D1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04893" y="3373838"/>
              <a:ext cx="1209984" cy="1516801"/>
            </a:xfrm>
            <a:prstGeom prst="rect">
              <a:avLst/>
            </a:prstGeom>
          </p:spPr>
        </p:pic>
        <p:pic>
          <p:nvPicPr>
            <p:cNvPr id="17" name="Grafik 11">
              <a:extLst>
                <a:ext uri="{FF2B5EF4-FFF2-40B4-BE49-F238E27FC236}">
                  <a16:creationId xmlns:a16="http://schemas.microsoft.com/office/drawing/2014/main" id="{B37A9314-1376-44CF-9BBD-DDD7942E3A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01744" y="2787237"/>
              <a:ext cx="1387160" cy="1300732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2175B78C-1018-45C3-B8CE-4A6240DEF0E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9453" y="4084614"/>
            <a:ext cx="4090472" cy="1181124"/>
          </a:xfrm>
          <a:prstGeom prst="rect">
            <a:avLst/>
          </a:prstGeom>
        </p:spPr>
      </p:pic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05AFF612-5C34-EA3D-DD9A-6FEF007DF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2990" y="5259519"/>
            <a:ext cx="1527456" cy="1265106"/>
          </a:xfrm>
          <a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979EE430-7565-4DAB-9A59-51E31C17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211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1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00587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4907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E651D6E-6104-42E2-97DC-666505F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00587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05053"/>
            <a:ext cx="10801349" cy="40242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rgbClr val="00587F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CD2B553-4D8F-4201-99EE-FA906AF20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itelbox üb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00587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rgbClr val="00587F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7054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rgbClr val="00587F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6415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57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500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50071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205337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ox Betonung 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6"/>
            <a:ext cx="10801349" cy="312198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4853484"/>
            <a:ext cx="11208676" cy="1278857"/>
          </a:xfrm>
          <a:solidFill>
            <a:schemeClr val="tx2"/>
          </a:solidFill>
        </p:spPr>
        <p:txBody>
          <a:bodyPr lIns="216000"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242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ox und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054800" cy="9864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7160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7160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71604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tx2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6" name="Textplatzhalter 20">
            <a:extLst>
              <a:ext uri="{FF2B5EF4-FFF2-40B4-BE49-F238E27FC236}">
                <a16:creationId xmlns:a16="http://schemas.microsoft.com/office/drawing/2014/main" id="{738718EE-1AD1-9C31-6710-B74C82C685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4853484"/>
            <a:ext cx="11208676" cy="1278857"/>
          </a:xfrm>
          <a:solidFill>
            <a:schemeClr val="tx2"/>
          </a:solidFill>
        </p:spPr>
        <p:txBody>
          <a:bodyPr lIns="216000"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3662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35E598F3-84BE-443F-92AC-3DD955AFB391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340473" y="1628775"/>
            <a:ext cx="5156201" cy="45005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B0D1C93-73E9-83F6-C424-51C03CF16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500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326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mplate Bl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4275" y="0"/>
            <a:ext cx="121877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500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390B582E-0138-BDCF-C0B2-BC5362D3016C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58A080-1B93-83BC-5655-C48A40091B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063FC4C9-5821-4374-AACD-DA526174E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6274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ünchen_grün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>
            <a:extLst>
              <a:ext uri="{FF2B5EF4-FFF2-40B4-BE49-F238E27FC236}">
                <a16:creationId xmlns:a16="http://schemas.microsoft.com/office/drawing/2014/main" id="{EAE0E7BD-DE05-43FC-9FFF-6EC2BBB94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" y="3807"/>
            <a:ext cx="12179818" cy="6851147"/>
          </a:xfrm>
          <a:prstGeom prst="rect">
            <a:avLst/>
          </a:prstGeom>
        </p:spPr>
      </p:pic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2066FF6-F36A-2139-5306-D6FABB6CA0A7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C56A773-4B2B-2DDC-351A-188282301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21774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353E3E5-8423-4069-93EB-5C75137426B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1DFC2B0-DF22-206B-DDA4-A3AC112D10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16" name="Titel 12">
            <a:extLst>
              <a:ext uri="{FF2B5EF4-FFF2-40B4-BE49-F238E27FC236}">
                <a16:creationId xmlns:a16="http://schemas.microsoft.com/office/drawing/2014/main" id="{E43852E1-F971-4D50-8313-F724BEB44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25" y="4783102"/>
            <a:ext cx="10731463" cy="1130016"/>
          </a:xfrm>
          <a:solidFill>
            <a:schemeClr val="accent1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</a:t>
            </a:r>
            <a:r>
              <a:rPr lang="de-DE" dirty="0"/>
              <a:t> hinzufügen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DAD170F-7041-4692-9642-45ADAE94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942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mplate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857E00D-6768-7BCE-F1C5-E742A4DF7D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10801349" cy="45021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C95184A-948A-75CC-6B50-44897994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6AB5B58-3C13-4176-85A9-66C2E3D3ADC0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E66F881-FA2D-4EE3-AAC9-4365A95BE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94244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00587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627200"/>
            <a:ext cx="10801349" cy="4502138"/>
          </a:xfrm>
        </p:spPr>
        <p:txBody>
          <a:bodyPr/>
          <a:lstStyle/>
          <a:p>
            <a:pPr marL="457200" indent="-457200" defTabSz="1616075">
              <a:buFont typeface="+mj-lt"/>
              <a:buAutoNum type="arabicPeriod"/>
            </a:pPr>
            <a:r>
              <a:rPr lang="de-DE" b="1" dirty="0"/>
              <a:t>Topic 1</a:t>
            </a:r>
          </a:p>
          <a:p>
            <a:pPr marL="457200" indent="-457200" defTabSz="1616075">
              <a:buFont typeface="+mj-lt"/>
              <a:buAutoNum type="arabicPeriod"/>
            </a:pPr>
            <a:r>
              <a:rPr lang="de-DE" b="1" dirty="0"/>
              <a:t>Topic 2</a:t>
            </a:r>
          </a:p>
          <a:p>
            <a:pPr marL="457200" indent="-457200" defTabSz="1616075">
              <a:buFont typeface="+mj-lt"/>
              <a:buAutoNum type="arabicPeriod"/>
            </a:pPr>
            <a:r>
              <a:rPr lang="de-DE" b="1" dirty="0"/>
              <a:t>…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6305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itelbox_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2C95184A-948A-75CC-6B50-44897994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B826F27-C2E3-4480-842A-A5AD8BB4A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93C3E76-8D2D-4F7D-87F8-E070DFA14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033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23">
            <a:extLst>
              <a:ext uri="{FF2B5EF4-FFF2-40B4-BE49-F238E27FC236}">
                <a16:creationId xmlns:a16="http://schemas.microsoft.com/office/drawing/2014/main" id="{042F7320-0BC2-45EB-B0C9-FBE044153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F84685-A4BE-4625-9DF7-9908F26B1E93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47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itelbox üb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70548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6415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73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COMP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8">
            <a:extLst>
              <a:ext uri="{FF2B5EF4-FFF2-40B4-BE49-F238E27FC236}">
                <a16:creationId xmlns:a16="http://schemas.microsoft.com/office/drawing/2014/main" id="{1A0B9FA0-98F1-664A-93BB-4E113BD8C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338" y="0"/>
            <a:ext cx="11904662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E868E14-3B5E-B3F2-49D9-F693DA39EA7A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323DAC6B-DED7-32E8-FB68-FD9A1F08D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50" y="4783102"/>
            <a:ext cx="10731463" cy="1130016"/>
          </a:xfrm>
          <a:solidFill>
            <a:schemeClr val="bg2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COMPASSO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06772825-D485-C066-D8CA-39EF04C00257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3F984C-ED02-A76F-1157-6AEC5AB737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628" y="325675"/>
            <a:ext cx="1496889" cy="76378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D8FFE9A-119B-2E00-36CB-8C51FAE854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469256AC-3E51-4824-915C-C48AFD1E81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7743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6 Ecke COMPA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D160DD58-B529-4455-9CF0-C88769241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5C8D7F-CE5E-F569-9D9C-4BAE9A6793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1195140" cy="672465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857E00D-6768-7BCE-F1C5-E742A4DF7D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10801349" cy="45021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07A58F-C93F-E813-B37E-D194BF131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1294" y="6142899"/>
            <a:ext cx="1199410" cy="61199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34ACF5E-EC08-2B7F-358C-61126698ECE5}"/>
              </a:ext>
            </a:extLst>
          </p:cNvPr>
          <p:cNvGrpSpPr/>
          <p:nvPr userDrawn="1"/>
        </p:nvGrpSpPr>
        <p:grpSpPr>
          <a:xfrm>
            <a:off x="4581153" y="-13751"/>
            <a:ext cx="3057193" cy="666893"/>
            <a:chOff x="4581153" y="-13751"/>
            <a:chExt cx="3057193" cy="666893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8AB42FF-A6FF-E7C8-B014-3AE8CC18B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2173" y="-13751"/>
              <a:ext cx="746173" cy="666893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6A8C765-15B7-0BC4-3939-B38A96AB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3201" y="-3591"/>
              <a:ext cx="723438" cy="646573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AD1CB0FA-AA3A-08D9-8106-17CF7D561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62860" y="-3591"/>
              <a:ext cx="723438" cy="646573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A131412B-BEAC-AC95-AD0A-A8AA474DF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1153" y="-13751"/>
              <a:ext cx="746173" cy="666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8532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6 Ecke COMPASSO_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05052"/>
            <a:ext cx="10801349" cy="4033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998C30-0296-4C92-9318-D1BF98E5F459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BDCA7A8-68AE-4BC8-BFB7-044A2DC8D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552C209-6AE5-DAC9-42C8-18727F7BC96C}"/>
              </a:ext>
            </a:extLst>
          </p:cNvPr>
          <p:cNvGrpSpPr/>
          <p:nvPr userDrawn="1"/>
        </p:nvGrpSpPr>
        <p:grpSpPr>
          <a:xfrm>
            <a:off x="4581153" y="-13751"/>
            <a:ext cx="3057193" cy="666893"/>
            <a:chOff x="4581153" y="-13751"/>
            <a:chExt cx="3057193" cy="66689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F937087-1DCD-401B-9351-1F3C60E30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2173" y="-13751"/>
              <a:ext cx="746173" cy="666893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A2F111B-D63D-4E77-A39A-A835AE2C5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3201" y="-3591"/>
              <a:ext cx="723438" cy="646573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315C9C37-E020-45B0-93A1-23B4781E9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62860" y="-3591"/>
              <a:ext cx="723438" cy="646573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B321DA1-9272-4BC9-AE1A-629D7464C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1153" y="-13751"/>
              <a:ext cx="746173" cy="666893"/>
            </a:xfrm>
            <a:prstGeom prst="rect">
              <a:avLst/>
            </a:prstGeom>
          </p:spPr>
        </p:pic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4C44A87C-7FCC-4A9B-879C-C8A3112FE3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1195140" cy="67246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7807F87-C88C-1237-D8A2-489EEBA9CEC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1294" y="6142899"/>
            <a:ext cx="1199410" cy="611999"/>
          </a:xfrm>
          <a:prstGeom prst="rect">
            <a:avLst/>
          </a:prstGeom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4BBBF06B-E5C3-425F-918D-FE60A5D19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57008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6775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RPT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14">
            <a:extLst>
              <a:ext uri="{FF2B5EF4-FFF2-40B4-BE49-F238E27FC236}">
                <a16:creationId xmlns:a16="http://schemas.microsoft.com/office/drawing/2014/main" id="{BF270045-11C3-AB05-1B98-47B984721E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998" y="0"/>
            <a:ext cx="11904001" cy="6858000"/>
          </a:xfrm>
          <a:prstGeom prst="rect">
            <a:avLst/>
          </a:prstGeom>
          <a:solidFill>
            <a:srgbClr val="009CA8"/>
          </a:solidFill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E868E14-3B5E-B3F2-49D9-F693DA39EA7A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009CA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323DAC6B-DED7-32E8-FB68-FD9A1F08D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50" y="4783102"/>
            <a:ext cx="10731463" cy="1130016"/>
          </a:xfrm>
          <a:solidFill>
            <a:srgbClr val="009CA8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Robust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/>
              <a:t>Precise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/>
              <a:t>Timing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/>
              <a:t>Facility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 err="1"/>
              <a:t>for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/>
              <a:t>Galileo</a:t>
            </a:r>
            <a:r>
              <a:rPr lang="de-DE" dirty="0">
                <a:solidFill>
                  <a:schemeClr val="accent5"/>
                </a:solidFill>
              </a:rPr>
              <a:t> </a:t>
            </a:r>
            <a:r>
              <a:rPr lang="de-DE" dirty="0"/>
              <a:t>(RPTF)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06772825-D485-C066-D8CA-39EF04C00257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7C0741-06DE-7CDC-D30F-DD850CFF09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DCA8D926-A326-465E-9420-C1C2085A73F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003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6 Ecke Projekt_RPT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2C5D21F-1C90-2141-F9C2-464373776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1289817" cy="672465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857E00D-6768-7BCE-F1C5-E742A4DF7D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10801349" cy="45021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009CA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D686979-AEFB-4185-AE6A-BC26AB67E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8D326D-6E01-42B8-D73B-0E86B59A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971" y="-36403"/>
            <a:ext cx="845873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59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6 Ecke Projekt_RPTF_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2C5D21F-1C90-2141-F9C2-464373776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1289817" cy="672465"/>
          </a:xfrm>
          <a:prstGeom prst="rect">
            <a:avLst/>
          </a:prstGeom>
        </p:spPr>
      </p:pic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009CA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C02489AE-06C5-4121-8E1D-18DA0E727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033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23">
            <a:extLst>
              <a:ext uri="{FF2B5EF4-FFF2-40B4-BE49-F238E27FC236}">
                <a16:creationId xmlns:a16="http://schemas.microsoft.com/office/drawing/2014/main" id="{994425EE-AA26-4F2A-9659-9234E698F9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rgbClr val="009CA8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D9FB40-1F60-4578-B682-FB8E9552B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322A7CE-ABF7-A1D8-C669-B739990893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971" y="-36403"/>
            <a:ext cx="845873" cy="7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42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S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10">
            <a:extLst>
              <a:ext uri="{FF2B5EF4-FFF2-40B4-BE49-F238E27FC236}">
                <a16:creationId xmlns:a16="http://schemas.microsoft.com/office/drawing/2014/main" id="{604226AE-0FED-E752-EFD5-5F4581F1A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E868E14-3B5E-B3F2-49D9-F693DA39EA7A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323DAC6B-DED7-32E8-FB68-FD9A1F08D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50" y="4783102"/>
            <a:ext cx="10731463" cy="1130016"/>
          </a:xfrm>
          <a:solidFill>
            <a:schemeClr val="accent2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Signal Analysis and Performance Monitoring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EF8E47D-FCBB-5F7A-6829-A10E79A5ECAF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78651A7-3F43-592C-A13F-2DBDB14F5C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DF6FEF49-A4C3-435F-9096-3E4BC973554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9819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6 Ecke Projekt_S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2AC05ACC-F58A-B35C-9AD5-90722A4D0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190" y="6155452"/>
            <a:ext cx="2865619" cy="728942"/>
          </a:xfrm>
          <a:prstGeom prst="rect">
            <a:avLst/>
          </a:prstGeom>
        </p:spPr>
      </p:pic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857E00D-6768-7BCE-F1C5-E742A4DF7D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10801349" cy="45021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BE30BBD-F1B9-5526-2145-FF6F89E17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1212234" cy="681882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1227571E-5293-4C23-B239-94C04562F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B521939-365F-8E8D-6EE7-D3E261A7BEFF}"/>
              </a:ext>
            </a:extLst>
          </p:cNvPr>
          <p:cNvGrpSpPr/>
          <p:nvPr userDrawn="1"/>
        </p:nvGrpSpPr>
        <p:grpSpPr>
          <a:xfrm>
            <a:off x="4874271" y="-17549"/>
            <a:ext cx="2562355" cy="756000"/>
            <a:chOff x="4874271" y="-17549"/>
            <a:chExt cx="2562355" cy="75600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74E26CB8-4025-6259-E428-782F591BB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4271" y="-17549"/>
              <a:ext cx="798918" cy="75600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F11C557-AE12-FC41-AC04-35D52BDA4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2626" y="-17549"/>
              <a:ext cx="864000" cy="72000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C874D3E-8E16-6D84-8EAD-257334B4B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0626" y="-17549"/>
              <a:ext cx="936000" cy="694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3824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tel Voll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22A4D092-F8C4-4E5B-AE22-B894DC3BE5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999" y="0"/>
            <a:ext cx="11904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  <a:lvl2pPr marL="685800" indent="0">
              <a:buFontTx/>
              <a:buNone/>
              <a:defRPr/>
            </a:lvl2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Falls ein anderes Bild als Kapitelbild gebraucht wird, dann verwendet diese Beispielfolie.  Diesen Hintergrund mit gewünschtem Bild ersetzen und in den Hintergrund einordnen.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5178FFA2-49DF-416E-9B23-BDDF79F4A8A9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10981821" y="325676"/>
            <a:ext cx="922181" cy="76379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itel 12">
            <a:extLst>
              <a:ext uri="{FF2B5EF4-FFF2-40B4-BE49-F238E27FC236}">
                <a16:creationId xmlns:a16="http://schemas.microsoft.com/office/drawing/2014/main" id="{DA46F65E-2D24-4631-8136-C31113A6D1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783102"/>
            <a:ext cx="10970813" cy="1130016"/>
          </a:xfrm>
          <a:solidFill>
            <a:schemeClr val="tx1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 </a:t>
            </a:r>
            <a:r>
              <a:rPr lang="de-DE" dirty="0" err="1"/>
              <a:t>titel</a:t>
            </a:r>
            <a:r>
              <a:rPr lang="de-DE" dirty="0"/>
              <a:t>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2DD7E2-ABA2-24C7-A5F5-79AEEF363B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E577A2B-663C-4772-AEC4-584A5C1166AF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713659-2E1B-4EF4-9799-F036DF14DF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7473" y="6372400"/>
            <a:ext cx="2168758" cy="554050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85A9E113-E59B-4C17-B182-D5B6FFC99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6419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6 Ecke Projekt_SPM_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3F140AE6-6729-4D5D-8953-959D8C0A4D35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95325" y="2095625"/>
            <a:ext cx="10801349" cy="4033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extplatzhalter 23">
            <a:extLst>
              <a:ext uri="{FF2B5EF4-FFF2-40B4-BE49-F238E27FC236}">
                <a16:creationId xmlns:a16="http://schemas.microsoft.com/office/drawing/2014/main" id="{C063FEC2-F795-4443-A5D4-1FA5C513678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4D5EBCF2-E22A-41CC-A731-E66B19ECA18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pic>
        <p:nvPicPr>
          <p:cNvPr id="21" name="Picture 1">
            <a:extLst>
              <a:ext uri="{FF2B5EF4-FFF2-40B4-BE49-F238E27FC236}">
                <a16:creationId xmlns:a16="http://schemas.microsoft.com/office/drawing/2014/main" id="{C7D034F9-CD71-4ACE-881C-9EA711B272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190" y="6155452"/>
            <a:ext cx="2865619" cy="72894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ADF6A55-AACF-467C-5B8C-C044A369F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1212234" cy="681882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174160-11CC-D405-2ED2-0795D2F1069F}"/>
              </a:ext>
            </a:extLst>
          </p:cNvPr>
          <p:cNvGrpSpPr/>
          <p:nvPr userDrawn="1"/>
        </p:nvGrpSpPr>
        <p:grpSpPr>
          <a:xfrm>
            <a:off x="4874271" y="-17549"/>
            <a:ext cx="2562355" cy="756000"/>
            <a:chOff x="4874271" y="-17549"/>
            <a:chExt cx="2562355" cy="75600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BA662CBA-6491-E669-6D02-205511377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4271" y="-17549"/>
              <a:ext cx="798918" cy="756000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82FF353-D33F-1241-7822-6B841458A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72626" y="-17549"/>
              <a:ext cx="864000" cy="720000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55C22B7-E43A-14D0-88BC-4CE0C1FDC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00626" y="-17549"/>
              <a:ext cx="936000" cy="694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9109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Qy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9A608A4-1434-338D-8780-78A49C87FE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50"/>
            <a:ext cx="12199016" cy="686194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E868E14-3B5E-B3F2-49D9-F693DA39EA7A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323DAC6B-DED7-32E8-FB68-FD9A1F08D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50" y="4783102"/>
            <a:ext cx="10731463" cy="1130016"/>
          </a:xfrm>
          <a:solidFill>
            <a:schemeClr val="tx1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qyro</a:t>
            </a:r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EF8E47D-FCBB-5F7A-6829-A10E79A5ECAF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BA2FA7-E59E-77BD-AF8E-69E3A98B9C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27F4D77D-13DC-40BA-AC0D-2C257A11E72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FF0A303-CE86-4277-8920-B534F76F4C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4" y="234798"/>
            <a:ext cx="1449970" cy="89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93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Projekt_Qy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857E00D-6768-7BCE-F1C5-E742A4DF7D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10801349" cy="45021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B9BC93-19E4-89CF-2F30-E4B72345B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776" y="6129338"/>
            <a:ext cx="1128826" cy="70057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EBCED70-BEBB-47A8-AC06-FF44952B4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C9BB4D7-F115-5EE3-9494-D3C66118E4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967361" cy="5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56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Projekt_Qyro_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B9BC93-19E4-89CF-2F30-E4B72345BE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776" y="6129338"/>
            <a:ext cx="1128826" cy="700577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EBCED70-BEBB-47A8-AC06-FF44952B4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5BE22D1C-B873-44F3-B8A1-53B7021D4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033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0C7028E2-D505-4D68-B07A-3D5DDEC3B5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chemeClr val="tx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A38A3850-C14F-64BA-9B85-D1F1D37147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967361" cy="5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0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S2V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FC372C-A688-95BD-AFF7-E7393F04E3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52" y="15652"/>
            <a:ext cx="12136348" cy="682669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E868E14-3B5E-B3F2-49D9-F693DA39EA7A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323DAC6B-DED7-32E8-FB68-FD9A1F08D3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50" y="4783102"/>
            <a:ext cx="10731463" cy="1130016"/>
          </a:xfrm>
          <a:solidFill>
            <a:schemeClr val="accent5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Simulation and Modelling </a:t>
            </a:r>
            <a:r>
              <a:rPr lang="de-DE" dirty="0" err="1"/>
              <a:t>Activities</a:t>
            </a:r>
            <a:r>
              <a:rPr lang="de-DE" dirty="0"/>
              <a:t> 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FEF8E47D-FCBB-5F7A-6829-A10E79A5ECAF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631044-D49C-C93A-CD32-0891594D5D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0D649DD4-989E-437C-9D0D-CC8F2A40F90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54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alt Projekt_S2S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857E00D-6768-7BCE-F1C5-E742A4DF7D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10801349" cy="45021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39F19886-CDA3-479C-D0C1-31151FEFD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520" y="-22493"/>
            <a:ext cx="825670" cy="73794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B330B1F-D541-6694-E092-BFF72C5023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485" y="5952818"/>
            <a:ext cx="1061409" cy="99175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9E5D3A6-E53A-444E-ADB3-B6928E4C8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0A92A77-1903-A966-7F8B-A69E3128E8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-9206"/>
            <a:ext cx="1175038" cy="660958"/>
          </a:xfrm>
          <a:prstGeom prst="rect">
            <a:avLst/>
          </a:prstGeom>
        </p:spPr>
      </p:pic>
      <p:pic>
        <p:nvPicPr>
          <p:cNvPr id="2" name="Picture 9">
            <a:extLst>
              <a:ext uri="{FF2B5EF4-FFF2-40B4-BE49-F238E27FC236}">
                <a16:creationId xmlns:a16="http://schemas.microsoft.com/office/drawing/2014/main" id="{44E17E34-2656-620D-B694-6626464261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812" y="7499"/>
            <a:ext cx="1988862" cy="6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16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alt Projekt_S2SVE_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0B330B1F-D541-6694-E092-BFF72C502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485" y="5952818"/>
            <a:ext cx="1061409" cy="991754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D9E5D3A6-E53A-444E-ADB3-B6928E4C8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8DA059C-88FD-4EA7-95E8-C08EE051D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05052"/>
            <a:ext cx="10801349" cy="4033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3" name="Textplatzhalter 23">
            <a:extLst>
              <a:ext uri="{FF2B5EF4-FFF2-40B4-BE49-F238E27FC236}">
                <a16:creationId xmlns:a16="http://schemas.microsoft.com/office/drawing/2014/main" id="{F2564489-78FF-45F3-A5DF-6907F71483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chemeClr val="accent5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C9A408-16FB-44A8-D8BA-F08C0D6DBD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520" y="-22493"/>
            <a:ext cx="825670" cy="737942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BA7A3812-8165-3126-85B3-31A3197A5A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812" y="7499"/>
            <a:ext cx="1988862" cy="6662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BA191C8-9D10-40FC-857D-458D891670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-9206"/>
            <a:ext cx="1175038" cy="6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25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ound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8453269-E28C-3781-987A-4CE02CE25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9156" y="4245990"/>
            <a:ext cx="1134336" cy="1134336"/>
          </a:xfrm>
          <a:prstGeom prst="rect">
            <a:avLst/>
          </a:prstGeom>
        </p:spPr>
      </p:pic>
      <p:pic>
        <p:nvPicPr>
          <p:cNvPr id="1026" name="img872674">
            <a:extLst>
              <a:ext uri="{FF2B5EF4-FFF2-40B4-BE49-F238E27FC236}">
                <a16:creationId xmlns:a16="http://schemas.microsoft.com/office/drawing/2014/main" id="{59BC4458-A3B4-4B78-812C-5929659D8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0"/>
            <a:ext cx="121160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B43800B-2C84-F263-6690-2E8E1F33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108" y="944882"/>
            <a:ext cx="4447495" cy="40768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48A27A76-8797-4308-8F86-2789B9B968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664" y="1688662"/>
            <a:ext cx="1134336" cy="1014561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D1202779-287B-402D-BF36-6B6BA90F8E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4649" y="2255830"/>
            <a:ext cx="1134336" cy="1014561"/>
          </a:xfrm>
          <a:prstGeom prst="rect">
            <a:avLst/>
          </a:prstGeom>
        </p:spPr>
      </p:pic>
      <p:sp>
        <p:nvSpPr>
          <p:cNvPr id="2" name="Titel 12">
            <a:extLst>
              <a:ext uri="{FF2B5EF4-FFF2-40B4-BE49-F238E27FC236}">
                <a16:creationId xmlns:a16="http://schemas.microsoft.com/office/drawing/2014/main" id="{FEA7A935-35BE-5356-B7B3-0DDC77B63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350" y="4783102"/>
            <a:ext cx="10731463" cy="1130016"/>
          </a:xfrm>
          <a:solidFill>
            <a:schemeClr val="accent4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Ground &amp; Space </a:t>
            </a:r>
            <a:r>
              <a:rPr lang="de-DE" dirty="0" err="1"/>
              <a:t>segment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endParaRPr lang="de-DE" dirty="0"/>
          </a:p>
        </p:txBody>
      </p:sp>
      <p:sp>
        <p:nvSpPr>
          <p:cNvPr id="3" name="Foliennummernplatzhalter 6">
            <a:extLst>
              <a:ext uri="{FF2B5EF4-FFF2-40B4-BE49-F238E27FC236}">
                <a16:creationId xmlns:a16="http://schemas.microsoft.com/office/drawing/2014/main" id="{B7763C60-4B3B-7CFC-563F-1B32871499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011C0C8-30E8-4D0C-A8FB-6208EE4FEE89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2C8AC53B-5A66-4995-93A8-A25987DA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681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 Development Inhal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9857E00D-6768-7BCE-F1C5-E742A4DF7DA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10801349" cy="45021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nhaltsplatzhalter 8">
            <a:extLst>
              <a:ext uri="{FF2B5EF4-FFF2-40B4-BE49-F238E27FC236}">
                <a16:creationId xmlns:a16="http://schemas.microsoft.com/office/drawing/2014/main" id="{C6C78C49-E67C-F25A-0970-832DE217D4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942878" cy="530368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A4ECDED-97DD-4E3B-A862-1D364F365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1409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 Develop_Titel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8B816E8-6A11-B1D4-972D-E4F9A1AD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4D7390-9F92-3419-CC66-A24E8AB6A39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B826F27-C2E3-4480-842A-A5AD8BB4A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532" y="814255"/>
            <a:ext cx="10056093" cy="51345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  <a:br>
              <a:rPr lang="de-DE" dirty="0"/>
            </a:b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93C3E76-8D2D-4F7D-87F8-E070DFA14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033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23">
            <a:extLst>
              <a:ext uri="{FF2B5EF4-FFF2-40B4-BE49-F238E27FC236}">
                <a16:creationId xmlns:a16="http://schemas.microsoft.com/office/drawing/2014/main" id="{042F7320-0BC2-45EB-B0C9-FBE044153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87788"/>
            <a:ext cx="3482038" cy="439824"/>
          </a:xfrm>
          <a:prstGeom prst="rect">
            <a:avLst/>
          </a:prstGeom>
          <a:solidFill>
            <a:schemeClr val="accent4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BEARBEITEN</a:t>
            </a:r>
          </a:p>
        </p:txBody>
      </p:sp>
      <p:pic>
        <p:nvPicPr>
          <p:cNvPr id="4" name="Inhaltsplatzhalter 8">
            <a:extLst>
              <a:ext uri="{FF2B5EF4-FFF2-40B4-BE49-F238E27FC236}">
                <a16:creationId xmlns:a16="http://schemas.microsoft.com/office/drawing/2014/main" id="{02D9994F-4C50-1FA1-AE4F-905ABAEAB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5" y="0"/>
            <a:ext cx="942878" cy="5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84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tel Ber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BBAFF14A-30DC-4CB6-91C0-228343AB95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" y="4060"/>
            <a:ext cx="12177563" cy="684987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198EDCA5-A6E1-6479-B8F1-82BA588866C7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90DC478B-E033-2811-3C75-C51BC78670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25" y="4783102"/>
            <a:ext cx="10731463" cy="1130016"/>
          </a:xfrm>
          <a:solidFill>
            <a:schemeClr val="tx2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</a:t>
            </a:r>
            <a:r>
              <a:rPr lang="de-DE" dirty="0"/>
              <a:t> hinzufügen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2541EB1-B1E4-23DF-A9FB-8941890ECE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7870C631-9CDC-40BD-BA72-6B02CD3A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213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K_Keyvisual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" y="3045"/>
            <a:ext cx="12181172" cy="6851909"/>
          </a:xfrm>
          <a:prstGeom prst="rect">
            <a:avLst/>
          </a:prstGeom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9F663CAA-E6E1-48DB-9595-6193308A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916671" y="6213309"/>
            <a:ext cx="2358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Frutiger 45 Light" panose="020B0303030504020204" pitchFamily="34" charset="0"/>
              </a:rPr>
              <a:t>https://www.dlr.de/gk</a:t>
            </a:r>
            <a:endParaRPr lang="de-DE" sz="1600" b="1" dirty="0">
              <a:solidFill>
                <a:schemeClr val="bg1"/>
              </a:solidFill>
              <a:latin typeface="Frutiger 45 Light" panose="020B0303030504020204" pitchFamily="34" charset="0"/>
            </a:endParaRPr>
          </a:p>
        </p:txBody>
      </p:sp>
      <p:sp>
        <p:nvSpPr>
          <p:cNvPr id="4" name="Titel 12">
            <a:extLst>
              <a:ext uri="{FF2B5EF4-FFF2-40B4-BE49-F238E27FC236}">
                <a16:creationId xmlns:a16="http://schemas.microsoft.com/office/drawing/2014/main" id="{A568FF0F-5633-736F-89AC-8E198F7F9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4567653"/>
            <a:ext cx="9493612" cy="1130016"/>
          </a:xfrm>
          <a:prstGeom prst="rect">
            <a:avLst/>
          </a:prstGeom>
          <a:solidFill>
            <a:schemeClr val="accent1"/>
          </a:solidFill>
        </p:spPr>
        <p:txBody>
          <a:bodyPr lIns="396000" tIns="0" rIns="72000" bIns="0" anchor="ctr">
            <a:normAutofit/>
          </a:bodyPr>
          <a:lstStyle>
            <a:lvl1pPr>
              <a:defRPr sz="3733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8D426C3-6507-5E00-D397-4EB428C79A02}"/>
              </a:ext>
            </a:extLst>
          </p:cNvPr>
          <p:cNvSpPr/>
          <p:nvPr userDrawn="1"/>
        </p:nvSpPr>
        <p:spPr>
          <a:xfrm>
            <a:off x="-1" y="0"/>
            <a:ext cx="690834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6DC4F8D-E211-91F8-12F9-10B34F6FF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92990" y="5259519"/>
            <a:ext cx="1527456" cy="1265106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521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tel Mün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>
            <a:extLst>
              <a:ext uri="{FF2B5EF4-FFF2-40B4-BE49-F238E27FC236}">
                <a16:creationId xmlns:a16="http://schemas.microsoft.com/office/drawing/2014/main" id="{EAE0E7BD-DE05-43FC-9FFF-6EC2BBB94E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7" y="3807"/>
            <a:ext cx="12179818" cy="685114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C992CC5-A858-AE87-82BF-9E0A7CAA3303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B2066FF6-F36A-2139-5306-D6FABB6CA0A7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5E3A37-969D-A011-068A-6AE37101F9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15" name="Titel 12">
            <a:extLst>
              <a:ext uri="{FF2B5EF4-FFF2-40B4-BE49-F238E27FC236}">
                <a16:creationId xmlns:a16="http://schemas.microsoft.com/office/drawing/2014/main" id="{2A275CD7-32C1-4C08-82E0-138E39CF4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25" y="4783102"/>
            <a:ext cx="10731463" cy="1130016"/>
          </a:xfrm>
          <a:solidFill>
            <a:schemeClr val="tx2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</a:t>
            </a:r>
            <a:r>
              <a:rPr lang="de-DE" dirty="0"/>
              <a:t> hinzufügen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5E6B569-AF47-447F-8D79-97DCE8069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53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titel Hambu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6" y="1"/>
            <a:ext cx="12186008" cy="686168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ABC4D66-A9FA-18F1-0915-DAA2837A7EE9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328301A-DC82-4686-DA01-40AD15089ED1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9E04DA-5BB1-9E6E-A646-0C33036ECD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12" name="Titel 12">
            <a:extLst>
              <a:ext uri="{FF2B5EF4-FFF2-40B4-BE49-F238E27FC236}">
                <a16:creationId xmlns:a16="http://schemas.microsoft.com/office/drawing/2014/main" id="{AE3EE5DB-B36D-4490-ACAB-34C3D4EE04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25" y="4783102"/>
            <a:ext cx="10731463" cy="1130016"/>
          </a:xfrm>
          <a:solidFill>
            <a:schemeClr val="tx2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</a:t>
            </a:r>
            <a:r>
              <a:rPr lang="de-DE" dirty="0"/>
              <a:t> hinzufügen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C3DEAEAF-1D62-462E-B7F8-5980E082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47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tel Frankfu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" y="0"/>
            <a:ext cx="12177563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2A46243-305E-B400-11E8-CD791D0208F7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D67FF7B-D476-E591-59E3-B2729F7F724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516848-BA62-3CF5-6108-D5D9D37FB5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ADD68C07-3478-4F09-9527-D9FCFCF7F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25" y="4783102"/>
            <a:ext cx="10731463" cy="1130016"/>
          </a:xfrm>
          <a:solidFill>
            <a:schemeClr val="tx2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</a:t>
            </a:r>
            <a:r>
              <a:rPr lang="de-DE" dirty="0"/>
              <a:t> hinzufügen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24FBF4E-C719-4D38-B681-B828CAD1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648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itel Kö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8" y="0"/>
            <a:ext cx="12177563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E868E14-3B5E-B3F2-49D9-F693DA39EA7A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043F77F3-A858-3C57-E569-F75DFFCC6A78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981821" y="325676"/>
            <a:ext cx="922181" cy="76379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78F7FF-D8E6-52CE-7758-F640C446C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5073" y="6220000"/>
            <a:ext cx="2168758" cy="554050"/>
          </a:xfrm>
          <a:prstGeom prst="rect">
            <a:avLst/>
          </a:prstGeom>
        </p:spPr>
      </p:pic>
      <p:sp>
        <p:nvSpPr>
          <p:cNvPr id="10" name="Titel 12">
            <a:extLst>
              <a:ext uri="{FF2B5EF4-FFF2-40B4-BE49-F238E27FC236}">
                <a16:creationId xmlns:a16="http://schemas.microsoft.com/office/drawing/2014/main" id="{A893E849-3116-4A5A-A780-FFE3EDF860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225" y="4783102"/>
            <a:ext cx="10731463" cy="1130016"/>
          </a:xfrm>
          <a:solidFill>
            <a:schemeClr val="tx2"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titel</a:t>
            </a:r>
            <a:r>
              <a:rPr lang="de-DE" dirty="0"/>
              <a:t> hinzufügen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C85BCD9A-2C46-463E-AF05-A408C97FE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70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Titel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rgbClr val="00587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E651D6E-6104-42E2-97DC-666505FA3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F50809-FA9E-461A-8F3D-D734DD6A8F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9253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4720296-67B0-41C5-8CB6-2A4313CC366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454F24E8-9802-41C7-8EBC-E4825DDC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4938EB5-AF76-4EDF-9523-41FCF14A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498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9C23B902-97E9-49D9-9C28-4FC677EBF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44869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6C8A06D-F0FB-400D-9DD0-85939F1D8B02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3162" y="295358"/>
            <a:ext cx="932683" cy="77029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EAA1A65-3BE3-AAF1-DB04-B14061878964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1747" y="6220000"/>
            <a:ext cx="2175410" cy="55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6" r:id="rId2"/>
    <p:sldLayoutId id="2147483726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92" r:id="rId9"/>
    <p:sldLayoutId id="2147483650" r:id="rId10"/>
    <p:sldLayoutId id="2147483672" r:id="rId11"/>
    <p:sldLayoutId id="2147483781" r:id="rId12"/>
    <p:sldLayoutId id="2147483784" r:id="rId13"/>
    <p:sldLayoutId id="2147483782" r:id="rId14"/>
    <p:sldLayoutId id="2147483783" r:id="rId15"/>
    <p:sldLayoutId id="2147483785" r:id="rId16"/>
    <p:sldLayoutId id="2147483786" r:id="rId17"/>
    <p:sldLayoutId id="2147483788" r:id="rId18"/>
    <p:sldLayoutId id="2147483789" r:id="rId19"/>
    <p:sldLayoutId id="2147483790" r:id="rId20"/>
    <p:sldLayoutId id="2147483791" r:id="rId21"/>
    <p:sldLayoutId id="2147483761" r:id="rId22"/>
    <p:sldLayoutId id="2147483762" r:id="rId23"/>
    <p:sldLayoutId id="2147483775" r:id="rId24"/>
    <p:sldLayoutId id="2147483763" r:id="rId25"/>
    <p:sldLayoutId id="2147483764" r:id="rId26"/>
    <p:sldLayoutId id="2147483776" r:id="rId27"/>
    <p:sldLayoutId id="2147483765" r:id="rId28"/>
    <p:sldLayoutId id="2147483766" r:id="rId29"/>
    <p:sldLayoutId id="2147483777" r:id="rId30"/>
    <p:sldLayoutId id="2147483767" r:id="rId31"/>
    <p:sldLayoutId id="2147483768" r:id="rId32"/>
    <p:sldLayoutId id="2147483778" r:id="rId33"/>
    <p:sldLayoutId id="2147483769" r:id="rId34"/>
    <p:sldLayoutId id="2147483770" r:id="rId35"/>
    <p:sldLayoutId id="2147483779" r:id="rId36"/>
    <p:sldLayoutId id="2147483771" r:id="rId37"/>
    <p:sldLayoutId id="2147483772" r:id="rId38"/>
    <p:sldLayoutId id="2147483780" r:id="rId39"/>
    <p:sldLayoutId id="2147483699" r:id="rId4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7F7F7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210">
          <p15:clr>
            <a:srgbClr val="F26B43"/>
          </p15:clr>
        </p15:guide>
        <p15:guide id="3" pos="6788" userDrawn="1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pos="7242" userDrawn="1">
          <p15:clr>
            <a:srgbClr val="F26B43"/>
          </p15:clr>
        </p15:guide>
        <p15:guide id="8" pos="6131" userDrawn="1">
          <p15:clr>
            <a:srgbClr val="F26B43"/>
          </p15:clr>
        </p15:guide>
        <p15:guide id="9" orient="horz" pos="845" userDrawn="1">
          <p15:clr>
            <a:srgbClr val="F26B43"/>
          </p15:clr>
        </p15:guide>
        <p15:guide id="10" pos="7491" userDrawn="1">
          <p15:clr>
            <a:srgbClr val="F26B43"/>
          </p15:clr>
        </p15:guide>
        <p15:guide id="11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5.png"/><Relationship Id="rId11" Type="http://schemas.openxmlformats.org/officeDocument/2006/relationships/image" Target="../media/image80.jp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66AC319-82C5-45B0-A0D3-97CF800718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7EC56A-B0EC-4B64-A12A-C11E1DC67E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838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91804-CF61-4416-8121-013D0F13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/>
              <a:t>COMPASSO Input TRL</a:t>
            </a:r>
            <a:br>
              <a:rPr lang="de-DE" dirty="0"/>
            </a:b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A5CA89-373C-4E59-BBFB-43492A1DB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6DBE96C9-443B-40FA-AB30-111208075EBC}"/>
              </a:ext>
            </a:extLst>
          </p:cNvPr>
          <p:cNvGrpSpPr/>
          <p:nvPr/>
        </p:nvGrpSpPr>
        <p:grpSpPr>
          <a:xfrm>
            <a:off x="780610" y="1554284"/>
            <a:ext cx="10310062" cy="4579933"/>
            <a:chOff x="590593" y="1042825"/>
            <a:chExt cx="8303555" cy="3688603"/>
          </a:xfrm>
        </p:grpSpPr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E60B14F1-CC68-4094-9992-EEE47B2C2F39}"/>
                </a:ext>
              </a:extLst>
            </p:cNvPr>
            <p:cNvCxnSpPr>
              <a:cxnSpLocks/>
            </p:cNvCxnSpPr>
            <p:nvPr/>
          </p:nvCxnSpPr>
          <p:spPr>
            <a:xfrm>
              <a:off x="4135078" y="2873705"/>
              <a:ext cx="171293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A7D928D1-EBF0-4ACC-B5CF-24AC641259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5915" y="1260904"/>
              <a:ext cx="3244546" cy="7384"/>
            </a:xfrm>
            <a:prstGeom prst="straightConnector1">
              <a:avLst/>
            </a:prstGeom>
            <a:ln w="38100">
              <a:solidFill>
                <a:srgbClr val="82A04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FE86FD08-8759-4453-9E28-3D8995DA8A02}"/>
                </a:ext>
              </a:extLst>
            </p:cNvPr>
            <p:cNvCxnSpPr>
              <a:cxnSpLocks/>
            </p:cNvCxnSpPr>
            <p:nvPr/>
          </p:nvCxnSpPr>
          <p:spPr>
            <a:xfrm>
              <a:off x="4135078" y="3293726"/>
              <a:ext cx="171293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11F13733-7382-4D66-9480-8D5BFFE3E8EC}"/>
                </a:ext>
              </a:extLst>
            </p:cNvPr>
            <p:cNvSpPr txBox="1"/>
            <p:nvPr/>
          </p:nvSpPr>
          <p:spPr>
            <a:xfrm>
              <a:off x="1429763" y="3176870"/>
              <a:ext cx="2817874" cy="247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Iodine</a:t>
              </a: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de-DE" sz="2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Frequency</a:t>
              </a: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 Reference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7546AEC5-3671-409A-8EF1-73D67830D90F}"/>
                </a:ext>
              </a:extLst>
            </p:cNvPr>
            <p:cNvSpPr txBox="1"/>
            <p:nvPr/>
          </p:nvSpPr>
          <p:spPr>
            <a:xfrm>
              <a:off x="1429763" y="3568447"/>
              <a:ext cx="1872487" cy="247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Frequency</a:t>
              </a: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lang="de-DE" sz="2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Comb</a:t>
              </a:r>
              <a:endParaRPr lang="de-DE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06139460-7AE9-4458-9D86-7465C8C37F87}"/>
                </a:ext>
              </a:extLst>
            </p:cNvPr>
            <p:cNvSpPr txBox="1"/>
            <p:nvPr/>
          </p:nvSpPr>
          <p:spPr>
            <a:xfrm>
              <a:off x="1399867" y="2575537"/>
              <a:ext cx="3144811" cy="4957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Optical System </a:t>
              </a:r>
              <a:r>
                <a:rPr lang="de-DE" sz="2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for</a:t>
              </a: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 Communication and Ranging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8F81BFD9-2095-42C2-BC94-60FB5404D0F0}"/>
                </a:ext>
              </a:extLst>
            </p:cNvPr>
            <p:cNvSpPr txBox="1"/>
            <p:nvPr/>
          </p:nvSpPr>
          <p:spPr>
            <a:xfrm>
              <a:off x="1397454" y="1961507"/>
              <a:ext cx="3090707" cy="2478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Laser Communication Terminal</a:t>
              </a:r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38E44B83-AC91-41EA-9973-1BD48D78A3E0}"/>
                </a:ext>
              </a:extLst>
            </p:cNvPr>
            <p:cNvGrpSpPr/>
            <p:nvPr/>
          </p:nvGrpSpPr>
          <p:grpSpPr>
            <a:xfrm>
              <a:off x="1347932" y="1137408"/>
              <a:ext cx="1858860" cy="630099"/>
              <a:chOff x="1992061" y="1715323"/>
              <a:chExt cx="2479126" cy="840351"/>
            </a:xfrm>
          </p:grpSpPr>
          <p:sp>
            <p:nvSpPr>
              <p:cNvPr id="52" name="Textfeld 51">
                <a:extLst>
                  <a:ext uri="{FF2B5EF4-FFF2-40B4-BE49-F238E27FC236}">
                    <a16:creationId xmlns:a16="http://schemas.microsoft.com/office/drawing/2014/main" id="{BB4CE940-A870-4F92-B4D3-03895463FBD5}"/>
                  </a:ext>
                </a:extLst>
              </p:cNvPr>
              <p:cNvSpPr txBox="1"/>
              <p:nvPr/>
            </p:nvSpPr>
            <p:spPr>
              <a:xfrm>
                <a:off x="1992061" y="1970201"/>
                <a:ext cx="1940517" cy="330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61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de-DE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OCXO</a:t>
                </a:r>
              </a:p>
            </p:txBody>
          </p:sp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C690F7E1-D3AA-421D-84BF-DB4371EEC264}"/>
                  </a:ext>
                </a:extLst>
              </p:cNvPr>
              <p:cNvSpPr txBox="1"/>
              <p:nvPr/>
            </p:nvSpPr>
            <p:spPr>
              <a:xfrm>
                <a:off x="1992061" y="2225083"/>
                <a:ext cx="1914870" cy="330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61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de-DE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GNSS</a:t>
                </a:r>
              </a:p>
            </p:txBody>
          </p: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B68BBCF0-0D95-4F32-B6D8-2E65D29E7030}"/>
                  </a:ext>
                </a:extLst>
              </p:cNvPr>
              <p:cNvSpPr txBox="1"/>
              <p:nvPr/>
            </p:nvSpPr>
            <p:spPr>
              <a:xfrm>
                <a:off x="1992061" y="1715323"/>
                <a:ext cx="2479126" cy="330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685617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de-DE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itchFamily="34" charset="0"/>
                    <a:ea typeface="+mn-ea"/>
                    <a:cs typeface="Arial" pitchFamily="34" charset="0"/>
                  </a:rPr>
                  <a:t>Star Sensor</a:t>
                </a:r>
              </a:p>
            </p:txBody>
          </p:sp>
        </p:grp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8B11047C-ECE7-4C82-97BC-FBA3DB675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8010" y="1042825"/>
              <a:ext cx="1437583" cy="3688603"/>
            </a:xfrm>
            <a:prstGeom prst="rect">
              <a:avLst/>
            </a:prstGeom>
          </p:spPr>
        </p:pic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D9C60089-FB06-4AFB-8C33-C4113BD8C899}"/>
                </a:ext>
              </a:extLst>
            </p:cNvPr>
            <p:cNvSpPr txBox="1"/>
            <p:nvPr/>
          </p:nvSpPr>
          <p:spPr>
            <a:xfrm>
              <a:off x="590593" y="2257991"/>
              <a:ext cx="537225" cy="2478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LCRT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A1FB5A21-CA51-4675-979A-114EDB2F1320}"/>
                </a:ext>
              </a:extLst>
            </p:cNvPr>
            <p:cNvSpPr txBox="1"/>
            <p:nvPr/>
          </p:nvSpPr>
          <p:spPr>
            <a:xfrm>
              <a:off x="590593" y="3342927"/>
              <a:ext cx="517705" cy="2478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Clock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4A3946A7-3860-4614-A2AB-DD7389937DA1}"/>
                </a:ext>
              </a:extLst>
            </p:cNvPr>
            <p:cNvSpPr txBox="1"/>
            <p:nvPr/>
          </p:nvSpPr>
          <p:spPr>
            <a:xfrm>
              <a:off x="590593" y="1328518"/>
              <a:ext cx="510268" cy="2478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PVAT</a:t>
              </a:r>
            </a:p>
          </p:txBody>
        </p:sp>
        <p:sp>
          <p:nvSpPr>
            <p:cNvPr id="45" name="Geschweifte Klammer links 44">
              <a:extLst>
                <a:ext uri="{FF2B5EF4-FFF2-40B4-BE49-F238E27FC236}">
                  <a16:creationId xmlns:a16="http://schemas.microsoft.com/office/drawing/2014/main" id="{676C3B75-9774-49A4-B8CB-CC43D889366C}"/>
                </a:ext>
              </a:extLst>
            </p:cNvPr>
            <p:cNvSpPr/>
            <p:nvPr/>
          </p:nvSpPr>
          <p:spPr>
            <a:xfrm>
              <a:off x="1150625" y="1176419"/>
              <a:ext cx="161958" cy="527827"/>
            </a:xfrm>
            <a:prstGeom prst="leftBrace">
              <a:avLst>
                <a:gd name="adj1" fmla="val 28542"/>
                <a:gd name="adj2" fmla="val 50000"/>
              </a:avLst>
            </a:prstGeom>
            <a:ln w="25400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6D0A3F2A-875C-4AE3-A98B-568A9AF973AE}"/>
                </a:ext>
              </a:extLst>
            </p:cNvPr>
            <p:cNvSpPr txBox="1"/>
            <p:nvPr/>
          </p:nvSpPr>
          <p:spPr>
            <a:xfrm>
              <a:off x="2269879" y="1430000"/>
              <a:ext cx="2274799" cy="2478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GNSS </a:t>
              </a:r>
              <a:r>
                <a:rPr lang="de-DE" sz="2000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disciplined</a:t>
              </a:r>
              <a:r>
                <a:rPr lang="de-DE" sz="2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 OCXO</a:t>
              </a:r>
            </a:p>
          </p:txBody>
        </p: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54909118-28F7-40D5-BBD9-B176EFB35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0093" y="2085823"/>
              <a:ext cx="1577917" cy="1"/>
            </a:xfrm>
            <a:prstGeom prst="straightConnector1">
              <a:avLst/>
            </a:prstGeom>
            <a:ln w="38100">
              <a:solidFill>
                <a:srgbClr val="82A04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C737798B-CA2A-48D2-8DF7-0AA3185FF6B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010" y="2264817"/>
              <a:ext cx="2881370" cy="21836"/>
            </a:xfrm>
            <a:prstGeom prst="line">
              <a:avLst/>
            </a:prstGeom>
            <a:solidFill>
              <a:srgbClr val="00B050"/>
            </a:solidFill>
            <a:ln w="38100">
              <a:solidFill>
                <a:srgbClr val="82A04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FD896C5-78C8-437A-9383-177BB25CBD64}"/>
                </a:ext>
              </a:extLst>
            </p:cNvPr>
            <p:cNvSpPr txBox="1"/>
            <p:nvPr/>
          </p:nvSpPr>
          <p:spPr>
            <a:xfrm>
              <a:off x="7715281" y="2730294"/>
              <a:ext cx="1178867" cy="2478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de-DE" sz="2000" dirty="0">
                  <a:solidFill>
                    <a:srgbClr val="82A043"/>
                  </a:solidFill>
                  <a:latin typeface="Arial" pitchFamily="34" charset="0"/>
                  <a:ea typeface="+mn-ea"/>
                  <a:cs typeface="Arial" pitchFamily="34" charset="0"/>
                </a:rPr>
                <a:t>COMPASSO</a:t>
              </a:r>
            </a:p>
          </p:txBody>
        </p:sp>
        <p:sp>
          <p:nvSpPr>
            <p:cNvPr id="51" name="Pfeil: nach unten 50">
              <a:extLst>
                <a:ext uri="{FF2B5EF4-FFF2-40B4-BE49-F238E27FC236}">
                  <a16:creationId xmlns:a16="http://schemas.microsoft.com/office/drawing/2014/main" id="{928E91B1-448B-4311-B934-0118325DF93C}"/>
                </a:ext>
              </a:extLst>
            </p:cNvPr>
            <p:cNvSpPr/>
            <p:nvPr/>
          </p:nvSpPr>
          <p:spPr>
            <a:xfrm rot="10800000">
              <a:off x="7421979" y="2085824"/>
              <a:ext cx="250388" cy="1222251"/>
            </a:xfrm>
            <a:prstGeom prst="downArrow">
              <a:avLst/>
            </a:prstGeom>
            <a:solidFill>
              <a:srgbClr val="82A043"/>
            </a:solidFill>
            <a:ln w="15875">
              <a:solidFill>
                <a:srgbClr val="4646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6856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lang="de-DE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Geschweifte Klammer links 54">
            <a:extLst>
              <a:ext uri="{FF2B5EF4-FFF2-40B4-BE49-F238E27FC236}">
                <a16:creationId xmlns:a16="http://schemas.microsoft.com/office/drawing/2014/main" id="{7450C563-ECBE-4BF4-A61C-D1806BA2ECE2}"/>
              </a:ext>
            </a:extLst>
          </p:cNvPr>
          <p:cNvSpPr/>
          <p:nvPr/>
        </p:nvSpPr>
        <p:spPr>
          <a:xfrm>
            <a:off x="1532096" y="2767986"/>
            <a:ext cx="144970" cy="1225246"/>
          </a:xfrm>
          <a:prstGeom prst="leftBrace">
            <a:avLst>
              <a:gd name="adj1" fmla="val 28542"/>
              <a:gd name="adj2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56" name="Geschweifte Klammer links 55">
            <a:extLst>
              <a:ext uri="{FF2B5EF4-FFF2-40B4-BE49-F238E27FC236}">
                <a16:creationId xmlns:a16="http://schemas.microsoft.com/office/drawing/2014/main" id="{61543C1C-8924-4F17-92D1-1F1427305843}"/>
              </a:ext>
            </a:extLst>
          </p:cNvPr>
          <p:cNvSpPr/>
          <p:nvPr/>
        </p:nvSpPr>
        <p:spPr>
          <a:xfrm>
            <a:off x="1532095" y="4244033"/>
            <a:ext cx="144970" cy="655373"/>
          </a:xfrm>
          <a:prstGeom prst="leftBrace">
            <a:avLst>
              <a:gd name="adj1" fmla="val 28542"/>
              <a:gd name="adj2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57" name="Geschweifte Klammer links 56">
            <a:extLst>
              <a:ext uri="{FF2B5EF4-FFF2-40B4-BE49-F238E27FC236}">
                <a16:creationId xmlns:a16="http://schemas.microsoft.com/office/drawing/2014/main" id="{DC26949E-88ED-4610-B056-3DE4C0A1B64A}"/>
              </a:ext>
            </a:extLst>
          </p:cNvPr>
          <p:cNvSpPr/>
          <p:nvPr/>
        </p:nvSpPr>
        <p:spPr>
          <a:xfrm rot="10800000">
            <a:off x="2558911" y="1943577"/>
            <a:ext cx="177334" cy="439576"/>
          </a:xfrm>
          <a:prstGeom prst="leftBrace">
            <a:avLst>
              <a:gd name="adj1" fmla="val 28542"/>
              <a:gd name="adj2" fmla="val 50000"/>
            </a:avLst>
          </a:prstGeom>
          <a:ln w="254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87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87895-058F-48D9-9CC6-2AFD998E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 Mission Timeline </a:t>
            </a:r>
            <a:endParaRPr lang="en-US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C3E7DA-02FE-438E-8952-E66D6F5C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DF24BA2-0EDF-2084-6D6B-F56CD5F0DFA8}"/>
              </a:ext>
            </a:extLst>
          </p:cNvPr>
          <p:cNvGrpSpPr/>
          <p:nvPr/>
        </p:nvGrpSpPr>
        <p:grpSpPr>
          <a:xfrm>
            <a:off x="703650" y="1499305"/>
            <a:ext cx="9571144" cy="4436274"/>
            <a:chOff x="703650" y="1499305"/>
            <a:chExt cx="9571144" cy="4436274"/>
          </a:xfrm>
        </p:grpSpPr>
        <p:sp>
          <p:nvSpPr>
            <p:cNvPr id="6" name="Pentagon 56">
              <a:extLst>
                <a:ext uri="{FF2B5EF4-FFF2-40B4-BE49-F238E27FC236}">
                  <a16:creationId xmlns:a16="http://schemas.microsoft.com/office/drawing/2014/main" id="{CD7ECA35-808D-4E4B-BC3B-22403EB36D13}"/>
                </a:ext>
              </a:extLst>
            </p:cNvPr>
            <p:cNvSpPr/>
            <p:nvPr/>
          </p:nvSpPr>
          <p:spPr bwMode="auto">
            <a:xfrm>
              <a:off x="862122" y="5261898"/>
              <a:ext cx="2727638" cy="32434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587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7" name="Pentagon 55">
              <a:extLst>
                <a:ext uri="{FF2B5EF4-FFF2-40B4-BE49-F238E27FC236}">
                  <a16:creationId xmlns:a16="http://schemas.microsoft.com/office/drawing/2014/main" id="{692EEEB3-0023-4A75-BC96-735673C604A0}"/>
                </a:ext>
              </a:extLst>
            </p:cNvPr>
            <p:cNvSpPr/>
            <p:nvPr/>
          </p:nvSpPr>
          <p:spPr bwMode="auto">
            <a:xfrm>
              <a:off x="7486808" y="5261898"/>
              <a:ext cx="2479853" cy="354493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587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sp>
          <p:nvSpPr>
            <p:cNvPr id="8" name="Pentagon 52">
              <a:extLst>
                <a:ext uri="{FF2B5EF4-FFF2-40B4-BE49-F238E27FC236}">
                  <a16:creationId xmlns:a16="http://schemas.microsoft.com/office/drawing/2014/main" id="{D79D254C-29E7-45A6-A60C-8BC9B0654284}"/>
                </a:ext>
              </a:extLst>
            </p:cNvPr>
            <p:cNvSpPr/>
            <p:nvPr/>
          </p:nvSpPr>
          <p:spPr bwMode="auto">
            <a:xfrm>
              <a:off x="3843981" y="5261896"/>
              <a:ext cx="3303656" cy="303513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6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587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 charset="0"/>
              </a:endParaRPr>
            </a:p>
          </p:txBody>
        </p:sp>
        <p:cxnSp>
          <p:nvCxnSpPr>
            <p:cNvPr id="9" name="Straight Connector 47">
              <a:extLst>
                <a:ext uri="{FF2B5EF4-FFF2-40B4-BE49-F238E27FC236}">
                  <a16:creationId xmlns:a16="http://schemas.microsoft.com/office/drawing/2014/main" id="{9A3E519B-0E14-4FBA-9D8F-69B4E30CD46A}"/>
                </a:ext>
              </a:extLst>
            </p:cNvPr>
            <p:cNvCxnSpPr/>
            <p:nvPr/>
          </p:nvCxnSpPr>
          <p:spPr bwMode="auto">
            <a:xfrm flipV="1">
              <a:off x="3621106" y="1932166"/>
              <a:ext cx="14347" cy="3329731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37">
              <a:extLst>
                <a:ext uri="{FF2B5EF4-FFF2-40B4-BE49-F238E27FC236}">
                  <a16:creationId xmlns:a16="http://schemas.microsoft.com/office/drawing/2014/main" id="{6A451980-7891-452B-85C0-BCF040CCF750}"/>
                </a:ext>
              </a:extLst>
            </p:cNvPr>
            <p:cNvSpPr txBox="1"/>
            <p:nvPr/>
          </p:nvSpPr>
          <p:spPr>
            <a:xfrm>
              <a:off x="9090134" y="1770153"/>
              <a:ext cx="876529" cy="305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~ 400 km</a:t>
              </a:r>
            </a:p>
          </p:txBody>
        </p:sp>
        <p:cxnSp>
          <p:nvCxnSpPr>
            <p:cNvPr id="11" name="Straight Connector 61">
              <a:extLst>
                <a:ext uri="{FF2B5EF4-FFF2-40B4-BE49-F238E27FC236}">
                  <a16:creationId xmlns:a16="http://schemas.microsoft.com/office/drawing/2014/main" id="{8CC72F09-8289-4AD3-B641-003AA0A8838F}"/>
                </a:ext>
              </a:extLst>
            </p:cNvPr>
            <p:cNvCxnSpPr>
              <a:endCxn id="10" idx="1"/>
            </p:cNvCxnSpPr>
            <p:nvPr/>
          </p:nvCxnSpPr>
          <p:spPr bwMode="auto">
            <a:xfrm>
              <a:off x="2042744" y="1891327"/>
              <a:ext cx="7047390" cy="31664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54">
              <a:extLst>
                <a:ext uri="{FF2B5EF4-FFF2-40B4-BE49-F238E27FC236}">
                  <a16:creationId xmlns:a16="http://schemas.microsoft.com/office/drawing/2014/main" id="{857168D8-D249-4F86-832D-34A54B36A98C}"/>
                </a:ext>
              </a:extLst>
            </p:cNvPr>
            <p:cNvCxnSpPr/>
            <p:nvPr/>
          </p:nvCxnSpPr>
          <p:spPr bwMode="auto">
            <a:xfrm>
              <a:off x="4933350" y="2579490"/>
              <a:ext cx="0" cy="1442516"/>
            </a:xfrm>
            <a:prstGeom prst="straightConnector1">
              <a:avLst/>
            </a:prstGeom>
            <a:noFill/>
            <a:ln w="19050" cap="flat" cmpd="sng" algn="ctr">
              <a:solidFill>
                <a:schemeClr val="bg2"/>
              </a:solidFill>
              <a:prstDash val="dash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74671B97-8363-42BF-9FF7-66F56B948E40}"/>
                </a:ext>
              </a:extLst>
            </p:cNvPr>
            <p:cNvGrpSpPr/>
            <p:nvPr/>
          </p:nvGrpSpPr>
          <p:grpSpPr>
            <a:xfrm>
              <a:off x="1155659" y="4591972"/>
              <a:ext cx="198866" cy="661183"/>
              <a:chOff x="3276600" y="2038350"/>
              <a:chExt cx="138638" cy="466012"/>
            </a:xfrm>
          </p:grpSpPr>
          <p:cxnSp>
            <p:nvCxnSpPr>
              <p:cNvPr id="47" name="Straight Connector 10">
                <a:extLst>
                  <a:ext uri="{FF2B5EF4-FFF2-40B4-BE49-F238E27FC236}">
                    <a16:creationId xmlns:a16="http://schemas.microsoft.com/office/drawing/2014/main" id="{7DCAAA57-E0A5-45C0-B701-3E18BD2B7F45}"/>
                  </a:ext>
                </a:extLst>
              </p:cNvPr>
              <p:cNvCxnSpPr/>
              <p:nvPr/>
            </p:nvCxnSpPr>
            <p:spPr bwMode="auto">
              <a:xfrm>
                <a:off x="3276600" y="2038350"/>
                <a:ext cx="0" cy="4660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Isosceles Triangle 12">
                <a:extLst>
                  <a:ext uri="{FF2B5EF4-FFF2-40B4-BE49-F238E27FC236}">
                    <a16:creationId xmlns:a16="http://schemas.microsoft.com/office/drawing/2014/main" id="{4F15105E-F373-460D-AB24-0E6093418BFB}"/>
                  </a:ext>
                </a:extLst>
              </p:cNvPr>
              <p:cNvSpPr/>
              <p:nvPr/>
            </p:nvSpPr>
            <p:spPr bwMode="auto">
              <a:xfrm rot="5400000">
                <a:off x="3307819" y="2007131"/>
                <a:ext cx="76200" cy="138638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endParaRPr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6F05BF04-2A35-4227-A851-132BA7F52045}"/>
                </a:ext>
              </a:extLst>
            </p:cNvPr>
            <p:cNvGrpSpPr/>
            <p:nvPr/>
          </p:nvGrpSpPr>
          <p:grpSpPr>
            <a:xfrm>
              <a:off x="2002237" y="4600715"/>
              <a:ext cx="198866" cy="661183"/>
              <a:chOff x="3276600" y="2038350"/>
              <a:chExt cx="138638" cy="466012"/>
            </a:xfrm>
          </p:grpSpPr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AB230290-9F74-4C2B-8A89-EF88BE98D538}"/>
                  </a:ext>
                </a:extLst>
              </p:cNvPr>
              <p:cNvCxnSpPr/>
              <p:nvPr/>
            </p:nvCxnSpPr>
            <p:spPr bwMode="auto">
              <a:xfrm>
                <a:off x="3276600" y="2038350"/>
                <a:ext cx="0" cy="4660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Isosceles Triangle 16">
                <a:extLst>
                  <a:ext uri="{FF2B5EF4-FFF2-40B4-BE49-F238E27FC236}">
                    <a16:creationId xmlns:a16="http://schemas.microsoft.com/office/drawing/2014/main" id="{08293D27-1C99-4459-BFE8-47E5F288BB3C}"/>
                  </a:ext>
                </a:extLst>
              </p:cNvPr>
              <p:cNvSpPr/>
              <p:nvPr/>
            </p:nvSpPr>
            <p:spPr bwMode="auto">
              <a:xfrm rot="5400000">
                <a:off x="3307819" y="2007131"/>
                <a:ext cx="76200" cy="138638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endParaRPr>
              </a:p>
            </p:txBody>
          </p:sp>
        </p:grp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D26CAFE0-B2A4-486A-B61F-39A7FEEE4561}"/>
                </a:ext>
              </a:extLst>
            </p:cNvPr>
            <p:cNvGrpSpPr/>
            <p:nvPr/>
          </p:nvGrpSpPr>
          <p:grpSpPr>
            <a:xfrm>
              <a:off x="2848814" y="4583229"/>
              <a:ext cx="198866" cy="661183"/>
              <a:chOff x="3276600" y="2038350"/>
              <a:chExt cx="138638" cy="466012"/>
            </a:xfrm>
          </p:grpSpPr>
          <p:cxnSp>
            <p:nvCxnSpPr>
              <p:cNvPr id="43" name="Straight Connector 18">
                <a:extLst>
                  <a:ext uri="{FF2B5EF4-FFF2-40B4-BE49-F238E27FC236}">
                    <a16:creationId xmlns:a16="http://schemas.microsoft.com/office/drawing/2014/main" id="{ABC3C92B-893F-4450-B5EB-C4BD129402F7}"/>
                  </a:ext>
                </a:extLst>
              </p:cNvPr>
              <p:cNvCxnSpPr/>
              <p:nvPr/>
            </p:nvCxnSpPr>
            <p:spPr bwMode="auto">
              <a:xfrm>
                <a:off x="3276600" y="2038350"/>
                <a:ext cx="0" cy="466012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Isosceles Triangle 19">
                <a:extLst>
                  <a:ext uri="{FF2B5EF4-FFF2-40B4-BE49-F238E27FC236}">
                    <a16:creationId xmlns:a16="http://schemas.microsoft.com/office/drawing/2014/main" id="{2819137A-A974-4C17-9F97-2847DE2D1D88}"/>
                  </a:ext>
                </a:extLst>
              </p:cNvPr>
              <p:cNvSpPr/>
              <p:nvPr/>
            </p:nvSpPr>
            <p:spPr bwMode="auto">
              <a:xfrm rot="5400000">
                <a:off x="3307819" y="2007131"/>
                <a:ext cx="76200" cy="138638"/>
              </a:xfrm>
              <a:prstGeom prst="triangl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6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kumimoji="0" lang="de-DE" sz="1800" b="0" i="0" u="none" strike="noStrike" kern="1200" cap="none" spc="0" normalizeH="0" baseline="0" noProof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 charset="0"/>
                </a:endParaRPr>
              </a:p>
            </p:txBody>
          </p:sp>
        </p:grpSp>
        <p:sp>
          <p:nvSpPr>
            <p:cNvPr id="16" name="TextBox 21">
              <a:extLst>
                <a:ext uri="{FF2B5EF4-FFF2-40B4-BE49-F238E27FC236}">
                  <a16:creationId xmlns:a16="http://schemas.microsoft.com/office/drawing/2014/main" id="{8EEF04D7-1F60-4D69-B60D-C38263E79E6C}"/>
                </a:ext>
              </a:extLst>
            </p:cNvPr>
            <p:cNvSpPr txBox="1"/>
            <p:nvPr/>
          </p:nvSpPr>
          <p:spPr>
            <a:xfrm>
              <a:off x="4902411" y="2995613"/>
              <a:ext cx="1039672" cy="64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Bidirektional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Optical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Link</a:t>
              </a: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DFBB5B10-D637-4F3A-9A8B-98A2B91FD186}"/>
                </a:ext>
              </a:extLst>
            </p:cNvPr>
            <p:cNvSpPr txBox="1"/>
            <p:nvPr/>
          </p:nvSpPr>
          <p:spPr>
            <a:xfrm>
              <a:off x="1122301" y="4781554"/>
              <a:ext cx="655788" cy="4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BBM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(DLR)</a:t>
              </a: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2A3F0B06-7EB6-463F-B157-FF23405F7E3D}"/>
                </a:ext>
              </a:extLst>
            </p:cNvPr>
            <p:cNvSpPr txBox="1"/>
            <p:nvPr/>
          </p:nvSpPr>
          <p:spPr>
            <a:xfrm>
              <a:off x="1358638" y="5586238"/>
              <a:ext cx="2809188" cy="34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 Development Models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08BD68AD-FEE6-4B6D-BE07-CE6106B7B73E}"/>
                </a:ext>
              </a:extLst>
            </p:cNvPr>
            <p:cNvSpPr txBox="1"/>
            <p:nvPr/>
          </p:nvSpPr>
          <p:spPr>
            <a:xfrm>
              <a:off x="4530078" y="5586238"/>
              <a:ext cx="2154542" cy="34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Mission 2025/26 </a:t>
              </a:r>
            </a:p>
          </p:txBody>
        </p:sp>
        <p:pic>
          <p:nvPicPr>
            <p:cNvPr id="20" name="Picture 27">
              <a:extLst>
                <a:ext uri="{FF2B5EF4-FFF2-40B4-BE49-F238E27FC236}">
                  <a16:creationId xmlns:a16="http://schemas.microsoft.com/office/drawing/2014/main" id="{DB429441-C2A4-4C36-9761-8A907FB90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0000">
              <a:off x="7326778" y="3208239"/>
              <a:ext cx="354645" cy="350784"/>
            </a:xfrm>
            <a:prstGeom prst="rect">
              <a:avLst/>
            </a:prstGeom>
          </p:spPr>
        </p:pic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3E284F98-2FBD-4EFD-8FE8-10260EB33C38}"/>
                </a:ext>
              </a:extLst>
            </p:cNvPr>
            <p:cNvSpPr txBox="1"/>
            <p:nvPr/>
          </p:nvSpPr>
          <p:spPr>
            <a:xfrm>
              <a:off x="7157225" y="2559063"/>
              <a:ext cx="1866583" cy="3003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Return </a:t>
              </a:r>
              <a:r>
                <a:rPr kumimoji="0" lang="de-DE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of</a:t>
              </a: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 Payload (2026)</a:t>
              </a: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85F7EFD3-760B-4601-872A-0DF1B8530740}"/>
                </a:ext>
              </a:extLst>
            </p:cNvPr>
            <p:cNvSpPr txBox="1"/>
            <p:nvPr/>
          </p:nvSpPr>
          <p:spPr>
            <a:xfrm>
              <a:off x="2821011" y="3703612"/>
              <a:ext cx="876525" cy="4720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Launch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End.2024</a:t>
              </a:r>
            </a:p>
          </p:txBody>
        </p:sp>
        <p:sp>
          <p:nvSpPr>
            <p:cNvPr id="23" name="TextBox 31">
              <a:extLst>
                <a:ext uri="{FF2B5EF4-FFF2-40B4-BE49-F238E27FC236}">
                  <a16:creationId xmlns:a16="http://schemas.microsoft.com/office/drawing/2014/main" id="{EE352999-C9A8-496D-8131-7E0A64CF0ACD}"/>
                </a:ext>
              </a:extLst>
            </p:cNvPr>
            <p:cNvSpPr txBox="1"/>
            <p:nvPr/>
          </p:nvSpPr>
          <p:spPr>
            <a:xfrm>
              <a:off x="1937831" y="4781554"/>
              <a:ext cx="655788" cy="480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DM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(DLR)</a:t>
              </a: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9D40C645-25AC-4AE2-9277-5E825B85F306}"/>
                </a:ext>
              </a:extLst>
            </p:cNvPr>
            <p:cNvSpPr txBox="1"/>
            <p:nvPr/>
          </p:nvSpPr>
          <p:spPr>
            <a:xfrm>
              <a:off x="2778392" y="4781554"/>
              <a:ext cx="729893" cy="453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FM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(Airbus)</a:t>
              </a:r>
            </a:p>
          </p:txBody>
        </p:sp>
        <p:sp>
          <p:nvSpPr>
            <p:cNvPr id="25" name="TextBox 34">
              <a:extLst>
                <a:ext uri="{FF2B5EF4-FFF2-40B4-BE49-F238E27FC236}">
                  <a16:creationId xmlns:a16="http://schemas.microsoft.com/office/drawing/2014/main" id="{76D0FCEC-BC59-47E5-9C87-9CCF8276FFA0}"/>
                </a:ext>
              </a:extLst>
            </p:cNvPr>
            <p:cNvSpPr txBox="1"/>
            <p:nvPr/>
          </p:nvSpPr>
          <p:spPr>
            <a:xfrm>
              <a:off x="5783852" y="4140263"/>
              <a:ext cx="1225170" cy="64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Operation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00" kern="0" dirty="0">
                  <a:solidFill>
                    <a:srgbClr val="00587F"/>
                  </a:solidFill>
                  <a:cs typeface="Arial"/>
                </a:rPr>
                <a:t>Optical Ground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Station</a:t>
              </a:r>
            </a:p>
          </p:txBody>
        </p:sp>
        <p:cxnSp>
          <p:nvCxnSpPr>
            <p:cNvPr id="26" name="Straight Connector 49">
              <a:extLst>
                <a:ext uri="{FF2B5EF4-FFF2-40B4-BE49-F238E27FC236}">
                  <a16:creationId xmlns:a16="http://schemas.microsoft.com/office/drawing/2014/main" id="{07020477-CB43-4127-9236-BA9D1715E2BC}"/>
                </a:ext>
              </a:extLst>
            </p:cNvPr>
            <p:cNvCxnSpPr/>
            <p:nvPr/>
          </p:nvCxnSpPr>
          <p:spPr bwMode="auto">
            <a:xfrm flipH="1" flipV="1">
              <a:off x="7147636" y="1922840"/>
              <a:ext cx="9589" cy="3339056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TextBox 64">
              <a:extLst>
                <a:ext uri="{FF2B5EF4-FFF2-40B4-BE49-F238E27FC236}">
                  <a16:creationId xmlns:a16="http://schemas.microsoft.com/office/drawing/2014/main" id="{312D1455-FFF7-47FF-9E09-8A63717D76FD}"/>
                </a:ext>
              </a:extLst>
            </p:cNvPr>
            <p:cNvSpPr txBox="1"/>
            <p:nvPr/>
          </p:nvSpPr>
          <p:spPr>
            <a:xfrm>
              <a:off x="1924233" y="5261898"/>
              <a:ext cx="869822" cy="343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4 </a:t>
              </a: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Years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/>
              </a:endParaRPr>
            </a:p>
          </p:txBody>
        </p:sp>
        <p:sp>
          <p:nvSpPr>
            <p:cNvPr id="28" name="TextBox 65">
              <a:extLst>
                <a:ext uri="{FF2B5EF4-FFF2-40B4-BE49-F238E27FC236}">
                  <a16:creationId xmlns:a16="http://schemas.microsoft.com/office/drawing/2014/main" id="{811E52E5-1229-4C77-ADEC-EF041E1576E2}"/>
                </a:ext>
              </a:extLst>
            </p:cNvPr>
            <p:cNvSpPr txBox="1"/>
            <p:nvPr/>
          </p:nvSpPr>
          <p:spPr>
            <a:xfrm>
              <a:off x="4933350" y="5261898"/>
              <a:ext cx="1377912" cy="34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1,5 </a:t>
              </a: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Years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/>
              </a:endParaRPr>
            </a:p>
          </p:txBody>
        </p:sp>
        <p:sp>
          <p:nvSpPr>
            <p:cNvPr id="29" name="TextBox 66">
              <a:extLst>
                <a:ext uri="{FF2B5EF4-FFF2-40B4-BE49-F238E27FC236}">
                  <a16:creationId xmlns:a16="http://schemas.microsoft.com/office/drawing/2014/main" id="{A9438F73-2F94-4602-BCD7-23EE6D7CAD46}"/>
                </a:ext>
              </a:extLst>
            </p:cNvPr>
            <p:cNvSpPr txBox="1"/>
            <p:nvPr/>
          </p:nvSpPr>
          <p:spPr>
            <a:xfrm>
              <a:off x="8360923" y="5261898"/>
              <a:ext cx="869822" cy="3432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2 </a:t>
              </a: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Years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Arial"/>
              </a:endParaRPr>
            </a:p>
          </p:txBody>
        </p:sp>
        <p:pic>
          <p:nvPicPr>
            <p:cNvPr id="30" name="Picture 67">
              <a:extLst>
                <a:ext uri="{FF2B5EF4-FFF2-40B4-BE49-F238E27FC236}">
                  <a16:creationId xmlns:a16="http://schemas.microsoft.com/office/drawing/2014/main" id="{3A0959A0-AEBD-4AF9-95A1-64C86B72C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65185" y="5249601"/>
              <a:ext cx="680434" cy="608138"/>
            </a:xfrm>
            <a:prstGeom prst="rect">
              <a:avLst/>
            </a:prstGeom>
          </p:spPr>
        </p:pic>
        <p:sp>
          <p:nvSpPr>
            <p:cNvPr id="31" name="TextBox 68">
              <a:extLst>
                <a:ext uri="{FF2B5EF4-FFF2-40B4-BE49-F238E27FC236}">
                  <a16:creationId xmlns:a16="http://schemas.microsoft.com/office/drawing/2014/main" id="{2B815A42-A659-4294-A5F2-3F4DCB04E49E}"/>
                </a:ext>
              </a:extLst>
            </p:cNvPr>
            <p:cNvSpPr txBox="1"/>
            <p:nvPr/>
          </p:nvSpPr>
          <p:spPr>
            <a:xfrm>
              <a:off x="7953807" y="5586238"/>
              <a:ext cx="2320987" cy="34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Test &amp; Analysis</a:t>
              </a:r>
            </a:p>
          </p:txBody>
        </p:sp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EA430147-019F-4D15-9099-15206C97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4104" y="1506256"/>
              <a:ext cx="1863531" cy="1036823"/>
            </a:xfrm>
            <a:prstGeom prst="rect">
              <a:avLst/>
            </a:prstGeom>
          </p:spPr>
        </p:pic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81324835-45B2-415C-B351-3A5F2FA0A3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1"/>
            <a:stretch/>
          </p:blipFill>
          <p:spPr>
            <a:xfrm>
              <a:off x="3799219" y="4089394"/>
              <a:ext cx="1836891" cy="1036620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26023F57-7661-467E-9D7A-3C88A4384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650" y="2299873"/>
              <a:ext cx="672872" cy="601380"/>
            </a:xfrm>
            <a:prstGeom prst="rect">
              <a:avLst/>
            </a:prstGeom>
          </p:spPr>
        </p:pic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E523251E-1FFA-4C15-9BB3-4926339F645F}"/>
                </a:ext>
              </a:extLst>
            </p:cNvPr>
            <p:cNvSpPr txBox="1"/>
            <p:nvPr/>
          </p:nvSpPr>
          <p:spPr>
            <a:xfrm>
              <a:off x="776534" y="2890568"/>
              <a:ext cx="368075" cy="2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587F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Arial"/>
                </a:rPr>
                <a:t>ISS</a:t>
              </a:r>
            </a:p>
          </p:txBody>
        </p:sp>
        <p:pic>
          <p:nvPicPr>
            <p:cNvPr id="35" name="Picture 84">
              <a:extLst>
                <a:ext uri="{FF2B5EF4-FFF2-40B4-BE49-F238E27FC236}">
                  <a16:creationId xmlns:a16="http://schemas.microsoft.com/office/drawing/2014/main" id="{639D8319-9056-48E1-9728-9138C8471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2585" y="5253115"/>
              <a:ext cx="662289" cy="591921"/>
            </a:xfrm>
            <a:prstGeom prst="rect">
              <a:avLst/>
            </a:prstGeom>
          </p:spPr>
        </p:pic>
        <p:pic>
          <p:nvPicPr>
            <p:cNvPr id="36" name="Picture 51">
              <a:extLst>
                <a:ext uri="{FF2B5EF4-FFF2-40B4-BE49-F238E27FC236}">
                  <a16:creationId xmlns:a16="http://schemas.microsoft.com/office/drawing/2014/main" id="{25422AB4-8514-4E62-8EB7-6C2BF2DF5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42465" y="5248253"/>
              <a:ext cx="662289" cy="591921"/>
            </a:xfrm>
            <a:prstGeom prst="rect">
              <a:avLst/>
            </a:prstGeom>
          </p:spPr>
        </p:pic>
        <p:pic>
          <p:nvPicPr>
            <p:cNvPr id="37" name="Picture 41">
              <a:extLst>
                <a:ext uri="{FF2B5EF4-FFF2-40B4-BE49-F238E27FC236}">
                  <a16:creationId xmlns:a16="http://schemas.microsoft.com/office/drawing/2014/main" id="{3D32E2F1-FC59-48E1-B316-0AB9319D9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45101" y="4096584"/>
              <a:ext cx="1822062" cy="103662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3B4E0958-07BE-418E-A70C-7C4463798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18"/>
            <a:stretch/>
          </p:blipFill>
          <p:spPr>
            <a:xfrm>
              <a:off x="3725815" y="1499305"/>
              <a:ext cx="1863528" cy="1036823"/>
            </a:xfrm>
            <a:prstGeom prst="rect">
              <a:avLst/>
            </a:prstGeom>
          </p:spPr>
        </p:pic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99B76AB0-0B6F-4731-B324-2A35A355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6875" y="3035774"/>
              <a:ext cx="367260" cy="622733"/>
            </a:xfrm>
            <a:prstGeom prst="rect">
              <a:avLst/>
            </a:prstGeom>
          </p:spPr>
        </p:pic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96D845EA-BAE2-4126-88D0-6092B5EC8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9985" y="3072264"/>
              <a:ext cx="367260" cy="622733"/>
            </a:xfrm>
            <a:prstGeom prst="rect">
              <a:avLst/>
            </a:prstGeom>
          </p:spPr>
        </p:pic>
      </p:grpSp>
      <p:sp>
        <p:nvSpPr>
          <p:cNvPr id="49" name="Textfeld 48">
            <a:extLst>
              <a:ext uri="{FF2B5EF4-FFF2-40B4-BE49-F238E27FC236}">
                <a16:creationId xmlns:a16="http://schemas.microsoft.com/office/drawing/2014/main" id="{C44989B8-650B-4888-A919-C275947FDB63}"/>
              </a:ext>
            </a:extLst>
          </p:cNvPr>
          <p:cNvSpPr txBox="1"/>
          <p:nvPr/>
        </p:nvSpPr>
        <p:spPr>
          <a:xfrm>
            <a:off x="776534" y="5995657"/>
            <a:ext cx="33874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587F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BBM: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587F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Breadboard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587F"/>
                </a:solidFill>
                <a:effectLst/>
                <a:uLnTx/>
                <a:uFillTx/>
                <a:latin typeface="Arial"/>
                <a:ea typeface="ヒラギノ角ゴ Pro W3"/>
                <a:cs typeface="Arial"/>
              </a:rPr>
              <a:t> Model; DM: Development Model; FM: Flight Model  </a:t>
            </a:r>
          </a:p>
        </p:txBody>
      </p:sp>
    </p:spTree>
    <p:extLst>
      <p:ext uri="{BB962C8B-B14F-4D97-AF65-F5344CB8AC3E}">
        <p14:creationId xmlns:p14="http://schemas.microsoft.com/office/powerpoint/2010/main" val="85534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87895-058F-48D9-9CC6-2AFD998E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 </a:t>
            </a:r>
            <a:r>
              <a:rPr lang="de-DE" sz="3600" dirty="0" err="1"/>
              <a:t>Impressions</a:t>
            </a:r>
            <a:endParaRPr lang="en-US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C3E7DA-02FE-438E-8952-E66D6F5C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3AA7698B-AEA0-4AAA-BAA6-9D96686D4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139" y="1484313"/>
            <a:ext cx="6920309" cy="4613539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DA9BE9F8-8C4F-4940-85B3-6654FE4B991F}"/>
              </a:ext>
            </a:extLst>
          </p:cNvPr>
          <p:cNvSpPr txBox="1"/>
          <p:nvPr/>
        </p:nvSpPr>
        <p:spPr>
          <a:xfrm>
            <a:off x="8327815" y="5891871"/>
            <a:ext cx="1194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 err="1">
                <a:solidFill>
                  <a:srgbClr val="F2CD51"/>
                </a:solidFill>
                <a:latin typeface="Arial" pitchFamily="34" charset="0"/>
                <a:cs typeface="Arial" pitchFamily="34" charset="0"/>
              </a:rPr>
              <a:t>Courtesy</a:t>
            </a:r>
            <a:r>
              <a:rPr lang="de-DE" sz="1200" b="1" dirty="0">
                <a:solidFill>
                  <a:srgbClr val="F2CD51"/>
                </a:solidFill>
                <a:latin typeface="Arial" pitchFamily="34" charset="0"/>
                <a:cs typeface="Arial" pitchFamily="34" charset="0"/>
              </a:rPr>
              <a:t>: NASA</a:t>
            </a:r>
            <a:endParaRPr lang="en-GB" sz="1200" b="1" dirty="0">
              <a:solidFill>
                <a:srgbClr val="F2CD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75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D53AB40-F1A3-4F19-B9D2-E1CE1CDD0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33" y="1468537"/>
            <a:ext cx="6912000" cy="460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A87895-058F-48D9-9CC6-2AFD998E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 </a:t>
            </a:r>
            <a:r>
              <a:rPr lang="de-DE" sz="3600" dirty="0" err="1"/>
              <a:t>Impressions</a:t>
            </a:r>
            <a:endParaRPr lang="en-US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C3E7DA-02FE-438E-8952-E66D6F5C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A9BE9F8-8C4F-4940-85B3-6654FE4B991F}"/>
              </a:ext>
            </a:extLst>
          </p:cNvPr>
          <p:cNvSpPr txBox="1"/>
          <p:nvPr/>
        </p:nvSpPr>
        <p:spPr>
          <a:xfrm>
            <a:off x="8327815" y="5891871"/>
            <a:ext cx="11942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 err="1">
                <a:solidFill>
                  <a:srgbClr val="F2CD51"/>
                </a:solidFill>
                <a:latin typeface="Arial" pitchFamily="34" charset="0"/>
                <a:cs typeface="Arial" pitchFamily="34" charset="0"/>
              </a:rPr>
              <a:t>Courtesy</a:t>
            </a:r>
            <a:r>
              <a:rPr lang="de-DE" sz="1200" b="1" dirty="0">
                <a:solidFill>
                  <a:srgbClr val="F2CD51"/>
                </a:solidFill>
                <a:latin typeface="Arial" pitchFamily="34" charset="0"/>
                <a:cs typeface="Arial" pitchFamily="34" charset="0"/>
              </a:rPr>
              <a:t>: NASA</a:t>
            </a:r>
            <a:endParaRPr lang="en-GB" sz="1200" b="1" dirty="0">
              <a:solidFill>
                <a:srgbClr val="F2CD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5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87895-058F-48D9-9CC6-2AFD998EB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 </a:t>
            </a:r>
            <a:r>
              <a:rPr lang="de-DE" sz="3600" dirty="0" err="1"/>
              <a:t>Impressions</a:t>
            </a:r>
            <a:endParaRPr lang="en-US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C3E7DA-02FE-438E-8952-E66D6F5CD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Johann Furthner, DLR Galileo Kompetenzzentrum, 10.11.2022</a:t>
            </a:r>
          </a:p>
        </p:txBody>
      </p:sp>
      <p:pic>
        <p:nvPicPr>
          <p:cNvPr id="7" name="Grafik 6" descr="C:\ZZZ_STE5165_STPE161\Bartolomeo\Sales\COMPASSO\Implementation\C120 ICA\COMPASSO_BILDER\Compasso_AT_BTL_ISO-View-1.png">
            <a:extLst>
              <a:ext uri="{FF2B5EF4-FFF2-40B4-BE49-F238E27FC236}">
                <a16:creationId xmlns:a16="http://schemas.microsoft.com/office/drawing/2014/main" id="{99EE4882-5439-469F-8BB9-CA5AEBEF8D4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"/>
          <a:stretch/>
        </p:blipFill>
        <p:spPr bwMode="auto">
          <a:xfrm>
            <a:off x="695325" y="1508760"/>
            <a:ext cx="9037638" cy="39271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5636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B22E4AF-68AC-496C-A192-40654E40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EAEB4D3-CE90-4FCD-B58F-8B1794A95A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C890D3D-7897-4C85-90EF-90694E3D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318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Impressum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A537F64-230B-42FD-89E7-DE3CBE57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2288" indent="-1792288" defTabSz="1616075">
              <a:buNone/>
            </a:pPr>
            <a:r>
              <a:rPr lang="de-DE" dirty="0"/>
              <a:t>Title: 		COMPASSO</a:t>
            </a:r>
          </a:p>
          <a:p>
            <a:pPr marL="1792288" indent="-1792288" defTabSz="1616075">
              <a:buNone/>
            </a:pPr>
            <a:r>
              <a:rPr lang="de-DE" dirty="0">
                <a:cs typeface="Arial" charset="0"/>
              </a:rPr>
              <a:t>		</a:t>
            </a:r>
            <a:r>
              <a:rPr lang="en-US" dirty="0">
                <a:cs typeface="Arial" charset="0"/>
              </a:rPr>
              <a:t>an in-orbit verification mission testing optical key 	technologies for future GNSS</a:t>
            </a:r>
            <a:endParaRPr lang="de-DE" dirty="0"/>
          </a:p>
          <a:p>
            <a:pPr marL="1792288" indent="-1792288" defTabSz="1616075">
              <a:buNone/>
            </a:pPr>
            <a:r>
              <a:rPr lang="de-DE" dirty="0"/>
              <a:t>Date: 		10.11.2022</a:t>
            </a:r>
          </a:p>
          <a:p>
            <a:pPr marL="1792288" indent="-1792288" defTabSz="1616075">
              <a:buNone/>
            </a:pPr>
            <a:r>
              <a:rPr lang="de-DE" dirty="0"/>
              <a:t>Autor: 		Dr. Johann Furthner</a:t>
            </a:r>
          </a:p>
          <a:p>
            <a:pPr marL="1792288" indent="-1792288" defTabSz="1616075">
              <a:buNone/>
            </a:pPr>
            <a:r>
              <a:rPr lang="de-DE" dirty="0"/>
              <a:t>Institute: 		Galileo Competence Center </a:t>
            </a:r>
          </a:p>
          <a:p>
            <a:pPr marL="1792288" indent="-1792288" defTabSz="1616075">
              <a:buNone/>
            </a:pPr>
            <a:r>
              <a:rPr lang="de-DE" dirty="0"/>
              <a:t>Figure </a:t>
            </a:r>
            <a:r>
              <a:rPr lang="de-DE" dirty="0" err="1"/>
              <a:t>credits</a:t>
            </a:r>
            <a:r>
              <a:rPr lang="de-DE" dirty="0"/>
              <a:t>: 	All </a:t>
            </a:r>
            <a:r>
              <a:rPr lang="de-DE" dirty="0" err="1"/>
              <a:t>Figures</a:t>
            </a:r>
            <a:r>
              <a:rPr lang="de-DE" dirty="0"/>
              <a:t> „DLR (CC BY-NC-ND 3.0)“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D0EFD3-8E7B-77B0-FB7C-244F1E7C3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89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66DB264-26A1-41BA-B5C9-72EA17A3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4566882"/>
            <a:ext cx="10731463" cy="1562456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Compasso</a:t>
            </a:r>
            <a:r>
              <a:rPr lang="de-DE" dirty="0"/>
              <a:t> </a:t>
            </a:r>
            <a:br>
              <a:rPr lang="de-DE" dirty="0"/>
            </a:br>
            <a:r>
              <a:rPr lang="en-US" dirty="0"/>
              <a:t>an in-orbit verification mission testing optical key technologies for future GNSS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BEA78CF-F204-4E6C-A287-393017FD66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A644B40-3853-4EA1-BEC9-70D97A3CE1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63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BA827-E591-4F2A-B4CC-B9AB9C90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</a:t>
            </a:r>
            <a:endParaRPr lang="en-US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D732C-364D-4960-AC62-9F7AB87605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6502429" cy="4502138"/>
          </a:xfrm>
        </p:spPr>
        <p:txBody>
          <a:bodyPr/>
          <a:lstStyle/>
          <a:p>
            <a:pPr marL="0" indent="0"/>
            <a:r>
              <a:rPr lang="en-US" dirty="0"/>
              <a:t> What does COMPASSO stand for?</a:t>
            </a:r>
          </a:p>
          <a:p>
            <a:pPr marL="446087" lvl="1" indent="0">
              <a:buNone/>
            </a:pPr>
            <a:endParaRPr lang="en-US" b="1" dirty="0"/>
          </a:p>
          <a:p>
            <a:pPr marL="446087" lvl="1" indent="0">
              <a:buNone/>
            </a:pPr>
            <a:r>
              <a:rPr lang="en-US" i="1" dirty="0"/>
              <a:t>Development and validation of a new generation of high-precision optical clocks and laser terminals</a:t>
            </a:r>
          </a:p>
          <a:p>
            <a:pPr marL="446087" lvl="1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What does COMPASSO make possible?</a:t>
            </a:r>
          </a:p>
          <a:p>
            <a:pPr marL="446087" lvl="1" indent="0">
              <a:buNone/>
            </a:pPr>
            <a:endParaRPr lang="en-US" b="1" dirty="0"/>
          </a:p>
          <a:p>
            <a:pPr marL="446087" lvl="1" indent="0">
              <a:buNone/>
            </a:pPr>
            <a:r>
              <a:rPr lang="en-US" i="1" dirty="0"/>
              <a:t>Improvement of the Galileo overall system and the services it provides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FF23BC-CFC9-40A3-82AA-995080FB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D52234B-5EBB-46B2-AE17-B97FBE3E2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1582" y="4944873"/>
            <a:ext cx="2256959" cy="119325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C8BFEE3-D0B4-462A-A1AC-0B8398D530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623" y="4930899"/>
            <a:ext cx="2256959" cy="120723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3558507-ED12-48B1-B19B-38B466E3FC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568" y="3374776"/>
            <a:ext cx="2256959" cy="145449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6F9847B-8839-4EBD-8282-92C20EDD4F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623" y="3374776"/>
            <a:ext cx="2256959" cy="145449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30F7401-8F0B-4DF0-9318-9497FD16C4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623" y="1327707"/>
            <a:ext cx="4526422" cy="193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63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BA827-E591-4F2A-B4CC-B9AB9C90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</a:t>
            </a:r>
            <a:endParaRPr lang="en-US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D732C-364D-4960-AC62-9F7AB87605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10080625" cy="4502138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 Benefits of </a:t>
            </a:r>
            <a:r>
              <a:rPr lang="en-US" u="sng" dirty="0"/>
              <a:t>Optical Clocks </a:t>
            </a:r>
            <a:r>
              <a:rPr lang="en-US" dirty="0"/>
              <a:t>for GNSS</a:t>
            </a:r>
          </a:p>
          <a:p>
            <a:pPr marL="625475" lvl="1" indent="-168275"/>
            <a:r>
              <a:rPr lang="en-US" dirty="0"/>
              <a:t>High short time (1-10 sec) stability comparing to RF clocks </a:t>
            </a:r>
            <a:br>
              <a:rPr lang="en-US" dirty="0"/>
            </a:br>
            <a:r>
              <a:rPr lang="en-US" dirty="0"/>
              <a:t>(DLR Iodine Clock: Allan Deviation 10</a:t>
            </a:r>
            <a:r>
              <a:rPr lang="en-US" sz="2200" baseline="40000" dirty="0"/>
              <a:t>-14</a:t>
            </a:r>
            <a:r>
              <a:rPr lang="en-US" dirty="0"/>
              <a:t> and better)</a:t>
            </a:r>
          </a:p>
          <a:p>
            <a:pPr marL="625475" lvl="1" indent="-168275"/>
            <a:r>
              <a:rPr lang="en-US" dirty="0"/>
              <a:t>EU sovereign technology IPR and production</a:t>
            </a:r>
          </a:p>
          <a:p>
            <a:pPr marL="625475" lvl="1" indent="-168275"/>
            <a:r>
              <a:rPr lang="en-US" dirty="0"/>
              <a:t>Robust in Space Environment </a:t>
            </a:r>
          </a:p>
          <a:p>
            <a:pPr marL="625475" lvl="1" indent="-168275"/>
            <a:r>
              <a:rPr lang="en-US" dirty="0"/>
              <a:t>Easy to maintain</a:t>
            </a:r>
            <a:endParaRPr lang="en-US" sz="21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FF23BC-CFC9-40A3-82AA-995080FB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Dr. Johann Furthner, DLR Galileo Kompetenzzentrum, 10.11.2022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85224A-FF93-4C7A-BDB0-22B49047A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33"/>
          <a:stretch/>
        </p:blipFill>
        <p:spPr>
          <a:xfrm>
            <a:off x="1001476" y="3931609"/>
            <a:ext cx="10426619" cy="216547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E01A656-A99F-4F61-A680-BF266D053E3D}"/>
              </a:ext>
            </a:extLst>
          </p:cNvPr>
          <p:cNvSpPr/>
          <p:nvPr/>
        </p:nvSpPr>
        <p:spPr>
          <a:xfrm>
            <a:off x="8892538" y="4160520"/>
            <a:ext cx="2718435" cy="1960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EE90DAD-DEB0-4AEE-B919-E0CAC9AC50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1" r="17086" b="1778"/>
          <a:stretch/>
        </p:blipFill>
        <p:spPr>
          <a:xfrm>
            <a:off x="9150741" y="4224358"/>
            <a:ext cx="2202031" cy="1819387"/>
          </a:xfrm>
          <a:prstGeom prst="rect">
            <a:avLst/>
          </a:prstGeom>
        </p:spPr>
      </p:pic>
      <p:pic>
        <p:nvPicPr>
          <p:cNvPr id="9" name="Bild 9" descr="Iodine_Allan_update">
            <a:extLst>
              <a:ext uri="{FF2B5EF4-FFF2-40B4-BE49-F238E27FC236}">
                <a16:creationId xmlns:a16="http://schemas.microsoft.com/office/drawing/2014/main" id="{ABB8AFBF-72F9-476F-8064-CA30136FF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93"/>
          <a:stretch/>
        </p:blipFill>
        <p:spPr bwMode="auto">
          <a:xfrm>
            <a:off x="8375492" y="1107892"/>
            <a:ext cx="3656489" cy="271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2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BA827-E591-4F2A-B4CC-B9AB9C90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</a:t>
            </a:r>
            <a:endParaRPr lang="en-US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D732C-364D-4960-AC62-9F7AB87605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5325" y="1627200"/>
            <a:ext cx="10080625" cy="4502138"/>
          </a:xfrm>
        </p:spPr>
        <p:txBody>
          <a:bodyPr>
            <a:normAutofit/>
          </a:bodyPr>
          <a:lstStyle/>
          <a:p>
            <a:pPr marL="0" indent="0"/>
            <a:r>
              <a:rPr lang="en-US" dirty="0"/>
              <a:t> Benefits of </a:t>
            </a:r>
            <a:r>
              <a:rPr lang="en-US" u="sng" dirty="0"/>
              <a:t>Optical Laser Terminals </a:t>
            </a:r>
            <a:r>
              <a:rPr lang="en-US" dirty="0"/>
              <a:t>for GNSS</a:t>
            </a:r>
          </a:p>
          <a:p>
            <a:pPr marL="625475" lvl="1" indent="-168275"/>
            <a:r>
              <a:rPr lang="en-US" dirty="0"/>
              <a:t>Greater signal power with lighter and smaller components </a:t>
            </a:r>
          </a:p>
          <a:p>
            <a:pPr marL="625475" lvl="1" indent="-168275"/>
            <a:r>
              <a:rPr lang="en-US" sz="2100" dirty="0"/>
              <a:t>Significant higher data rate </a:t>
            </a:r>
          </a:p>
          <a:p>
            <a:pPr marL="625475" lvl="1" indent="-168275"/>
            <a:r>
              <a:rPr lang="en-US" sz="2100" dirty="0"/>
              <a:t>Bidirectional communication and ranging </a:t>
            </a:r>
          </a:p>
          <a:p>
            <a:pPr marL="625475" lvl="1" indent="-168275"/>
            <a:r>
              <a:rPr lang="en-US" sz="2100" dirty="0"/>
              <a:t>No ITU regulations required </a:t>
            </a:r>
          </a:p>
          <a:p>
            <a:pPr marL="625475" lvl="1" indent="-168275"/>
            <a:r>
              <a:rPr lang="en-US" sz="2100" dirty="0"/>
              <a:t>No interference / no jamming </a:t>
            </a:r>
          </a:p>
          <a:p>
            <a:pPr marL="625475" lvl="1" indent="-168275"/>
            <a:r>
              <a:rPr lang="en-US" sz="2100" dirty="0"/>
              <a:t>Lower bias error due to in-orbit calibration possibility </a:t>
            </a:r>
          </a:p>
          <a:p>
            <a:pPr marL="625475" lvl="1" indent="-168275"/>
            <a:r>
              <a:rPr lang="en-US" sz="2100" dirty="0"/>
              <a:t>Higher chip rate for faster and more precise ranging </a:t>
            </a:r>
          </a:p>
          <a:p>
            <a:pPr marL="625475" lvl="1" indent="-168275"/>
            <a:r>
              <a:rPr lang="en-US" sz="2100" dirty="0"/>
              <a:t>Robust against eavesdropping </a:t>
            </a:r>
          </a:p>
          <a:p>
            <a:pPr marL="625475" lvl="1" indent="-168275"/>
            <a:r>
              <a:rPr lang="en-US" sz="2100" dirty="0"/>
              <a:t>Optical technology can enable quantum key distribution for improved security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FF23BC-CFC9-40A3-82AA-995080FBF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B4F7185-700F-4290-B140-40F152482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30" y="1341438"/>
            <a:ext cx="3653234" cy="20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5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5420C5DD-842C-4665-A5BF-05363529D3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3542" y="1548674"/>
            <a:ext cx="3285346" cy="376065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A3C28-0182-45CB-B95F-A8E7FCDC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5052"/>
            <a:ext cx="4894769" cy="40337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Validation of Optical Technologies</a:t>
            </a:r>
          </a:p>
          <a:p>
            <a:pPr marL="0" indent="0">
              <a:buNone/>
            </a:pPr>
            <a:endParaRPr lang="en-US" sz="1800" dirty="0"/>
          </a:p>
          <a:p>
            <a:pPr marL="628544" lvl="1" indent="-285743"/>
            <a:r>
              <a:rPr lang="en-US" b="1" dirty="0"/>
              <a:t>Laser terminals </a:t>
            </a:r>
            <a:r>
              <a:rPr lang="en-US" dirty="0"/>
              <a:t>for communications </a:t>
            </a:r>
            <a:r>
              <a:rPr lang="en-US" b="1" dirty="0"/>
              <a:t>and</a:t>
            </a:r>
            <a:r>
              <a:rPr lang="en-US" dirty="0"/>
              <a:t> ranging</a:t>
            </a:r>
          </a:p>
          <a:p>
            <a:pPr marL="628544" lvl="1" indent="-285743"/>
            <a:r>
              <a:rPr lang="en-US" dirty="0"/>
              <a:t>High-precision </a:t>
            </a:r>
            <a:r>
              <a:rPr lang="en-US" b="1" dirty="0"/>
              <a:t>optical clocks (iodine clock)</a:t>
            </a:r>
          </a:p>
          <a:p>
            <a:pPr marL="628544" lvl="1" indent="-285743"/>
            <a:r>
              <a:rPr lang="en-US" b="1" dirty="0"/>
              <a:t>Frequency comb </a:t>
            </a:r>
            <a:r>
              <a:rPr lang="en-US" dirty="0"/>
              <a:t>for the optical range</a:t>
            </a:r>
          </a:p>
          <a:p>
            <a:pPr marL="0" indent="0">
              <a:buNone/>
            </a:pPr>
            <a:endParaRPr lang="de-DE" sz="1600" dirty="0"/>
          </a:p>
          <a:p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626622-0F7D-451E-8623-EAC2EEC48A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OBJECTIVE: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40BE5B-A2FF-49C4-B406-847E228F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 Experiment: Optical Payload</a:t>
            </a:r>
            <a:endParaRPr lang="en-US" sz="36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1CE130-1CAA-402B-8A29-9321E8B71D4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2B8919A-F9FA-4C0A-B6F7-794AEC6D2521}"/>
              </a:ext>
            </a:extLst>
          </p:cNvPr>
          <p:cNvSpPr/>
          <p:nvPr/>
        </p:nvSpPr>
        <p:spPr>
          <a:xfrm>
            <a:off x="1382897" y="5222793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Deployment</a:t>
            </a:r>
            <a:r>
              <a:rPr lang="de-DE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de-DE" sz="2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Bartolomeo </a:t>
            </a:r>
            <a:r>
              <a:rPr lang="de-DE" sz="2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platform</a:t>
            </a:r>
            <a:r>
              <a:rPr lang="de-DE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de-DE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de-DE" sz="2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de-DE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nternational </a:t>
            </a:r>
            <a:r>
              <a:rPr lang="de-D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pace </a:t>
            </a:r>
            <a:r>
              <a:rPr lang="de-DE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tation (ISS)</a:t>
            </a:r>
            <a:endParaRPr lang="en-US" sz="2000" dirty="0"/>
          </a:p>
        </p:txBody>
      </p:sp>
      <p:pic>
        <p:nvPicPr>
          <p:cNvPr id="21" name="Grafik 32">
            <a:extLst>
              <a:ext uri="{FF2B5EF4-FFF2-40B4-BE49-F238E27FC236}">
                <a16:creationId xmlns:a16="http://schemas.microsoft.com/office/drawing/2014/main" id="{ED410BC5-40F7-459D-BFF4-E7BFF6BA1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10800000" flipH="1" flipV="1">
            <a:off x="1118937" y="5212631"/>
            <a:ext cx="263959" cy="707887"/>
          </a:xfrm>
          <a:prstGeom prst="rect">
            <a:avLst/>
          </a:prstGeom>
        </p:spPr>
      </p:pic>
      <p:sp>
        <p:nvSpPr>
          <p:cNvPr id="23" name="Rechteck: obere Ecken abgeschnitten 11">
            <a:extLst>
              <a:ext uri="{FF2B5EF4-FFF2-40B4-BE49-F238E27FC236}">
                <a16:creationId xmlns:a16="http://schemas.microsoft.com/office/drawing/2014/main" id="{31EE4963-1E5D-4623-BD54-498B93A03E30}"/>
              </a:ext>
            </a:extLst>
          </p:cNvPr>
          <p:cNvSpPr/>
          <p:nvPr/>
        </p:nvSpPr>
        <p:spPr>
          <a:xfrm rot="10800000">
            <a:off x="8420016" y="4427475"/>
            <a:ext cx="3438938" cy="1174382"/>
          </a:xfrm>
          <a:prstGeom prst="snip2Same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Rechteck: obere Ecken abgeschnitten 23">
            <a:extLst>
              <a:ext uri="{FF2B5EF4-FFF2-40B4-BE49-F238E27FC236}">
                <a16:creationId xmlns:a16="http://schemas.microsoft.com/office/drawing/2014/main" id="{2A44C58D-ECE5-430E-A4E1-684CB7E413DA}"/>
              </a:ext>
            </a:extLst>
          </p:cNvPr>
          <p:cNvSpPr/>
          <p:nvPr/>
        </p:nvSpPr>
        <p:spPr>
          <a:xfrm rot="10800000">
            <a:off x="8420016" y="2166363"/>
            <a:ext cx="3438938" cy="3241295"/>
          </a:xfrm>
          <a:prstGeom prst="snip2Same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hteck 16">
            <a:extLst>
              <a:ext uri="{FF2B5EF4-FFF2-40B4-BE49-F238E27FC236}">
                <a16:creationId xmlns:a16="http://schemas.microsoft.com/office/drawing/2014/main" id="{E0F97A93-B6E7-4516-A956-C1AFB34406CF}"/>
              </a:ext>
            </a:extLst>
          </p:cNvPr>
          <p:cNvSpPr/>
          <p:nvPr/>
        </p:nvSpPr>
        <p:spPr>
          <a:xfrm>
            <a:off x="8420015" y="1636680"/>
            <a:ext cx="3438942" cy="46980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Textfeld 22">
            <a:extLst>
              <a:ext uri="{FF2B5EF4-FFF2-40B4-BE49-F238E27FC236}">
                <a16:creationId xmlns:a16="http://schemas.microsoft.com/office/drawing/2014/main" id="{98C6D7C3-C027-4963-9174-E9145DE74DD0}"/>
              </a:ext>
            </a:extLst>
          </p:cNvPr>
          <p:cNvSpPr txBox="1"/>
          <p:nvPr/>
        </p:nvSpPr>
        <p:spPr>
          <a:xfrm>
            <a:off x="8563693" y="1649217"/>
            <a:ext cx="2788535" cy="394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Arial" pitchFamily="34" charset="0"/>
              </a:rPr>
              <a:t>Partners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27" name="Rechteck 23">
            <a:extLst>
              <a:ext uri="{FF2B5EF4-FFF2-40B4-BE49-F238E27FC236}">
                <a16:creationId xmlns:a16="http://schemas.microsoft.com/office/drawing/2014/main" id="{C6D582D4-4DE4-4B4D-907E-EF1BE793208E}"/>
              </a:ext>
            </a:extLst>
          </p:cNvPr>
          <p:cNvSpPr/>
          <p:nvPr/>
        </p:nvSpPr>
        <p:spPr>
          <a:xfrm>
            <a:off x="8513977" y="2251453"/>
            <a:ext cx="3305447" cy="34778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Institute of Communications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   and Navigation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Institute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for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 Software Technology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Space Operations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   and Astronaut Training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Institute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 Quantum Technologies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Institute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of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 Space Systems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---------------------------------------------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Airbus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Tesat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-128"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Menlo</a:t>
            </a: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SpaceTech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-128"/>
              </a:rPr>
              <a:t> Immenstaad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9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0FAD81C-EBF2-47CA-B6A8-40E1FBB9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 Core Elements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99392-186A-4297-B27C-95E05100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225400-56AC-484D-AD5B-635C2FBE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399" y="1637120"/>
            <a:ext cx="2074981" cy="1532054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658314AA-F13C-453C-863D-CA614644B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9418"/>
              </p:ext>
            </p:extLst>
          </p:nvPr>
        </p:nvGraphicFramePr>
        <p:xfrm>
          <a:off x="9005129" y="1688289"/>
          <a:ext cx="2877705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Frequency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Comb</a:t>
                      </a:r>
                      <a:r>
                        <a:rPr lang="de-DE" sz="1400" dirty="0"/>
                        <a:t> 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(TRL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 err="1"/>
                        <a:t>mass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~6.8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~35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/>
                        <a:t>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~7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967795"/>
                  </a:ext>
                </a:extLst>
              </a:tr>
            </a:tbl>
          </a:graphicData>
        </a:graphic>
      </p:graphicFrame>
      <p:pic>
        <p:nvPicPr>
          <p:cNvPr id="10" name="Grafik 5" descr="image001">
            <a:extLst>
              <a:ext uri="{FF2B5EF4-FFF2-40B4-BE49-F238E27FC236}">
                <a16:creationId xmlns:a16="http://schemas.microsoft.com/office/drawing/2014/main" id="{748622E9-EA24-4AA1-B997-D9CE67E8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23" y="3850951"/>
            <a:ext cx="2754741" cy="20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1A72D511-4046-4607-9058-781851CFE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29685"/>
              </p:ext>
            </p:extLst>
          </p:nvPr>
        </p:nvGraphicFramePr>
        <p:xfrm>
          <a:off x="6224449" y="4053478"/>
          <a:ext cx="3719651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LCRT (</a:t>
                      </a:r>
                      <a:r>
                        <a:rPr lang="de-DE" sz="1400" dirty="0" err="1"/>
                        <a:t>SmartLCT</a:t>
                      </a:r>
                      <a:r>
                        <a:rPr lang="de-DE" sz="1400" dirty="0"/>
                        <a:t> TRL 9, 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OSCAR TRL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 err="1"/>
                        <a:t>mass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 47 kg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 ~ 131 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 err="1"/>
                        <a:t>volume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~80 l on </a:t>
                      </a:r>
                      <a:r>
                        <a:rPr lang="de-DE" sz="1400" dirty="0" err="1"/>
                        <a:t>platform</a:t>
                      </a:r>
                      <a:r>
                        <a:rPr lang="de-DE" sz="1400" dirty="0"/>
                        <a:t>, ~15 l outside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685855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2814E8A1-BC01-4EA9-9CD0-1BEB1C0B22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5" y="1637123"/>
            <a:ext cx="2926079" cy="1645920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81A178F6-75CB-4DB9-A170-8238A3987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89790"/>
              </p:ext>
            </p:extLst>
          </p:nvPr>
        </p:nvGraphicFramePr>
        <p:xfrm>
          <a:off x="2713211" y="1619709"/>
          <a:ext cx="3528392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2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COMPASSO </a:t>
                      </a:r>
                      <a:r>
                        <a:rPr lang="de-DE" sz="1400" dirty="0" err="1"/>
                        <a:t>Iodine</a:t>
                      </a:r>
                      <a:r>
                        <a:rPr lang="de-DE" sz="1400" dirty="0"/>
                        <a:t> Reference (TRL 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 err="1"/>
                        <a:t>mass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~23 kg (incl. 20% </a:t>
                      </a:r>
                      <a:r>
                        <a:rPr lang="de-DE" sz="1400" dirty="0" err="1"/>
                        <a:t>margin</a:t>
                      </a:r>
                      <a:r>
                        <a:rPr lang="de-DE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~57 W (incl. 20% </a:t>
                      </a:r>
                      <a:r>
                        <a:rPr lang="de-DE" sz="1400" dirty="0" err="1"/>
                        <a:t>margin</a:t>
                      </a:r>
                      <a:r>
                        <a:rPr lang="de-DE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 err="1"/>
                        <a:t>volume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~34 l </a:t>
                      </a:r>
                      <a:br>
                        <a:rPr lang="de-DE" sz="1400" dirty="0"/>
                      </a:br>
                      <a:r>
                        <a:rPr lang="de-DE" sz="1400" dirty="0"/>
                        <a:t>(450 mm x 300 mm x 250 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874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0FAD81C-EBF2-47CA-B6A8-40E1FBB9B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/>
              <a:t>COMPASSO </a:t>
            </a:r>
            <a:r>
              <a:rPr lang="de-DE" sz="3600" dirty="0" err="1"/>
              <a:t>Accomodation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99392-186A-4297-B27C-95E05100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Johann Furthner, DLR Galileo Kompetenzzentrum, 10.11.2022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FB2061-6666-409C-A142-C8FE2872D0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54" y="1625912"/>
            <a:ext cx="10696527" cy="41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086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Hintergrund">
  <a:themeElements>
    <a:clrScheme name="GK Farben">
      <a:dk1>
        <a:srgbClr val="003968"/>
      </a:dk1>
      <a:lt1>
        <a:sysClr val="window" lastClr="FFFFFF"/>
      </a:lt1>
      <a:dk2>
        <a:srgbClr val="00587F"/>
      </a:dk2>
      <a:lt2>
        <a:srgbClr val="EF6A00"/>
      </a:lt2>
      <a:accent1>
        <a:srgbClr val="007D80"/>
      </a:accent1>
      <a:accent2>
        <a:srgbClr val="0067BE"/>
      </a:accent2>
      <a:accent3>
        <a:srgbClr val="B59C7D"/>
      </a:accent3>
      <a:accent4>
        <a:srgbClr val="F1B53D"/>
      </a:accent4>
      <a:accent5>
        <a:srgbClr val="BB0F33"/>
      </a:accent5>
      <a:accent6>
        <a:srgbClr val="72B2D4"/>
      </a:accent6>
      <a:hlink>
        <a:srgbClr val="00B39A"/>
      </a:hlink>
      <a:folHlink>
        <a:srgbClr val="009C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GK_Template_102022_v3.pptx" id="{8504C526-7353-4010-A318-18D7EE4C5701}" vid="{AF55BF98-DD4C-4009-9C6D-8E337E67213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6D1CEEB57844BBDE672B7600EB56A" ma:contentTypeVersion="16" ma:contentTypeDescription="Create a new document." ma:contentTypeScope="" ma:versionID="fc2ced155a454357bb47d4ccc650fe50">
  <xsd:schema xmlns:xsd="http://www.w3.org/2001/XMLSchema" xmlns:xs="http://www.w3.org/2001/XMLSchema" xmlns:p="http://schemas.microsoft.com/office/2006/metadata/properties" xmlns:ns2="5aee91c3-4649-4f42-8140-e7c77de52b7c" xmlns:ns3="81d63505-b61b-4818-b7ff-9738316364c7" targetNamespace="http://schemas.microsoft.com/office/2006/metadata/properties" ma:root="true" ma:fieldsID="0f9e050fe3a66d3d528986a059454974" ns2:_="" ns3:_="">
    <xsd:import namespace="5aee91c3-4649-4f42-8140-e7c77de52b7c"/>
    <xsd:import namespace="81d63505-b61b-4818-b7ff-973831636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ee91c3-4649-4f42-8140-e7c77de52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6977b9-ce4a-410b-878b-236659b6a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63505-b61b-4818-b7ff-973831636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17125f6-e0c3-45ec-a418-0fb0d6cbc94c}" ma:internalName="TaxCatchAll" ma:showField="CatchAllData" ma:web="81d63505-b61b-4818-b7ff-973831636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aee91c3-4649-4f42-8140-e7c77de52b7c">
      <Terms xmlns="http://schemas.microsoft.com/office/infopath/2007/PartnerControls"/>
    </lcf76f155ced4ddcb4097134ff3c332f>
    <TaxCatchAll xmlns="81d63505-b61b-4818-b7ff-9738316364c7" xsi:nil="true"/>
  </documentManagement>
</p:properties>
</file>

<file path=customXml/itemProps1.xml><?xml version="1.0" encoding="utf-8"?>
<ds:datastoreItem xmlns:ds="http://schemas.openxmlformats.org/officeDocument/2006/customXml" ds:itemID="{C4170D5A-9BC8-4D7D-BA7D-63FC497B55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7472C-265D-446D-8D8E-791EC705229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959BE00-836D-4D44-B2C3-EF0E62DFA8F2}"/>
</file>

<file path=customXml/itemProps4.xml><?xml version="1.0" encoding="utf-8"?>
<ds:datastoreItem xmlns:ds="http://schemas.openxmlformats.org/officeDocument/2006/customXml" ds:itemID="{9DD41FAA-8ABE-45CF-BBF4-A2B10E5E7699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acd48d8-921c-4259-8a3d-b0781ba679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GK_Template_102022_v3</Template>
  <TotalTime>0</TotalTime>
  <Words>648</Words>
  <Application>Microsoft Office PowerPoint</Application>
  <PresentationFormat>Breitbild</PresentationFormat>
  <Paragraphs>137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Frutiger 45 Light</vt:lpstr>
      <vt:lpstr>Wingdings</vt:lpstr>
      <vt:lpstr>ヒラギノ角ゴ Pro W3</vt:lpstr>
      <vt:lpstr>Master Hintergrund</vt:lpstr>
      <vt:lpstr>PowerPoint-Präsentation</vt:lpstr>
      <vt:lpstr>Impressum</vt:lpstr>
      <vt:lpstr>Compasso  an in-orbit verification mission testing optical key technologies for future GNSS</vt:lpstr>
      <vt:lpstr>COMPASSO</vt:lpstr>
      <vt:lpstr>COMPASSO</vt:lpstr>
      <vt:lpstr>COMPASSO</vt:lpstr>
      <vt:lpstr>COMPASSO Experiment: Optical Payload</vt:lpstr>
      <vt:lpstr>COMPASSO Core Elements</vt:lpstr>
      <vt:lpstr>COMPASSO Accomodation</vt:lpstr>
      <vt:lpstr>COMPASSO Input TRL </vt:lpstr>
      <vt:lpstr>COMPASSO Mission Timeline </vt:lpstr>
      <vt:lpstr>COMPASSO Impressions</vt:lpstr>
      <vt:lpstr>COMPASSO Impressions</vt:lpstr>
      <vt:lpstr>COMPASSO Impressions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Ioanid, Ilinca</dc:creator>
  <cp:lastModifiedBy>Furthner, Johann</cp:lastModifiedBy>
  <cp:revision>31</cp:revision>
  <dcterms:created xsi:type="dcterms:W3CDTF">2022-10-04T11:48:30Z</dcterms:created>
  <dcterms:modified xsi:type="dcterms:W3CDTF">2022-11-03T20:13:22Z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0x010100E3A8CC32A056AE47942682173C0DE9CE</vt:lpwstr>
  </property>
  <property fmtid="{D5CDD505-2E9C-101B-9397-08002B2CF9AE}" pid="3" name="_dlc_DocIdItemGuid">
    <vt:lpwstr>96de9b51-b4b2-4c73-82fc-f2d82905805f</vt:lpwstr>
  </property>
</Properties>
</file>