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vml" ContentType="application/vnd.openxmlformats-officedocument.vmlDrawi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ppt/tags/tag81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docProps/app.xml" ContentType="application/vnd.openxmlformats-officedocument.extended-properties+xml"/>
  <Override PartName="/ppt/tags/tag78.xml" ContentType="application/vnd.openxmlformats-officedocument.presentationml.tags+xml"/>
  <Override PartName="/docProps/custom.xml" ContentType="application/vnd.openxmlformats-officedocument.custom-properties+xml"/>
  <Override PartName="/ppt/tags/tag91.xml" ContentType="application/vnd.openxmlformats-officedocument.presentationml.tags+xml"/>
  <Override PartName="/ppt/tags/tag99.xml" ContentType="application/vnd.openxmlformats-officedocument.presentationml.tags+xml"/>
  <Override PartName="/ppt/tags/tag104.xml" ContentType="application/vnd.openxmlformats-officedocument.presentationml.tags+xml"/>
  <Override PartName="/ppt/tags/tag90.xml" ContentType="application/vnd.openxmlformats-officedocument.presentationml.tags+xml"/>
  <Override PartName="/ppt/tags/tag105.xml" ContentType="application/vnd.openxmlformats-officedocument.presentationml.tags+xml"/>
  <Override PartName="/ppt/tags/tag10.xml" ContentType="application/vnd.openxmlformats-officedocument.presentationml.tags+xml"/>
  <Override PartName="/ppt/tags/tag92.xml" ContentType="application/vnd.openxmlformats-officedocument.presentationml.tags+xml"/>
  <Override PartName="/ppt/tags/tag57.xml" ContentType="application/vnd.openxmlformats-officedocument.presentationml.tags+xml"/>
  <Override PartName="/ppt/tags/tag93.xml" ContentType="application/vnd.openxmlformats-officedocument.presentationml.tags+xml"/>
  <Override PartName="/ppt/tags/tag117.xml" ContentType="application/vnd.openxmlformats-officedocument.presentationml.tags+xml"/>
  <Override PartName="/ppt/tags/tag98.xml" ContentType="application/vnd.openxmlformats-officedocument.presentationml.tags+xml"/>
  <Override PartName="/ppt/tags/tag96.xml" ContentType="application/vnd.openxmlformats-officedocument.presentationml.tags+xml"/>
  <Override PartName="/ppt/tags/tag89.xml" ContentType="application/vnd.openxmlformats-officedocument.presentationml.tags+xml"/>
  <Override PartName="/ppt/tags/tag106.xml" ContentType="application/vnd.openxmlformats-officedocument.presentationml.tags+xml"/>
  <Override PartName="/ppt/tags/tag88.xml" ContentType="application/vnd.openxmlformats-officedocument.presentationml.tags+xml"/>
  <Override PartName="/ppt/tags/tag107.xml" ContentType="application/vnd.openxmlformats-officedocument.presentationml.tags+xml"/>
  <Override PartName="/ppt/tags/tag121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22.xml" ContentType="application/vnd.openxmlformats-officedocument.presentationml.tags+xml"/>
  <Override PartName="/ppt/tags/tag87.xml" ContentType="application/vnd.openxmlformats-officedocument.presentationml.tags+xml"/>
  <Override PartName="/ppt/tags/tag86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118.xml" ContentType="application/vnd.openxmlformats-officedocument.presentationml.tags+xml"/>
  <Override PartName="/ppt/tags/tag108.xml" ContentType="application/vnd.openxmlformats-officedocument.presentationml.tags+xml"/>
  <Override PartName="/ppt/tags/tag123.xml" ContentType="application/vnd.openxmlformats-officedocument.presentationml.tags+xml"/>
  <Override PartName="/ppt/tags/tag109.xml" ContentType="application/vnd.openxmlformats-officedocument.presentationml.tags+xml"/>
  <Override PartName="/ppt/tags/tag94.xml" ContentType="application/vnd.openxmlformats-officedocument.presentationml.tags+xml"/>
  <Override PartName="/ppt/tags/tag124.xml" ContentType="application/vnd.openxmlformats-officedocument.presentationml.tags+xml"/>
  <Override PartName="/ppt/tags/tag119.xml" ContentType="application/vnd.openxmlformats-officedocument.presentationml.tags+xml"/>
  <Override PartName="/ppt/tags/tag83.xml" ContentType="application/vnd.openxmlformats-officedocument.presentationml.tags+xml"/>
  <Override PartName="/ppt/tags/tag82.xml" ContentType="application/vnd.openxmlformats-officedocument.presentationml.tags+xml"/>
  <Override PartName="/ppt/tags/tag97.xml" ContentType="application/vnd.openxmlformats-officedocument.presentationml.tags+xml"/>
  <Override PartName="/ppt/tags/tag102.xml" ContentType="application/vnd.openxmlformats-officedocument.presentationml.tags+xml"/>
  <Override PartName="/ppt/tags/tag110.xml" ContentType="application/vnd.openxmlformats-officedocument.presentationml.tags+xml"/>
  <Override PartName="/ppt/tags/tag103.xml" ContentType="application/vnd.openxmlformats-officedocument.presentationml.tags+xml"/>
  <Override PartName="/ppt/tags/tag111.xml" ContentType="application/vnd.openxmlformats-officedocument.presentationml.tags+xml"/>
  <Override PartName="/ppt/tags/tag95.xml" ContentType="application/vnd.openxmlformats-officedocument.presentationml.tags+xml"/>
  <Override PartName="/ppt/tags/tag116.xml" ContentType="application/vnd.openxmlformats-officedocument.presentationml.tags+xml"/>
  <Override PartName="/ppt/tags/tag120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75" r:id="rId1"/>
    <p:sldMasterId id="2147483786" r:id="rId2"/>
    <p:sldMasterId id="2147483791" r:id="rId3"/>
    <p:sldMasterId id="2147483796" r:id="rId4"/>
  </p:sldMasterIdLst>
  <p:notesMasterIdLst>
    <p:notesMasterId r:id="rId31"/>
  </p:notesMasterIdLst>
  <p:handoutMasterIdLst>
    <p:handoutMasterId r:id="rId32"/>
  </p:handoutMasterIdLst>
  <p:sldIdLst>
    <p:sldId id="570" r:id="rId5"/>
    <p:sldId id="729" r:id="rId6"/>
    <p:sldId id="690" r:id="rId7"/>
    <p:sldId id="738" r:id="rId8"/>
    <p:sldId id="737" r:id="rId9"/>
    <p:sldId id="1271" r:id="rId10"/>
    <p:sldId id="724" r:id="rId11"/>
    <p:sldId id="726" r:id="rId12"/>
    <p:sldId id="1042" r:id="rId13"/>
    <p:sldId id="707" r:id="rId14"/>
    <p:sldId id="730" r:id="rId15"/>
    <p:sldId id="1264" r:id="rId16"/>
    <p:sldId id="1277" r:id="rId17"/>
    <p:sldId id="1272" r:id="rId18"/>
    <p:sldId id="1275" r:id="rId19"/>
    <p:sldId id="1265" r:id="rId20"/>
    <p:sldId id="1266" r:id="rId21"/>
    <p:sldId id="1278" r:id="rId22"/>
    <p:sldId id="1281" r:id="rId23"/>
    <p:sldId id="1258" r:id="rId24"/>
    <p:sldId id="1269" r:id="rId25"/>
    <p:sldId id="734" r:id="rId26"/>
    <p:sldId id="683" r:id="rId27"/>
    <p:sldId id="1280" r:id="rId28"/>
    <p:sldId id="733" r:id="rId29"/>
    <p:sldId id="1279" r:id="rId30"/>
  </p:sldIdLst>
  <p:sldSz cx="9144000" cy="5143500" type="screen16x9"/>
  <p:notesSz cx="6797675" cy="9926638"/>
  <p:embeddedFontLst>
    <p:embeddedFont>
      <p:font typeface="TeleGrotesk Next" pitchFamily="2" charset="0"/>
      <p:regular r:id="rId33"/>
      <p:bold r:id="rId34"/>
      <p:italic r:id="rId35"/>
      <p:boldItalic r:id="rId36"/>
    </p:embeddedFont>
    <p:embeddedFont>
      <p:font typeface="Tele-GroteskFet" pitchFamily="2" charset="0"/>
      <p:regular r:id="rId37"/>
    </p:embeddedFont>
    <p:embeddedFont>
      <p:font typeface="Tele-GroteskNor" pitchFamily="2" charset="0"/>
      <p:regular r:id="rId38"/>
    </p:embeddedFont>
    <p:embeddedFont>
      <p:font typeface="Tele-GroteskUlt" pitchFamily="2" charset="0"/>
      <p:regular r:id="rId39"/>
    </p:embeddedFont>
    <p:embeddedFont>
      <p:font typeface="TeleNeo Office" panose="020B0504040202090203" pitchFamily="34" charset="0"/>
      <p:regular r:id="rId40"/>
      <p:bold r:id="rId41"/>
      <p:italic r:id="rId42"/>
      <p:boldItalic r:id="rId43"/>
    </p:embeddedFont>
    <p:embeddedFont>
      <p:font typeface="TeleNeo Office ExtraBold" panose="020B0A04040202090203" pitchFamily="34" charset="0"/>
      <p:bold r:id="rId44"/>
      <p:boldItalic r:id="rId45"/>
    </p:embeddedFont>
    <p:embeddedFont>
      <p:font typeface="TeleNeo Office Medium" panose="020B0604040202090203" pitchFamily="34" charset="0"/>
      <p:regular r:id="rId46"/>
      <p:italic r:id="rId47"/>
    </p:embeddedFont>
    <p:embeddedFont>
      <p:font typeface="Wingdings 2" panose="05020102010507070707" pitchFamily="18" charset="2"/>
      <p:regular r:id="rId48"/>
    </p:embeddedFont>
  </p:embeddedFontLst>
  <p:custDataLst>
    <p:tags r:id="rId49"/>
  </p:custDataLst>
  <p:defaultTextStyle>
    <a:defPPr>
      <a:defRPr lang="de-DE"/>
    </a:defPPr>
    <a:lvl1pPr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457200"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2pPr>
    <a:lvl3pPr marL="914400"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3pPr>
    <a:lvl4pPr marL="1371600"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4pPr>
    <a:lvl5pPr marL="1828800"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1286">
          <p15:clr>
            <a:srgbClr val="A4A3A4"/>
          </p15:clr>
        </p15:guide>
        <p15:guide id="3" orient="horz" pos="2378">
          <p15:clr>
            <a:srgbClr val="A4A3A4"/>
          </p15:clr>
        </p15:guide>
        <p15:guide id="4" orient="horz" pos="1276">
          <p15:clr>
            <a:srgbClr val="A4A3A4"/>
          </p15:clr>
        </p15:guide>
        <p15:guide id="5" orient="horz" pos="1547">
          <p15:clr>
            <a:srgbClr val="A4A3A4"/>
          </p15:clr>
        </p15:guide>
        <p15:guide id="6" orient="horz" pos="1643">
          <p15:clr>
            <a:srgbClr val="A4A3A4"/>
          </p15:clr>
        </p15:guide>
        <p15:guide id="7" orient="horz" pos="765">
          <p15:clr>
            <a:srgbClr val="A4A3A4"/>
          </p15:clr>
        </p15:guide>
        <p15:guide id="8" orient="horz" pos="2606">
          <p15:clr>
            <a:srgbClr val="A4A3A4"/>
          </p15:clr>
        </p15:guide>
        <p15:guide id="9" pos="2013">
          <p15:clr>
            <a:srgbClr val="A4A3A4"/>
          </p15:clr>
        </p15:guide>
        <p15:guide id="10" pos="1377">
          <p15:clr>
            <a:srgbClr val="A4A3A4"/>
          </p15:clr>
        </p15:guide>
        <p15:guide id="11" pos="2763">
          <p15:clr>
            <a:srgbClr val="A4A3A4"/>
          </p15:clr>
        </p15:guide>
        <p15:guide id="12" pos="25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398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lau, Helmut" initials="IH" lastIdx="0" clrIdx="0">
    <p:extLst>
      <p:ext uri="{19B8F6BF-5375-455C-9EA6-DF929625EA0E}">
        <p15:presenceInfo xmlns:p15="http://schemas.microsoft.com/office/powerpoint/2012/main" userId="S-1-5-21-1627492828-1338107683-2981867095-91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00"/>
    <a:srgbClr val="CCCC00"/>
    <a:srgbClr val="000066"/>
    <a:srgbClr val="0000CC"/>
    <a:srgbClr val="008000"/>
    <a:srgbClr val="CCECFF"/>
    <a:srgbClr val="DDDDDD"/>
    <a:srgbClr val="FFCC99"/>
    <a:srgbClr val="99CC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0" autoAdjust="0"/>
    <p:restoredTop sz="96357" autoAdjust="0"/>
  </p:normalViewPr>
  <p:slideViewPr>
    <p:cSldViewPr snapToGrid="0" snapToObjects="1">
      <p:cViewPr varScale="1">
        <p:scale>
          <a:sx n="146" d="100"/>
          <a:sy n="146" d="100"/>
        </p:scale>
        <p:origin x="2904" y="108"/>
      </p:cViewPr>
      <p:guideLst>
        <p:guide orient="horz" pos="119"/>
        <p:guide orient="horz" pos="1286"/>
        <p:guide orient="horz" pos="2378"/>
        <p:guide orient="horz" pos="1276"/>
        <p:guide orient="horz" pos="1547"/>
        <p:guide orient="horz" pos="1643"/>
        <p:guide orient="horz" pos="765"/>
        <p:guide orient="horz" pos="2606"/>
        <p:guide pos="2013"/>
        <p:guide pos="1377"/>
        <p:guide pos="2763"/>
        <p:guide pos="25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5922" y="114"/>
      </p:cViewPr>
      <p:guideLst>
        <p:guide orient="horz" pos="3127"/>
        <p:guide pos="296"/>
        <p:guide pos="39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commentAuthors" Target="commentAuthors.xml"/><Relationship Id="rId55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customXml" Target="../customXml/item2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tags" Target="tags/tag1.xml"/><Relationship Id="rId57" Type="http://schemas.openxmlformats.org/officeDocument/2006/relationships/customXml" Target="../customXml/item3.xml"/><Relationship Id="rId10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4852988" y="9356818"/>
            <a:ext cx="1103312" cy="28094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pPr>
              <a:defRPr/>
            </a:pPr>
            <a:fld id="{0B251194-F73B-4244-9649-552F1AA8BCF4}" type="datetime1">
              <a:rPr lang="de-DE" smtClean="0"/>
              <a:t>05.11.2022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471489" y="9356818"/>
            <a:ext cx="4481512" cy="28094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de-DE" dirty="0"/>
              <a:t>– Streng vertraulich, Vertraulich, Intern – Autor / Thema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6092825" y="9356818"/>
            <a:ext cx="469900" cy="2809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DAFD02A8-0039-4748-8770-FDEB264256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grpSp>
        <p:nvGrpSpPr>
          <p:cNvPr id="38917" name="Gruppieren 31"/>
          <p:cNvGrpSpPr>
            <a:grpSpLocks noChangeAspect="1"/>
          </p:cNvGrpSpPr>
          <p:nvPr/>
        </p:nvGrpSpPr>
        <p:grpSpPr bwMode="auto">
          <a:xfrm>
            <a:off x="469902" y="165075"/>
            <a:ext cx="5857875" cy="258722"/>
            <a:chOff x="321317" y="6153149"/>
            <a:chExt cx="8498833" cy="371475"/>
          </a:xfrm>
        </p:grpSpPr>
        <p:sp>
          <p:nvSpPr>
            <p:cNvPr id="33" name="Freeform 9"/>
            <p:cNvSpPr>
              <a:spLocks noChangeAspect="1" noEditPoints="1"/>
            </p:cNvSpPr>
            <p:nvPr userDrawn="1"/>
          </p:nvSpPr>
          <p:spPr bwMode="auto">
            <a:xfrm>
              <a:off x="7306944" y="6310400"/>
              <a:ext cx="1513206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34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de-DE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568325" y="982663"/>
            <a:ext cx="14455775" cy="813276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5564" tIns="47783" rIns="95564" bIns="4778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61963" y="5591869"/>
            <a:ext cx="5867400" cy="36316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4854577" y="9356818"/>
            <a:ext cx="1101725" cy="28094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pPr>
              <a:defRPr/>
            </a:pPr>
            <a:fld id="{327232AF-9B19-4F52-923A-0EB5D95892B7}" type="datetime1">
              <a:rPr lang="de-DE" smtClean="0"/>
              <a:t>05.11.2022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 bwMode="gray">
          <a:xfrm>
            <a:off x="471489" y="9356818"/>
            <a:ext cx="4481512" cy="28094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de-DE" dirty="0"/>
              <a:t>– Streng vertraulich, Vertraulich, Intern – Autor / Thema der Präsentation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 bwMode="gray">
          <a:xfrm>
            <a:off x="6094413" y="9356818"/>
            <a:ext cx="469900" cy="2809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3C8613D-7403-4408-96B6-15C0204E40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grpSp>
        <p:nvGrpSpPr>
          <p:cNvPr id="22535" name="Gruppieren 37"/>
          <p:cNvGrpSpPr>
            <a:grpSpLocks noChangeAspect="1"/>
          </p:cNvGrpSpPr>
          <p:nvPr/>
        </p:nvGrpSpPr>
        <p:grpSpPr bwMode="auto">
          <a:xfrm>
            <a:off x="469902" y="165075"/>
            <a:ext cx="5857875" cy="258722"/>
            <a:chOff x="321317" y="6153149"/>
            <a:chExt cx="8498833" cy="371475"/>
          </a:xfrm>
        </p:grpSpPr>
        <p:sp>
          <p:nvSpPr>
            <p:cNvPr id="39" name="Freeform 9"/>
            <p:cNvSpPr>
              <a:spLocks noChangeAspect="1" noEditPoints="1"/>
            </p:cNvSpPr>
            <p:nvPr userDrawn="1"/>
          </p:nvSpPr>
          <p:spPr bwMode="auto">
            <a:xfrm>
              <a:off x="7306944" y="6310400"/>
              <a:ext cx="1513206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40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141288" indent="-141288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269875" indent="-127000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438150" indent="-166688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617538" indent="-177800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85813" indent="-166688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70188" y="276225"/>
            <a:ext cx="4386262" cy="2466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eleGrotesk Next" pitchFamily="2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97663-D53D-4421-A2F3-0C076A0529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otesk Next" pitchFamily="2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Grotesk Nex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8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10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09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11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44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829F9-63DB-40EB-9275-A88805C5514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05.11.2022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– Streng vertraulich, Vertraulich, Intern – Autor / Thema der Präsentation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8613D-7403-4408-96B6-15C0204E40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6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13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540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14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58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15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756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58955-5D87-417B-B7C3-91122F34DCFF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05.11.2022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– Streng vertraulich, Vertraulich, Intern – Autor / Thema der Präsentation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8613D-7403-4408-96B6-15C0204E40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73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17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1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18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303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19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96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2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246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78"/>
            <a:ext cx="2006894" cy="1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616"/>
            <a:ext cx="2006894" cy="1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20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466"/>
            <a:ext cx="2006894" cy="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3001"/>
            <a:ext cx="5715558" cy="4590125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560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78"/>
            <a:ext cx="2006894" cy="1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616"/>
            <a:ext cx="2006894" cy="1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21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466"/>
            <a:ext cx="2006894" cy="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3001"/>
            <a:ext cx="5715558" cy="4590125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6938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22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972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51694" y="363634"/>
            <a:ext cx="2007832" cy="12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29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51694" y="549759"/>
            <a:ext cx="2007832" cy="1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29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9229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23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51694" y="458419"/>
            <a:ext cx="2007832" cy="12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9229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2875" y="822325"/>
            <a:ext cx="7085013" cy="3986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299" y="4963320"/>
            <a:ext cx="5718229" cy="4599688"/>
          </a:xfrm>
          <a:noFill/>
        </p:spPr>
        <p:txBody>
          <a:bodyPr wrap="square" lIns="91483" tIns="45741" rIns="91483" bIns="45741" numCol="1" anchor="t" anchorCtr="0" compatLnSpc="1">
            <a:prstTxWarp prst="textNoShape">
              <a:avLst/>
            </a:prstTxWarp>
          </a:bodyPr>
          <a:lstStyle/>
          <a:p>
            <a:pPr marL="179375" indent="-179375" defTabSz="91274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4205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58955-5D87-417B-B7C3-91122F34DCFF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05.11.2022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– Streng vertraulich, Vertraulich, Intern – Autor / Thema der Präsentation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8613D-7403-4408-96B6-15C0204E40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722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25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866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78"/>
            <a:ext cx="2006894" cy="1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616"/>
            <a:ext cx="2006894" cy="13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26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466"/>
            <a:ext cx="2006894" cy="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3001"/>
            <a:ext cx="5715558" cy="4590125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1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3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0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4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5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23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6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0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7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09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4249708" y="362820"/>
            <a:ext cx="2006894" cy="1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13.08.2007</a:t>
            </a: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4249708" y="548528"/>
            <a:ext cx="2006894" cy="1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fld id="{8EAFC0C5-BBF1-4DAD-BDD0-E96D4DBE7557}" type="slidenum"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48510" rtl="0" eaLnBrk="0" fontAlgn="base" latinLnBrk="0" hangingPunct="0">
                <a:lnSpc>
                  <a:spcPct val="68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t>8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4340" name="Rectangle 10"/>
          <p:cNvSpPr txBox="1">
            <a:spLocks noGrp="1" noChangeArrowheads="1"/>
          </p:cNvSpPr>
          <p:nvPr/>
        </p:nvSpPr>
        <p:spPr bwMode="auto">
          <a:xfrm>
            <a:off x="4249708" y="457393"/>
            <a:ext cx="2006894" cy="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r" defTabSz="448510" rtl="0" eaLnBrk="0" fontAlgn="base" latinLnBrk="0" hangingPunct="0">
              <a:lnSpc>
                <a:spcPct val="68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Autor / Thema der Präsentation</a:t>
            </a:r>
          </a:p>
        </p:txBody>
      </p:sp>
      <p:sp>
        <p:nvSpPr>
          <p:cNvPr id="1434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6525" y="820738"/>
            <a:ext cx="7069138" cy="3976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046" y="4952210"/>
            <a:ext cx="5715558" cy="4589391"/>
          </a:xfrm>
          <a:noFill/>
        </p:spPr>
        <p:txBody>
          <a:bodyPr wrap="square" lIns="91337" tIns="45668" rIns="91337" bIns="45668" numCol="1" anchor="t" anchorCtr="0" compatLnSpc="1">
            <a:prstTxWarp prst="textNoShape">
              <a:avLst/>
            </a:prstTxWarp>
          </a:bodyPr>
          <a:lstStyle/>
          <a:p>
            <a:pPr marL="179088" indent="-179088" defTabSz="911285" eaLnBrk="1" hangingPunct="1">
              <a:spcBef>
                <a:spcPct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84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AA2429-D531-4F88-AA7A-5C0A919C5143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05.11.2022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– Streng vertraulich, Vertraulich, Intern – Autor / Thema der Präsentation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8613D-7403-4408-96B6-15C0204E40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28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0.xml"/><Relationship Id="rId7" Type="http://schemas.openxmlformats.org/officeDocument/2006/relationships/image" Target="../media/image1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1.xml"/><Relationship Id="rId9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52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60.xml"/><Relationship Id="rId7" Type="http://schemas.openxmlformats.org/officeDocument/2006/relationships/image" Target="../media/image1.emf"/><Relationship Id="rId2" Type="http://schemas.openxmlformats.org/officeDocument/2006/relationships/tags" Target="../tags/tag5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1.xml"/><Relationship Id="rId9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0.xml"/><Relationship Id="rId7" Type="http://schemas.openxmlformats.org/officeDocument/2006/relationships/image" Target="../media/image1.emf"/><Relationship Id="rId2" Type="http://schemas.openxmlformats.org/officeDocument/2006/relationships/tags" Target="../tags/tag6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71.xml"/><Relationship Id="rId9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3.xml"/><Relationship Id="rId7" Type="http://schemas.openxmlformats.org/officeDocument/2006/relationships/oleObject" Target="../embeddings/oleObject16.bin"/><Relationship Id="rId2" Type="http://schemas.openxmlformats.org/officeDocument/2006/relationships/tags" Target="../tags/tag72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80.xml"/><Relationship Id="rId7" Type="http://schemas.openxmlformats.org/officeDocument/2006/relationships/image" Target="../media/image1.emf"/><Relationship Id="rId2" Type="http://schemas.openxmlformats.org/officeDocument/2006/relationships/tags" Target="../tags/tag7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1.xml"/><Relationship Id="rId9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.xml"/><Relationship Id="rId7" Type="http://schemas.openxmlformats.org/officeDocument/2006/relationships/oleObject" Target="../embeddings/oleObject3.bin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Relationship Id="rId9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Relationship Id="rId9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4.xml"/><Relationship Id="rId7" Type="http://schemas.openxmlformats.org/officeDocument/2006/relationships/oleObject" Target="../embeddings/oleObject8.bin"/><Relationship Id="rId2" Type="http://schemas.openxmlformats.org/officeDocument/2006/relationships/tags" Target="../tags/tag33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6.emf"/><Relationship Id="rId2" Type="http://schemas.openxmlformats.org/officeDocument/2006/relationships/tags" Target="../tags/tag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4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3" descr="T_Logo_3c_Slogan_n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/>
          <a:srcRect r="69640"/>
          <a:stretch>
            <a:fillRect/>
          </a:stretch>
        </p:blipFill>
        <p:spPr bwMode="black">
          <a:xfrm>
            <a:off x="323850" y="4602957"/>
            <a:ext cx="791766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T_Logo_3c_Slogan_p_INT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/>
          <a:srcRect l="43398"/>
          <a:stretch>
            <a:fillRect/>
          </a:stretch>
        </p:blipFill>
        <p:spPr bwMode="black">
          <a:xfrm>
            <a:off x="7222913" y="4656754"/>
            <a:ext cx="1292383" cy="25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84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4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3" descr="T_Logo_3c_Slogan_n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/>
          <a:srcRect r="69640"/>
          <a:stretch>
            <a:fillRect/>
          </a:stretch>
        </p:blipFill>
        <p:spPr bwMode="black">
          <a:xfrm>
            <a:off x="323850" y="4602958"/>
            <a:ext cx="791766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T_Logo_3c_Slogan_p_INT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/>
          <a:srcRect l="43398"/>
          <a:stretch>
            <a:fillRect/>
          </a:stretch>
        </p:blipFill>
        <p:spPr bwMode="black">
          <a:xfrm>
            <a:off x="7222914" y="4656755"/>
            <a:ext cx="1292383" cy="25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02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2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3" descr="T_Logo_3c_Slogan_p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black">
          <a:xfrm>
            <a:off x="319090" y="4760120"/>
            <a:ext cx="2173287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57464" y="4806362"/>
            <a:ext cx="5147204" cy="138499"/>
          </a:xfrm>
        </p:spPr>
        <p:txBody>
          <a:bodyPr/>
          <a:lstStyle>
            <a:lvl1pPr algn="l">
              <a:defRPr dirty="0"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Resilient ITU-T Primary Clock concepts with measurement results  | ITSF2022   | Helmut Imlau  | 10.11.2022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8E45-34EB-405D-8AC9-8FB52FD685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B5B9E9-4DF1-420B-9859-BB7F08BF8D4F}"/>
              </a:ext>
            </a:extLst>
          </p:cNvPr>
          <p:cNvSpPr/>
          <p:nvPr userDrawn="1"/>
        </p:nvSpPr>
        <p:spPr>
          <a:xfrm>
            <a:off x="596900" y="4806361"/>
            <a:ext cx="1657350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1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50032"/>
            <a:ext cx="8496300" cy="41549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329929"/>
            <a:ext cx="8496300" cy="32134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2557464" y="4806361"/>
            <a:ext cx="4715404" cy="138500"/>
          </a:xfr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Resilient ITU-T Primary Clock concepts with measurement results  | ITSF2022   | Helmut Imlau  | 10.11.2022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FEAE-CCEA-4956-AAE5-316DC7A2F5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65BF24-84CB-4980-BC2B-E83464F11506}"/>
              </a:ext>
            </a:extLst>
          </p:cNvPr>
          <p:cNvSpPr/>
          <p:nvPr userDrawn="1"/>
        </p:nvSpPr>
        <p:spPr>
          <a:xfrm>
            <a:off x="596900" y="4806361"/>
            <a:ext cx="1657350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3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3" descr="T_Logo_3c_Slogan_p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/>
          <a:srcRect r="66374"/>
          <a:stretch>
            <a:fillRect/>
          </a:stretch>
        </p:blipFill>
        <p:spPr bwMode="black">
          <a:xfrm>
            <a:off x="319090" y="4760119"/>
            <a:ext cx="652511" cy="2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50032"/>
            <a:ext cx="8496300" cy="41549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39976" y="4791433"/>
            <a:ext cx="5387054" cy="138500"/>
          </a:xfrm>
        </p:spPr>
        <p:txBody>
          <a:bodyPr/>
          <a:lstStyle>
            <a:lvl1pPr>
              <a:defRPr dirty="0"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Resilient ITU-T Primary Clock concepts with measurement results  | ITSF2022   | Helmut Imlau  | 10.11.2022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F6C0-FDDA-482A-88C7-F14FAAA831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Picture 35" descr="T_Logo_3c_Slogan_p_INT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/>
          <a:srcRect l="43398"/>
          <a:stretch>
            <a:fillRect/>
          </a:stretch>
        </p:blipFill>
        <p:spPr bwMode="black">
          <a:xfrm>
            <a:off x="1004994" y="4732819"/>
            <a:ext cx="1190743" cy="255289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DE50895-CEC8-4008-9222-E1B1C4F6CB65}"/>
              </a:ext>
            </a:extLst>
          </p:cNvPr>
          <p:cNvSpPr/>
          <p:nvPr userDrawn="1"/>
        </p:nvSpPr>
        <p:spPr>
          <a:xfrm>
            <a:off x="596900" y="4806361"/>
            <a:ext cx="1657350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0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4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3" descr="T_Logo_3c_Slogan_n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/>
          <a:srcRect r="69640"/>
          <a:stretch>
            <a:fillRect/>
          </a:stretch>
        </p:blipFill>
        <p:spPr bwMode="black">
          <a:xfrm>
            <a:off x="323850" y="4602957"/>
            <a:ext cx="791766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T_Logo_3c_Slogan_p_INT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/>
          <a:srcRect l="43398"/>
          <a:stretch>
            <a:fillRect/>
          </a:stretch>
        </p:blipFill>
        <p:spPr bwMode="black">
          <a:xfrm>
            <a:off x="7222913" y="4656754"/>
            <a:ext cx="1292383" cy="25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358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2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3" descr="T_Logo_3c_Slogan_p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black">
          <a:xfrm>
            <a:off x="319089" y="4760119"/>
            <a:ext cx="2173287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57463" y="4806361"/>
            <a:ext cx="5147204" cy="138499"/>
          </a:xfrm>
        </p:spPr>
        <p:txBody>
          <a:bodyPr/>
          <a:lstStyle>
            <a:lvl1pPr algn="l">
              <a:defRPr dirty="0"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Resilient ITU-T Primary Clock concepts with measurement results  | ITSF2022   | Helmut Imlau  | 10.11.2022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8E45-34EB-405D-8AC9-8FB52FD685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6636FB-3AF1-48CB-8841-523F359AF103}"/>
              </a:ext>
            </a:extLst>
          </p:cNvPr>
          <p:cNvSpPr/>
          <p:nvPr userDrawn="1"/>
        </p:nvSpPr>
        <p:spPr>
          <a:xfrm>
            <a:off x="596900" y="4806361"/>
            <a:ext cx="1657350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3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50032"/>
            <a:ext cx="8496300" cy="41549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329928"/>
            <a:ext cx="8496300" cy="32134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2557463" y="4806361"/>
            <a:ext cx="4715404" cy="138499"/>
          </a:xfr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Resilient ITU-T Primary Clock concepts with measurement results  | ITSF2022   | Helmut Imlau  | 10.11.2022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FEAE-CCEA-4956-AAE5-316DC7A2F5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1159492-AF7E-46A9-A58F-610DF9EFD995}"/>
              </a:ext>
            </a:extLst>
          </p:cNvPr>
          <p:cNvSpPr/>
          <p:nvPr userDrawn="1"/>
        </p:nvSpPr>
        <p:spPr>
          <a:xfrm>
            <a:off x="596900" y="4806361"/>
            <a:ext cx="1657350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3" descr="T_Logo_3c_Slogan_p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/>
          <a:srcRect r="66374"/>
          <a:stretch>
            <a:fillRect/>
          </a:stretch>
        </p:blipFill>
        <p:spPr bwMode="black">
          <a:xfrm>
            <a:off x="319089" y="4760119"/>
            <a:ext cx="652511" cy="2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50032"/>
            <a:ext cx="8496300" cy="41549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39975" y="4791433"/>
            <a:ext cx="5387054" cy="138499"/>
          </a:xfrm>
        </p:spPr>
        <p:txBody>
          <a:bodyPr/>
          <a:lstStyle>
            <a:lvl1pPr>
              <a:defRPr dirty="0"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Resilient ITU-T Primary Clock concepts with measurement results  | ITSF2022   | Helmut Imlau  | 10.11.2022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z="900" kern="1200">
                <a:solidFill>
                  <a:schemeClr val="tx1"/>
                </a:solidFill>
                <a:latin typeface="Tele-GroteskNor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Picture 35" descr="T_Logo_3c_Slogan_p_INT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/>
          <a:srcRect l="43398"/>
          <a:stretch>
            <a:fillRect/>
          </a:stretch>
        </p:blipFill>
        <p:spPr bwMode="black">
          <a:xfrm>
            <a:off x="1004993" y="4732818"/>
            <a:ext cx="1190743" cy="255289"/>
          </a:xfrm>
          <a:prstGeom prst="rect">
            <a:avLst/>
          </a:prstGeom>
          <a:noFill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B148DAB-D341-498B-8D8E-5528EFD9D1A9}"/>
              </a:ext>
            </a:extLst>
          </p:cNvPr>
          <p:cNvSpPr/>
          <p:nvPr userDrawn="1"/>
        </p:nvSpPr>
        <p:spPr>
          <a:xfrm>
            <a:off x="596900" y="4806361"/>
            <a:ext cx="1657350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6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2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3" descr="T_Logo_3c_Slogan_p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black">
          <a:xfrm>
            <a:off x="319089" y="4760119"/>
            <a:ext cx="2173287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57463" y="4806361"/>
            <a:ext cx="5147204" cy="138499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r>
              <a:rPr lang="en-US"/>
              <a:t>Resilient ITU-T Primary Clock concepts with measurement results, ITSF2022   10.11.2022 Helmut Imlau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8E45-34EB-405D-8AC9-8FB52FD685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B161DE1-2D0B-4742-88DD-4172A11B4571}"/>
              </a:ext>
            </a:extLst>
          </p:cNvPr>
          <p:cNvSpPr/>
          <p:nvPr userDrawn="1"/>
        </p:nvSpPr>
        <p:spPr>
          <a:xfrm>
            <a:off x="622300" y="4806360"/>
            <a:ext cx="1870076" cy="17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6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50032"/>
            <a:ext cx="8496300" cy="41549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329928"/>
            <a:ext cx="8496300" cy="32134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2557463" y="4806361"/>
            <a:ext cx="4715404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Resilient ITU-T Primary Clock concepts with measurement results, ITSF2022   10.11.2022 Helmut Imlau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FEAE-CCEA-4956-AAE5-316DC7A2F5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D66DD8A-A4C3-4211-80A6-BD041B847A87}"/>
              </a:ext>
            </a:extLst>
          </p:cNvPr>
          <p:cNvSpPr/>
          <p:nvPr userDrawn="1"/>
        </p:nvSpPr>
        <p:spPr>
          <a:xfrm>
            <a:off x="622300" y="4806360"/>
            <a:ext cx="1870076" cy="17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3" descr="T_Logo_3c_Slogan_p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/>
          <a:srcRect r="66374"/>
          <a:stretch>
            <a:fillRect/>
          </a:stretch>
        </p:blipFill>
        <p:spPr bwMode="black">
          <a:xfrm>
            <a:off x="319089" y="4760119"/>
            <a:ext cx="652511" cy="2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50032"/>
            <a:ext cx="8496300" cy="41549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39975" y="4791135"/>
            <a:ext cx="4976640" cy="13909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Resilient ITU-T Primary Clock concepts with measurement results, ITSF2022   10.11.2022 Helmut Imlau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F6C0-FDDA-482A-88C7-F14FAAA831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Picture 35" descr="T_Logo_3c_Slogan_p_INT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/>
          <a:srcRect l="43398"/>
          <a:stretch>
            <a:fillRect/>
          </a:stretch>
        </p:blipFill>
        <p:spPr bwMode="black">
          <a:xfrm>
            <a:off x="1004993" y="4732818"/>
            <a:ext cx="1190743" cy="255289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3CE2D3D-D0F9-4590-B318-CED4969B8B89}"/>
              </a:ext>
            </a:extLst>
          </p:cNvPr>
          <p:cNvSpPr/>
          <p:nvPr userDrawn="1"/>
        </p:nvSpPr>
        <p:spPr>
          <a:xfrm>
            <a:off x="622300" y="4806360"/>
            <a:ext cx="1870076" cy="17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1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horizonta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61" y="1261"/>
          <a:ext cx="1259" cy="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261"/>
                        <a:ext cx="1259" cy="1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/>
          <p:cNvGrpSpPr/>
          <p:nvPr userDrawn="1"/>
        </p:nvGrpSpPr>
        <p:grpSpPr bwMode="black">
          <a:xfrm>
            <a:off x="257010" y="4374873"/>
            <a:ext cx="1043157" cy="515358"/>
            <a:chOff x="323850" y="5511800"/>
            <a:chExt cx="1314450" cy="64928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31FF818F-5B37-4549-AE79-8D785FF7B2BA}"/>
              </a:ext>
            </a:extLst>
          </p:cNvPr>
          <p:cNvSpPr txBox="1"/>
          <p:nvPr userDrawn="1"/>
        </p:nvSpPr>
        <p:spPr bwMode="gray">
          <a:xfrm>
            <a:off x="2696453" y="886223"/>
            <a:ext cx="0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57140" tIns="28570" rIns="57140" bIns="2857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>
              <a:buNone/>
            </a:pPr>
            <a:endParaRPr lang="en-US" sz="1428" dirty="0"/>
          </a:p>
        </p:txBody>
      </p:sp>
      <p:grpSp>
        <p:nvGrpSpPr>
          <p:cNvPr id="63" name="Gruppieren 62"/>
          <p:cNvGrpSpPr/>
          <p:nvPr userDrawn="1"/>
        </p:nvGrpSpPr>
        <p:grpSpPr bwMode="black">
          <a:xfrm>
            <a:off x="7121938" y="4594121"/>
            <a:ext cx="1765052" cy="136085"/>
            <a:chOff x="3213101" y="5788025"/>
            <a:chExt cx="2224088" cy="171450"/>
          </a:xfrm>
        </p:grpSpPr>
        <p:sp>
          <p:nvSpPr>
            <p:cNvPr id="64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3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5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79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96BED3A7-B90C-4C53-B043-EA204F4A3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048" t="10576" r="229" b="3115"/>
          <a:stretch/>
        </p:blipFill>
        <p:spPr>
          <a:xfrm>
            <a:off x="0" y="2916"/>
            <a:ext cx="9161008" cy="51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4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3" descr="T_Logo_3c_Slogan_n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/>
          <a:srcRect r="69640"/>
          <a:stretch>
            <a:fillRect/>
          </a:stretch>
        </p:blipFill>
        <p:spPr bwMode="black">
          <a:xfrm>
            <a:off x="323850" y="4602957"/>
            <a:ext cx="791766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T_Logo_3c_Slogan_p_INT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/>
          <a:srcRect l="43398"/>
          <a:stretch>
            <a:fillRect/>
          </a:stretch>
        </p:blipFill>
        <p:spPr bwMode="black">
          <a:xfrm>
            <a:off x="7222913" y="4656754"/>
            <a:ext cx="1292383" cy="25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94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2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3" descr="T_Logo_3c_Slogan_p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black">
          <a:xfrm>
            <a:off x="319089" y="4760119"/>
            <a:ext cx="2173287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57463" y="4806361"/>
            <a:ext cx="5147204" cy="138499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r>
              <a:rPr lang="en-US"/>
              <a:t>Resilient ITU-T Primary Clock concepts with measurement results, ITSF2022   10.11.2022 Helmut Imlau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8E45-34EB-405D-8AC9-8FB52FD685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E01A808-B77A-493F-A49C-EE1D3EAE9569}"/>
              </a:ext>
            </a:extLst>
          </p:cNvPr>
          <p:cNvSpPr/>
          <p:nvPr userDrawn="1"/>
        </p:nvSpPr>
        <p:spPr>
          <a:xfrm>
            <a:off x="622300" y="4806360"/>
            <a:ext cx="1870076" cy="17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50032"/>
            <a:ext cx="8496300" cy="41549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329928"/>
            <a:ext cx="8496300" cy="32134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2557463" y="4737111"/>
            <a:ext cx="471540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Resilient ITU-T Primary Clock concepts with measurement results, ITSF2022   10.11.2022 Helmut Imlau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FEAE-CCEA-4956-AAE5-316DC7A2F5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06A688-4C38-487B-803A-5AC02033230F}"/>
              </a:ext>
            </a:extLst>
          </p:cNvPr>
          <p:cNvSpPr/>
          <p:nvPr userDrawn="1"/>
        </p:nvSpPr>
        <p:spPr>
          <a:xfrm>
            <a:off x="622300" y="4806360"/>
            <a:ext cx="1709738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3" descr="T_Logo_3c_Slogan_p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/>
          <a:srcRect r="66374"/>
          <a:stretch>
            <a:fillRect/>
          </a:stretch>
        </p:blipFill>
        <p:spPr bwMode="black">
          <a:xfrm>
            <a:off x="319089" y="4760119"/>
            <a:ext cx="652511" cy="2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50032"/>
            <a:ext cx="8496300" cy="41549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31962" y="4812122"/>
            <a:ext cx="5680075" cy="138499"/>
          </a:xfrm>
        </p:spPr>
        <p:txBody>
          <a:bodyPr/>
          <a:lstStyle>
            <a:lvl1pPr>
              <a:defRPr dirty="0">
                <a:latin typeface="TeleNeo Office" panose="020B0504040202090203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Resilient ITU-T Primary Clock concepts with measurement results  | ITSF2022   | Helmut Imlau  | 10.11.2022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z="900" kern="1200">
                <a:solidFill>
                  <a:schemeClr val="tx1"/>
                </a:solidFill>
                <a:latin typeface="TeleNeo Office" panose="020B050404020209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77F248-545E-4271-9255-B5F974A8C5CD}"/>
              </a:ext>
            </a:extLst>
          </p:cNvPr>
          <p:cNvSpPr/>
          <p:nvPr userDrawn="1"/>
        </p:nvSpPr>
        <p:spPr>
          <a:xfrm>
            <a:off x="590550" y="4806361"/>
            <a:ext cx="270205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7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vmlDrawing" Target="../drawings/vmlDrawing6.vml"/><Relationship Id="rId11" Type="http://schemas.openxmlformats.org/officeDocument/2006/relationships/tags" Target="../tags/tag27.xml"/><Relationship Id="rId5" Type="http://schemas.openxmlformats.org/officeDocument/2006/relationships/theme" Target="../theme/theme2.xml"/><Relationship Id="rId15" Type="http://schemas.openxmlformats.org/officeDocument/2006/relationships/image" Target="../media/image1.emf"/><Relationship Id="rId10" Type="http://schemas.openxmlformats.org/officeDocument/2006/relationships/tags" Target="../tags/tag26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25.xml"/><Relationship Id="rId14" Type="http://schemas.openxmlformats.org/officeDocument/2006/relationships/oleObject" Target="../embeddings/oleObject6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0.xml"/><Relationship Id="rId6" Type="http://schemas.openxmlformats.org/officeDocument/2006/relationships/vmlDrawing" Target="../drawings/vmlDrawing10.vml"/><Relationship Id="rId11" Type="http://schemas.openxmlformats.org/officeDocument/2006/relationships/tags" Target="../tags/tag46.xml"/><Relationship Id="rId5" Type="http://schemas.openxmlformats.org/officeDocument/2006/relationships/theme" Target="../theme/theme3.xml"/><Relationship Id="rId15" Type="http://schemas.openxmlformats.org/officeDocument/2006/relationships/image" Target="../media/image1.emf"/><Relationship Id="rId10" Type="http://schemas.openxmlformats.org/officeDocument/2006/relationships/tags" Target="../tags/tag45.xml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44.xml"/><Relationship Id="rId14" Type="http://schemas.openxmlformats.org/officeDocument/2006/relationships/oleObject" Target="../embeddings/oleObject10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slideLayout" Target="../slideLayouts/slideLayout1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vmlDrawing" Target="../drawings/vmlDrawing14.vml"/><Relationship Id="rId11" Type="http://schemas.openxmlformats.org/officeDocument/2006/relationships/tags" Target="../tags/tag66.xml"/><Relationship Id="rId5" Type="http://schemas.openxmlformats.org/officeDocument/2006/relationships/theme" Target="../theme/theme4.xml"/><Relationship Id="rId15" Type="http://schemas.openxmlformats.org/officeDocument/2006/relationships/image" Target="../media/image1.emf"/><Relationship Id="rId10" Type="http://schemas.openxmlformats.org/officeDocument/2006/relationships/tags" Target="../tags/tag65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64.xml"/><Relationship Id="rId14" Type="http://schemas.openxmlformats.org/officeDocument/2006/relationships/oleObject" Target="../embeddings/oleObject1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026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elplatzhalt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gray">
          <a:xfrm>
            <a:off x="304800" y="250032"/>
            <a:ext cx="84963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 bwMode="gray">
          <a:xfrm>
            <a:off x="304800" y="1329928"/>
            <a:ext cx="8496300" cy="32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 bwMode="gray">
          <a:xfrm>
            <a:off x="7272868" y="4806361"/>
            <a:ext cx="133138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 bwMode="gray">
          <a:xfrm>
            <a:off x="2557463" y="4806731"/>
            <a:ext cx="47154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en-US"/>
              <a:t>Resilient ITU-T Primary Clock concepts with measurement results, ITSF2022   10.11.2022 Helmut Imlau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 bwMode="gray">
          <a:xfrm>
            <a:off x="8540751" y="4806361"/>
            <a:ext cx="2889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fld id="{89FDDA98-45D8-41D3-B022-177B6AAF34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3" name="Picture 53" descr="T_Logo_3c_Slogan_p_DE_EMF CD EXPOR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/>
          <a:srcRect/>
          <a:stretch>
            <a:fillRect/>
          </a:stretch>
        </p:blipFill>
        <p:spPr bwMode="black">
          <a:xfrm>
            <a:off x="319089" y="4760119"/>
            <a:ext cx="2020663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937AE4B-98A3-485A-94C7-8D1C6BAAAA8B}"/>
              </a:ext>
            </a:extLst>
          </p:cNvPr>
          <p:cNvSpPr/>
          <p:nvPr userDrawn="1"/>
        </p:nvSpPr>
        <p:spPr>
          <a:xfrm>
            <a:off x="622300" y="4806360"/>
            <a:ext cx="1870076" cy="17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4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000" kern="1200" dirty="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6213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52425" indent="-1714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41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1026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gray">
          <a:xfrm>
            <a:off x="304800" y="250032"/>
            <a:ext cx="84963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304800" y="1329928"/>
            <a:ext cx="8496300" cy="32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 bwMode="gray">
          <a:xfrm>
            <a:off x="7272868" y="4806361"/>
            <a:ext cx="133138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 bwMode="gray">
          <a:xfrm>
            <a:off x="2557463" y="4737481"/>
            <a:ext cx="471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en-US"/>
              <a:t>Resilient ITU-T Primary Clock concepts with measurement results, ITSF2022   10.11.2022 Helmut Imlau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 bwMode="gray">
          <a:xfrm>
            <a:off x="8540751" y="4806361"/>
            <a:ext cx="2889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fld id="{89FDDA98-45D8-41D3-B022-177B6AAF34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3" name="Picture 53" descr="T_Logo_3c_Slogan_p_DE_EMF CD EXPOR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/>
          <a:srcRect/>
          <a:stretch>
            <a:fillRect/>
          </a:stretch>
        </p:blipFill>
        <p:spPr bwMode="black">
          <a:xfrm>
            <a:off x="319089" y="4760119"/>
            <a:ext cx="2020663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4916A94-D41C-48A1-8F17-F4DFDC7A0BCC}"/>
              </a:ext>
            </a:extLst>
          </p:cNvPr>
          <p:cNvSpPr/>
          <p:nvPr userDrawn="1"/>
        </p:nvSpPr>
        <p:spPr>
          <a:xfrm>
            <a:off x="622300" y="4806360"/>
            <a:ext cx="1870076" cy="17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4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000" kern="1200" dirty="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6213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52425" indent="-1714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41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3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1026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gray">
          <a:xfrm>
            <a:off x="304800" y="250032"/>
            <a:ext cx="84963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304800" y="1329929"/>
            <a:ext cx="8496300" cy="32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 bwMode="gray">
          <a:xfrm>
            <a:off x="7272869" y="4806362"/>
            <a:ext cx="133138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 bwMode="gray">
          <a:xfrm>
            <a:off x="2557464" y="4806731"/>
            <a:ext cx="4715404" cy="1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Resilient ITU-T Primary Clock concepts with measurement results  | ITSF2022   | Helmut Imlau  | 10.11.2022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 bwMode="gray">
          <a:xfrm>
            <a:off x="8540752" y="4806362"/>
            <a:ext cx="2889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fld id="{89FDDA98-45D8-41D3-B022-177B6AAF34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3" name="Picture 53" descr="T_Logo_3c_Slogan_p_DE_EMF CD EXPOR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/>
          <a:srcRect/>
          <a:stretch>
            <a:fillRect/>
          </a:stretch>
        </p:blipFill>
        <p:spPr bwMode="black">
          <a:xfrm>
            <a:off x="319090" y="4760120"/>
            <a:ext cx="2020663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C3FE588-0634-44BA-9E0E-23FC412AD494}"/>
              </a:ext>
            </a:extLst>
          </p:cNvPr>
          <p:cNvSpPr/>
          <p:nvPr userDrawn="1"/>
        </p:nvSpPr>
        <p:spPr>
          <a:xfrm>
            <a:off x="596900" y="4806361"/>
            <a:ext cx="1657350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hf hdr="0" dt="0"/>
  <p:txStyles>
    <p:titleStyle>
      <a:lvl1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000" kern="1200" dirty="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/>
        </a:defRPr>
      </a:lvl1pPr>
      <a:lvl2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2pPr>
      <a:lvl3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3pPr>
      <a:lvl4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4pPr>
      <a:lvl5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5pPr>
      <a:lvl6pPr marL="457189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378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566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754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189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457189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79384" indent="-176209" algn="l" defTabSz="457189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52416" indent="-171446" algn="l" defTabSz="457189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38150" indent="-184145" algn="l" defTabSz="457189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9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1026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gray">
          <a:xfrm>
            <a:off x="304800" y="250032"/>
            <a:ext cx="84963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304800" y="1329928"/>
            <a:ext cx="8496300" cy="32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 bwMode="gray">
          <a:xfrm>
            <a:off x="7272868" y="4806361"/>
            <a:ext cx="133138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 bwMode="gray">
          <a:xfrm>
            <a:off x="2557463" y="4806731"/>
            <a:ext cx="47154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t>Resilient ITU-T Primary Clock concepts with measurement results  | ITSF2022   | Helmut Imlau  | 10.11.2022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 bwMode="gray">
          <a:xfrm>
            <a:off x="8540751" y="4806361"/>
            <a:ext cx="2889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pPr>
              <a:defRPr/>
            </a:pPr>
            <a:fld id="{89FDDA98-45D8-41D3-B022-177B6AAF34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3" name="Picture 53" descr="T_Logo_3c_Slogan_p_DE_EMF CD EXPOR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/>
          <a:srcRect/>
          <a:stretch>
            <a:fillRect/>
          </a:stretch>
        </p:blipFill>
        <p:spPr bwMode="black">
          <a:xfrm>
            <a:off x="319089" y="4760119"/>
            <a:ext cx="2020663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0C87D58-0EA3-4767-9FA3-2D5C5A1A79B2}"/>
              </a:ext>
            </a:extLst>
          </p:cNvPr>
          <p:cNvSpPr/>
          <p:nvPr userDrawn="1"/>
        </p:nvSpPr>
        <p:spPr>
          <a:xfrm>
            <a:off x="596900" y="4806361"/>
            <a:ext cx="1657350" cy="138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0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000" kern="1200" dirty="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6213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52425" indent="-1714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41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3.xml"/><Relationship Id="rId7" Type="http://schemas.openxmlformats.org/officeDocument/2006/relationships/image" Target="../media/image7.emf"/><Relationship Id="rId2" Type="http://schemas.openxmlformats.org/officeDocument/2006/relationships/tags" Target="../tags/tag8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99.xml"/><Relationship Id="rId7" Type="http://schemas.openxmlformats.org/officeDocument/2006/relationships/oleObject" Target="../embeddings/oleObject26.bin"/><Relationship Id="rId2" Type="http://schemas.openxmlformats.org/officeDocument/2006/relationships/tags" Target="../tags/tag9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1.xml"/><Relationship Id="rId7" Type="http://schemas.openxmlformats.org/officeDocument/2006/relationships/image" Target="../media/image10.emf"/><Relationship Id="rId2" Type="http://schemas.openxmlformats.org/officeDocument/2006/relationships/tags" Target="../tags/tag10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03.xml"/><Relationship Id="rId7" Type="http://schemas.openxmlformats.org/officeDocument/2006/relationships/oleObject" Target="../embeddings/oleObject28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05.xml"/><Relationship Id="rId7" Type="http://schemas.openxmlformats.org/officeDocument/2006/relationships/oleObject" Target="../embeddings/oleObject29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107.xml"/><Relationship Id="rId7" Type="http://schemas.openxmlformats.org/officeDocument/2006/relationships/image" Target="../media/image23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09.xml"/><Relationship Id="rId7" Type="http://schemas.openxmlformats.org/officeDocument/2006/relationships/image" Target="../media/image10.emf"/><Relationship Id="rId2" Type="http://schemas.openxmlformats.org/officeDocument/2006/relationships/tags" Target="../tags/tag108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111.xml"/><Relationship Id="rId7" Type="http://schemas.openxmlformats.org/officeDocument/2006/relationships/image" Target="../media/image26.png"/><Relationship Id="rId2" Type="http://schemas.openxmlformats.org/officeDocument/2006/relationships/tags" Target="../tags/tag11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113.xml"/><Relationship Id="rId7" Type="http://schemas.openxmlformats.org/officeDocument/2006/relationships/image" Target="../media/image26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0.emf"/><Relationship Id="rId2" Type="http://schemas.openxmlformats.org/officeDocument/2006/relationships/tags" Target="../tags/tag8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15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1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17.xml"/><Relationship Id="rId7" Type="http://schemas.openxmlformats.org/officeDocument/2006/relationships/oleObject" Target="../embeddings/oleObject35.bin"/><Relationship Id="rId2" Type="http://schemas.openxmlformats.org/officeDocument/2006/relationships/tags" Target="../tags/tag11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10.emf"/><Relationship Id="rId2" Type="http://schemas.openxmlformats.org/officeDocument/2006/relationships/tags" Target="../tags/tag11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rec=14509" TargetMode="External"/><Relationship Id="rId3" Type="http://schemas.openxmlformats.org/officeDocument/2006/relationships/notesSlide" Target="../notesSlides/notesSlide23.xml"/><Relationship Id="rId7" Type="http://schemas.openxmlformats.org/officeDocument/2006/relationships/hyperlink" Target="https://www.itu.int/itu-t/recommendations/rec.aspx?rec=13162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0.xml"/><Relationship Id="rId6" Type="http://schemas.openxmlformats.org/officeDocument/2006/relationships/hyperlink" Target="https://www.itu.int/itu-t/recommendations/rec.aspx?rec=13769" TargetMode="External"/><Relationship Id="rId5" Type="http://schemas.openxmlformats.org/officeDocument/2006/relationships/hyperlink" Target="https://www.itu.int/itu-t/recommendations/rec.aspx?rec=14210" TargetMode="External"/><Relationship Id="rId4" Type="http://schemas.openxmlformats.org/officeDocument/2006/relationships/hyperlink" Target="https://www.itu.int/rec/T-REC-G.811.1-201708-I" TargetMode="Externa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10.emf"/><Relationship Id="rId2" Type="http://schemas.openxmlformats.org/officeDocument/2006/relationships/tags" Target="../tags/tag12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24.xml"/><Relationship Id="rId7" Type="http://schemas.openxmlformats.org/officeDocument/2006/relationships/image" Target="../media/image10.emf"/><Relationship Id="rId2" Type="http://schemas.openxmlformats.org/officeDocument/2006/relationships/tags" Target="../tags/tag123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26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13.xml"/><Relationship Id="rId9" Type="http://schemas.openxmlformats.org/officeDocument/2006/relationships/hyperlink" Target="https://www.ptb.de/cms/fileadmin/internet/fachabteilungen/abteilung_4/4.4_zeit_und_frequenz/4.42/time_bulletins/tsb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0.emf"/><Relationship Id="rId2" Type="http://schemas.openxmlformats.org/officeDocument/2006/relationships/tags" Target="../tags/tag8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10.emf"/><Relationship Id="rId2" Type="http://schemas.openxmlformats.org/officeDocument/2006/relationships/tags" Target="../tags/tag8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10.emf"/><Relationship Id="rId2" Type="http://schemas.openxmlformats.org/officeDocument/2006/relationships/tags" Target="../tags/tag9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0.emf"/><Relationship Id="rId2" Type="http://schemas.openxmlformats.org/officeDocument/2006/relationships/tags" Target="../tags/tag9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95.xml"/><Relationship Id="rId7" Type="http://schemas.openxmlformats.org/officeDocument/2006/relationships/image" Target="../media/image10.emf"/><Relationship Id="rId2" Type="http://schemas.openxmlformats.org/officeDocument/2006/relationships/tags" Target="../tags/tag9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11" Type="http://schemas.openxmlformats.org/officeDocument/2006/relationships/hyperlink" Target="https://www.linkedin.com/posts/scott-mcintosh-14724561_terminator-sunspotcycle25-sun-activity-6955036559523930112-a2fl?utm_source=linkedin_share&amp;utm_medium=member_desktop_web" TargetMode="External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97.xml"/><Relationship Id="rId7" Type="http://schemas.openxmlformats.org/officeDocument/2006/relationships/oleObject" Target="../embeddings/oleObject25.bin"/><Relationship Id="rId2" Type="http://schemas.openxmlformats.org/officeDocument/2006/relationships/tags" Target="../tags/tag9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10" Type="http://schemas.openxmlformats.org/officeDocument/2006/relationships/hyperlink" Target="https://www.ngdc.noaa.gov/stp/satellite/goes-r.html" TargetMode="Externa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7CB617A-8EAD-45A7-8341-5A770195B65F}"/>
              </a:ext>
            </a:extLst>
          </p:cNvPr>
          <p:cNvSpPr/>
          <p:nvPr/>
        </p:nvSpPr>
        <p:spPr>
          <a:xfrm>
            <a:off x="-22880" y="0"/>
            <a:ext cx="9217679" cy="51435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61" y="1655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1" y="1655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3" descr="T_Logo_3c_Slogan_n_DE_EMF CD EXPORT">
            <a:extLst>
              <a:ext uri="{FF2B5EF4-FFF2-40B4-BE49-F238E27FC236}">
                <a16:creationId xmlns:a16="http://schemas.microsoft.com/office/drawing/2014/main" id="{9BA00BED-8070-4E80-82E3-28E6724B62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 r="69640"/>
          <a:stretch>
            <a:fillRect/>
          </a:stretch>
        </p:blipFill>
        <p:spPr bwMode="black">
          <a:xfrm>
            <a:off x="323850" y="4602957"/>
            <a:ext cx="791766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F12D06-F95C-40E3-8C88-A9378B60B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879" y="1355678"/>
            <a:ext cx="4569480" cy="3780764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9B167A68-F10F-45E9-956A-AB2C7DCC1346}"/>
              </a:ext>
            </a:extLst>
          </p:cNvPr>
          <p:cNvSpPr txBox="1">
            <a:spLocks/>
          </p:cNvSpPr>
          <p:nvPr/>
        </p:nvSpPr>
        <p:spPr bwMode="gray">
          <a:xfrm>
            <a:off x="323850" y="3904458"/>
            <a:ext cx="5040000" cy="504000"/>
          </a:xfrm>
          <a:prstGeom prst="rect">
            <a:avLst/>
          </a:prstGeom>
        </p:spPr>
        <p:txBody>
          <a:bodyPr lIns="0" bIns="0" anchor="t">
            <a:no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lang="en-US" dirty="0"/>
              <a:t>Helmut Imlau| ITSF 2022| 10.11.2022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2550F9-FA88-4A6C-84D2-A527FBE705A2}"/>
              </a:ext>
            </a:extLst>
          </p:cNvPr>
          <p:cNvSpPr txBox="1">
            <a:spLocks/>
          </p:cNvSpPr>
          <p:nvPr/>
        </p:nvSpPr>
        <p:spPr bwMode="gray">
          <a:xfrm>
            <a:off x="323850" y="1520475"/>
            <a:ext cx="3790950" cy="2160000"/>
          </a:xfrm>
          <a:prstGeom prst="rect">
            <a:avLst/>
          </a:prstGeom>
        </p:spPr>
        <p:txBody>
          <a:bodyPr lIns="0" bIns="0" anchor="b"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5400" kern="1200">
                <a:solidFill>
                  <a:schemeClr val="bg1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sz="3200" dirty="0"/>
              <a:t>Resilient Primary Clock concepts acc. to ITU-T with </a:t>
            </a:r>
          </a:p>
          <a:p>
            <a:pPr>
              <a:buClrTx/>
              <a:buSzTx/>
              <a:buFontTx/>
            </a:pPr>
            <a:r>
              <a:rPr lang="en-US" sz="3200" dirty="0"/>
              <a:t>measurement results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7CA3BEA-4445-4305-BCB3-B10CB878DD3D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337926" y="4547041"/>
            <a:ext cx="339661" cy="404372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3D39B92-BD98-4FCE-8A87-9D6F105991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33" r="4071"/>
          <a:stretch/>
        </p:blipFill>
        <p:spPr>
          <a:xfrm>
            <a:off x="248246" y="1214373"/>
            <a:ext cx="8771709" cy="31947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7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8385584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The solar activity minimum is over: PRTC-A results 2020 vs. 2022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51DE1E-160F-42F4-9EA4-D07AB0EE0AF7}"/>
              </a:ext>
            </a:extLst>
          </p:cNvPr>
          <p:cNvSpPr txBox="1"/>
          <p:nvPr/>
        </p:nvSpPr>
        <p:spPr>
          <a:xfrm>
            <a:off x="1040720" y="871325"/>
            <a:ext cx="6655479" cy="219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latin typeface="TeleNeo Office" panose="020B0504040202090203" pitchFamily="34" charset="0"/>
              </a:rPr>
              <a:t>   Dynamic Time Error 2020 vs. 2022, same system type from same vendor – one week</a:t>
            </a:r>
            <a:endParaRPr lang="de-DE" sz="1400" dirty="0">
              <a:latin typeface="TeleNeo Office" panose="020B0504040202090203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127688A-B900-4BB7-8140-3D4A15D900D3}"/>
              </a:ext>
            </a:extLst>
          </p:cNvPr>
          <p:cNvSpPr txBox="1"/>
          <p:nvPr/>
        </p:nvSpPr>
        <p:spPr>
          <a:xfrm>
            <a:off x="3106087" y="4532590"/>
            <a:ext cx="30560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PRTC-A is related to single-band GNSS technology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C918653-084C-48D1-B953-65BB2B8B3FC5}"/>
              </a:ext>
            </a:extLst>
          </p:cNvPr>
          <p:cNvSpPr txBox="1"/>
          <p:nvPr/>
        </p:nvSpPr>
        <p:spPr>
          <a:xfrm>
            <a:off x="3344808" y="3491049"/>
            <a:ext cx="20473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358775">
              <a:lnSpc>
                <a:spcPct val="100000"/>
              </a:lnSpc>
              <a:spcBef>
                <a:spcPts val="0"/>
              </a:spcBef>
            </a:pPr>
            <a:r>
              <a:rPr lang="nn-NO" sz="1000" dirty="0">
                <a:solidFill>
                  <a:srgbClr val="0000CC"/>
                </a:solidFill>
                <a:latin typeface="TeleNeo Office" panose="020B0504040202090203" pitchFamily="34" charset="0"/>
              </a:rPr>
              <a:t>Blue    	– start: 2022.04.05 00:00:00</a:t>
            </a:r>
            <a:br>
              <a:rPr lang="nn-NO" sz="1000" dirty="0">
                <a:solidFill>
                  <a:srgbClr val="3333FF"/>
                </a:solidFill>
                <a:latin typeface="TeleNeo Office" panose="020B0504040202090203" pitchFamily="34" charset="0"/>
              </a:rPr>
            </a:br>
            <a:r>
              <a:rPr lang="nn-NO" sz="1000" dirty="0">
                <a:solidFill>
                  <a:srgbClr val="008000"/>
                </a:solidFill>
                <a:latin typeface="TeleNeo Office" panose="020B0504040202090203" pitchFamily="34" charset="0"/>
              </a:rPr>
              <a:t>Green	– start: 2020.04.30 00:00:00</a:t>
            </a:r>
            <a:endParaRPr lang="de-DE" sz="1000" dirty="0">
              <a:solidFill>
                <a:srgbClr val="008000"/>
              </a:solidFill>
              <a:latin typeface="TeleNeo Office" panose="020B0504040202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2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7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6711531" cy="1163395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The solar activity </a:t>
            </a:r>
            <a:b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        minimum is over:  </a:t>
            </a:r>
            <a:b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        PRTC-A results </a:t>
            </a:r>
            <a:b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        2020 vs. 2022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EC23DDE-A600-4CE5-BA8C-9DE98E37859C}"/>
              </a:ext>
            </a:extLst>
          </p:cNvPr>
          <p:cNvSpPr txBox="1"/>
          <p:nvPr/>
        </p:nvSpPr>
        <p:spPr>
          <a:xfrm>
            <a:off x="396297" y="1906058"/>
            <a:ext cx="2134430" cy="14953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MTIE: Maximum Time Interval Error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TDEV: Time Deviation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acc. to ITU-T G.810</a:t>
            </a:r>
            <a:br>
              <a:rPr lang="en-US" sz="1200" dirty="0">
                <a:latin typeface="TeleNeo Office" panose="020B0504040202090203" pitchFamily="34" charset="0"/>
              </a:rPr>
            </a:br>
            <a:br>
              <a:rPr lang="en-US" sz="1200" dirty="0">
                <a:latin typeface="TeleNeo Office" panose="020B0504040202090203" pitchFamily="34" charset="0"/>
              </a:rPr>
            </a:br>
            <a:r>
              <a:rPr lang="en-US" sz="1200" dirty="0">
                <a:latin typeface="TeleNeo Office" panose="020B0504040202090203" pitchFamily="34" charset="0"/>
              </a:rPr>
              <a:t>PRTC-A masks for MTIE and TDEV</a:t>
            </a:r>
            <a:br>
              <a:rPr lang="en-US" sz="1200" dirty="0">
                <a:latin typeface="TeleNeo Office" panose="020B0504040202090203" pitchFamily="34" charset="0"/>
              </a:rPr>
            </a:br>
            <a:r>
              <a:rPr lang="en-US" sz="1200" dirty="0">
                <a:latin typeface="TeleNeo Office" panose="020B0504040202090203" pitchFamily="34" charset="0"/>
              </a:rPr>
              <a:t>acc. to ITU-T G.8272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8AE768-CEAA-42E4-AD17-1B9146B05E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913"/>
          <a:stretch/>
        </p:blipFill>
        <p:spPr>
          <a:xfrm>
            <a:off x="2971801" y="496315"/>
            <a:ext cx="5932722" cy="20230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D131667C-685A-4E68-ACAF-DFCBED61B660}"/>
              </a:ext>
            </a:extLst>
          </p:cNvPr>
          <p:cNvSpPr txBox="1"/>
          <p:nvPr/>
        </p:nvSpPr>
        <p:spPr>
          <a:xfrm>
            <a:off x="5328784" y="1838234"/>
            <a:ext cx="1337548" cy="443776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TeleNeo Office" panose="020B0504040202090203" pitchFamily="34" charset="0"/>
              </a:defRPr>
            </a:lvl1pPr>
          </a:lstStyle>
          <a:p>
            <a:r>
              <a:rPr lang="en-US" dirty="0"/>
              <a:t>G.8272 PRTC-A </a:t>
            </a:r>
            <a:br>
              <a:rPr lang="en-US" dirty="0"/>
            </a:br>
            <a:r>
              <a:rPr lang="en-US" dirty="0"/>
              <a:t>MTIE mask is fulfilled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9BE83D-B3BA-479A-AAA8-427ECC98A31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94" r="1014"/>
          <a:stretch/>
        </p:blipFill>
        <p:spPr>
          <a:xfrm>
            <a:off x="2971802" y="2569006"/>
            <a:ext cx="5932722" cy="21822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EE688158-3A79-46F8-A470-05471C19D49E}"/>
              </a:ext>
            </a:extLst>
          </p:cNvPr>
          <p:cNvSpPr txBox="1"/>
          <p:nvPr/>
        </p:nvSpPr>
        <p:spPr>
          <a:xfrm>
            <a:off x="7430046" y="1107725"/>
            <a:ext cx="91647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CC6600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TeleNeo Office" panose="020B0504040202090203" pitchFamily="34" charset="0"/>
              </a:rPr>
              <a:t>blue: 2022</a:t>
            </a:r>
            <a:endParaRPr lang="en-US" dirty="0">
              <a:latin typeface="TeleNeo Office" panose="020B0504040202090203" pitchFamily="34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TeleNeo Office" panose="020B0504040202090203" pitchFamily="34" charset="0"/>
              </a:rPr>
              <a:t>Green: 2020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B50020A-CA29-409E-B2F6-B345971BE261}"/>
              </a:ext>
            </a:extLst>
          </p:cNvPr>
          <p:cNvSpPr txBox="1"/>
          <p:nvPr/>
        </p:nvSpPr>
        <p:spPr>
          <a:xfrm>
            <a:off x="7430045" y="3659493"/>
            <a:ext cx="91647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CC6600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TeleNeo Office" panose="020B0504040202090203" pitchFamily="34" charset="0"/>
              </a:rPr>
              <a:t>blue: 2022</a:t>
            </a:r>
            <a:endParaRPr lang="en-US" dirty="0">
              <a:latin typeface="TeleNeo Office" panose="020B0504040202090203" pitchFamily="34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TeleNeo Office" panose="020B0504040202090203" pitchFamily="34" charset="0"/>
              </a:rPr>
              <a:t>Green: 2020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76E0E47-A02D-4EC1-87A2-F0382808C8DC}"/>
              </a:ext>
            </a:extLst>
          </p:cNvPr>
          <p:cNvSpPr txBox="1"/>
          <p:nvPr/>
        </p:nvSpPr>
        <p:spPr>
          <a:xfrm>
            <a:off x="5328784" y="4060592"/>
            <a:ext cx="1337548" cy="443776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TeleNeo Office" panose="020B0504040202090203" pitchFamily="34" charset="0"/>
              </a:defRPr>
            </a:lvl1pPr>
          </a:lstStyle>
          <a:p>
            <a:r>
              <a:rPr lang="en-US" dirty="0"/>
              <a:t>G.8272 PRTC-A </a:t>
            </a:r>
            <a:br>
              <a:rPr lang="en-US" dirty="0"/>
            </a:br>
            <a:r>
              <a:rPr lang="en-US" dirty="0"/>
              <a:t>TDEV mask is fulfilled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0BB29B3-5874-4789-B72F-5B9787938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5493" y="1870456"/>
            <a:ext cx="331913" cy="37933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66FE2C5-091D-43D2-9A8B-D0FF971394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1936" y="4092814"/>
            <a:ext cx="331913" cy="3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350FE5D-E054-4A3F-A7E7-640B5B9B1E0E}"/>
              </a:ext>
            </a:extLst>
          </p:cNvPr>
          <p:cNvSpPr txBox="1"/>
          <p:nvPr/>
        </p:nvSpPr>
        <p:spPr>
          <a:xfrm>
            <a:off x="363682" y="1755846"/>
            <a:ext cx="7682359" cy="21901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89"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defRPr/>
            </a:pP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PRTC-B   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endParaRPr lang="en-US" sz="3200" dirty="0">
              <a:solidFill>
                <a:srgbClr val="FFFFFF"/>
              </a:solidFill>
              <a:latin typeface="TeleNeo Office Medium" panose="020B0604040202090203" pitchFamily="34" charset="0"/>
            </a:endParaRPr>
          </a:p>
          <a:p>
            <a:pPr defTabSz="457189"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defRPr/>
            </a:pP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[Technology: multi-band GNSS based systems]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  <a:sym typeface="Wingdings" panose="05000000000000000000" pitchFamily="2" charset="2"/>
              </a:rPr>
              <a:t> </a:t>
            </a: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can compensate </a:t>
            </a:r>
            <a:r>
              <a:rPr lang="en-US" sz="1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*)</a:t>
            </a: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for 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      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     the ionosphere delay variation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AD57925-7C37-4EBF-8F1B-61024ADE6794}"/>
              </a:ext>
            </a:extLst>
          </p:cNvPr>
          <p:cNvSpPr/>
          <p:nvPr/>
        </p:nvSpPr>
        <p:spPr>
          <a:xfrm>
            <a:off x="272783" y="160870"/>
            <a:ext cx="90402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Ult"/>
                <a:ea typeface="+mn-ea"/>
                <a:cs typeface="+mn-cs"/>
              </a:rPr>
              <a:t>Resilient Primary Clock concepts acc. to ITU-T with measurement results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6A8107-CEAE-4EF6-8623-E57CD6E295C7}"/>
              </a:ext>
            </a:extLst>
          </p:cNvPr>
          <p:cNvSpPr/>
          <p:nvPr/>
        </p:nvSpPr>
        <p:spPr>
          <a:xfrm>
            <a:off x="711200" y="4724400"/>
            <a:ext cx="361950" cy="12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24E9B2-275F-48B6-BE3B-30A71BB1059C}"/>
              </a:ext>
            </a:extLst>
          </p:cNvPr>
          <p:cNvSpPr txBox="1"/>
          <p:nvPr/>
        </p:nvSpPr>
        <p:spPr>
          <a:xfrm>
            <a:off x="4656908" y="4344975"/>
            <a:ext cx="1992086" cy="30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*) not by 100%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7033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F52158F-233E-4751-9C06-1EDC74DC39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88" r="3454"/>
          <a:stretch/>
        </p:blipFill>
        <p:spPr>
          <a:xfrm>
            <a:off x="199153" y="1085061"/>
            <a:ext cx="8828089" cy="31871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8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8385584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The solar activity minimum is over: PRTC-B results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51DE1E-160F-42F4-9EA4-D07AB0EE0AF7}"/>
              </a:ext>
            </a:extLst>
          </p:cNvPr>
          <p:cNvSpPr txBox="1"/>
          <p:nvPr/>
        </p:nvSpPr>
        <p:spPr>
          <a:xfrm>
            <a:off x="1040720" y="831469"/>
            <a:ext cx="6655479" cy="219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latin typeface="TeleNeo Office" panose="020B0504040202090203" pitchFamily="34" charset="0"/>
              </a:rPr>
              <a:t>  4 GNSS Multi-band Systems: Dynamic Time Error</a:t>
            </a:r>
            <a:endParaRPr lang="de-DE" sz="1400" dirty="0">
              <a:latin typeface="TeleNeo Office" panose="020B0504040202090203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127688A-B900-4BB7-8140-3D4A15D900D3}"/>
              </a:ext>
            </a:extLst>
          </p:cNvPr>
          <p:cNvSpPr txBox="1"/>
          <p:nvPr/>
        </p:nvSpPr>
        <p:spPr>
          <a:xfrm>
            <a:off x="3106087" y="4532590"/>
            <a:ext cx="301422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PRTC-B is related to multi-band GNSS technology</a:t>
            </a:r>
          </a:p>
        </p:txBody>
      </p:sp>
    </p:spTree>
    <p:extLst>
      <p:ext uri="{BB962C8B-B14F-4D97-AF65-F5344CB8AC3E}">
        <p14:creationId xmlns:p14="http://schemas.microsoft.com/office/powerpoint/2010/main" val="40519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62E8621-921D-4761-97F1-50F732268A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33" r="4093"/>
          <a:stretch/>
        </p:blipFill>
        <p:spPr>
          <a:xfrm>
            <a:off x="223018" y="1100953"/>
            <a:ext cx="8697964" cy="31451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7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8385584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The solar activity minimum is over: PRTC-B results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51DE1E-160F-42F4-9EA4-D07AB0EE0AF7}"/>
              </a:ext>
            </a:extLst>
          </p:cNvPr>
          <p:cNvSpPr txBox="1"/>
          <p:nvPr/>
        </p:nvSpPr>
        <p:spPr>
          <a:xfrm>
            <a:off x="1040720" y="871325"/>
            <a:ext cx="6655479" cy="219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latin typeface="TeleNeo Office" panose="020B0504040202090203" pitchFamily="34" charset="0"/>
              </a:rPr>
              <a:t>  4 GNSS Multi-band Systems + (1 Single-band): Dynamic Time Error</a:t>
            </a:r>
            <a:endParaRPr lang="de-DE" sz="1400" dirty="0">
              <a:latin typeface="TeleNeo Office" panose="020B0504040202090203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127688A-B900-4BB7-8140-3D4A15D900D3}"/>
              </a:ext>
            </a:extLst>
          </p:cNvPr>
          <p:cNvSpPr txBox="1"/>
          <p:nvPr/>
        </p:nvSpPr>
        <p:spPr>
          <a:xfrm>
            <a:off x="3106087" y="4532590"/>
            <a:ext cx="301422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PRTC-B is related to multi-band GNSS technology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7E2A13-852D-435E-A6E5-AEE3EEF8B833}"/>
              </a:ext>
            </a:extLst>
          </p:cNvPr>
          <p:cNvSpPr txBox="1"/>
          <p:nvPr/>
        </p:nvSpPr>
        <p:spPr>
          <a:xfrm>
            <a:off x="1574434" y="3414902"/>
            <a:ext cx="2153535" cy="30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808000"/>
                </a:solidFill>
                <a:latin typeface="TeleNeo Office" panose="020B0504040202090203" pitchFamily="34" charset="0"/>
              </a:rPr>
              <a:t>Single-band for comparison only</a:t>
            </a:r>
          </a:p>
        </p:txBody>
      </p:sp>
    </p:spTree>
    <p:extLst>
      <p:ext uri="{BB962C8B-B14F-4D97-AF65-F5344CB8AC3E}">
        <p14:creationId xmlns:p14="http://schemas.microsoft.com/office/powerpoint/2010/main" val="298622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EA22203-DF03-4BB2-92E0-BB3F55810C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799"/>
          <a:stretch/>
        </p:blipFill>
        <p:spPr>
          <a:xfrm>
            <a:off x="2994356" y="553065"/>
            <a:ext cx="5910167" cy="19816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34FA862-4B92-4C8F-957D-6F093247DB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973"/>
          <a:stretch/>
        </p:blipFill>
        <p:spPr>
          <a:xfrm>
            <a:off x="2994356" y="2608817"/>
            <a:ext cx="5910167" cy="21424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8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6711531" cy="1163395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The solar activity </a:t>
            </a:r>
            <a:b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        minimum is over:  </a:t>
            </a:r>
            <a:b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        PRTC-B results </a:t>
            </a:r>
            <a:b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</a:b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EC23DDE-A600-4CE5-BA8C-9DE98E37859C}"/>
              </a:ext>
            </a:extLst>
          </p:cNvPr>
          <p:cNvSpPr txBox="1"/>
          <p:nvPr/>
        </p:nvSpPr>
        <p:spPr>
          <a:xfrm>
            <a:off x="396297" y="1906058"/>
            <a:ext cx="2134430" cy="14953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MTIE: Maximum Time Interval Error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TDEV: Time Deviation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acc. to ITU-TG.810</a:t>
            </a:r>
            <a:br>
              <a:rPr lang="en-US" sz="1200" dirty="0">
                <a:latin typeface="TeleNeo Office" panose="020B0504040202090203" pitchFamily="34" charset="0"/>
              </a:rPr>
            </a:br>
            <a:br>
              <a:rPr lang="en-US" sz="1200" dirty="0">
                <a:latin typeface="TeleNeo Office" panose="020B0504040202090203" pitchFamily="34" charset="0"/>
              </a:rPr>
            </a:br>
            <a:r>
              <a:rPr lang="en-US" sz="1200" dirty="0">
                <a:latin typeface="TeleNeo Office" panose="020B0504040202090203" pitchFamily="34" charset="0"/>
              </a:rPr>
              <a:t>PRTC-B masks for MTIE and TDEV</a:t>
            </a:r>
            <a:br>
              <a:rPr lang="en-US" sz="1200" dirty="0">
                <a:latin typeface="TeleNeo Office" panose="020B0504040202090203" pitchFamily="34" charset="0"/>
              </a:rPr>
            </a:br>
            <a:r>
              <a:rPr lang="en-US" sz="1200" dirty="0">
                <a:latin typeface="TeleNeo Office" panose="020B0504040202090203" pitchFamily="34" charset="0"/>
              </a:rPr>
              <a:t>acc. to ITU-T G.8272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31667C-685A-4E68-ACAF-DFCBED61B660}"/>
              </a:ext>
            </a:extLst>
          </p:cNvPr>
          <p:cNvSpPr txBox="1"/>
          <p:nvPr/>
        </p:nvSpPr>
        <p:spPr>
          <a:xfrm>
            <a:off x="6523404" y="1865417"/>
            <a:ext cx="1337548" cy="443776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TeleNeo Office" panose="020B0504040202090203" pitchFamily="34" charset="0"/>
              </a:defRPr>
            </a:lvl1pPr>
          </a:lstStyle>
          <a:p>
            <a:r>
              <a:rPr lang="en-US" dirty="0"/>
              <a:t>G.8272 PRTC-B </a:t>
            </a:r>
            <a:br>
              <a:rPr lang="en-US" dirty="0"/>
            </a:br>
            <a:r>
              <a:rPr lang="en-US" dirty="0"/>
              <a:t>MTIE mask is fulfilled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76E0E47-A02D-4EC1-87A2-F0382808C8DC}"/>
              </a:ext>
            </a:extLst>
          </p:cNvPr>
          <p:cNvSpPr txBox="1"/>
          <p:nvPr/>
        </p:nvSpPr>
        <p:spPr>
          <a:xfrm>
            <a:off x="6523404" y="4028369"/>
            <a:ext cx="1337548" cy="443776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TeleNeo Office" panose="020B0504040202090203" pitchFamily="34" charset="0"/>
              </a:defRPr>
            </a:lvl1pPr>
          </a:lstStyle>
          <a:p>
            <a:r>
              <a:rPr lang="en-US" dirty="0"/>
              <a:t>G.8272 PRTC-B </a:t>
            </a:r>
            <a:br>
              <a:rPr lang="en-US" dirty="0"/>
            </a:br>
            <a:r>
              <a:rPr lang="en-US" dirty="0"/>
              <a:t>TDEV mask is fulfilled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0BB29B3-5874-4789-B72F-5B9787938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3111" y="1900791"/>
            <a:ext cx="331913" cy="37933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66FE2C5-091D-43D2-9A8B-D0FF971394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6556" y="4060591"/>
            <a:ext cx="331913" cy="3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50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350FE5D-E054-4A3F-A7E7-640B5B9B1E0E}"/>
              </a:ext>
            </a:extLst>
          </p:cNvPr>
          <p:cNvSpPr txBox="1"/>
          <p:nvPr/>
        </p:nvSpPr>
        <p:spPr>
          <a:xfrm>
            <a:off x="418256" y="1363698"/>
            <a:ext cx="8644739" cy="3177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89"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defRPr/>
            </a:pP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ePRTC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  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[Technology: 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 		clock combiner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 		multi-band GNSS receiver 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 		together with Cesium clocks or UTC(k)]</a:t>
            </a:r>
          </a:p>
          <a:p>
            <a:pPr defTabSz="457189"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defRPr/>
            </a:pPr>
            <a:endParaRPr lang="en-US" sz="3200" dirty="0">
              <a:solidFill>
                <a:srgbClr val="FFFFFF"/>
              </a:solidFill>
              <a:latin typeface="TeleNeo Office Medium" panose="020B0604040202090203" pitchFamily="34" charset="0"/>
            </a:endParaRPr>
          </a:p>
          <a:p>
            <a:pPr defTabSz="457189"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defRPr/>
            </a:pP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		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		Evaluation as maxITEI evaluation (includes cTE)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AD57925-7C37-4EBF-8F1B-61024ADE6794}"/>
              </a:ext>
            </a:extLst>
          </p:cNvPr>
          <p:cNvSpPr/>
          <p:nvPr/>
        </p:nvSpPr>
        <p:spPr>
          <a:xfrm>
            <a:off x="272783" y="160870"/>
            <a:ext cx="90402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Ult"/>
                <a:ea typeface="+mn-ea"/>
                <a:cs typeface="+mn-cs"/>
              </a:rPr>
              <a:t>Resilient Primary Clock concepts acc. to ITU-T with measurement results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B232A7C-E470-4F5D-AC6A-1CAE31154372}"/>
              </a:ext>
            </a:extLst>
          </p:cNvPr>
          <p:cNvSpPr/>
          <p:nvPr/>
        </p:nvSpPr>
        <p:spPr>
          <a:xfrm>
            <a:off x="711200" y="4724400"/>
            <a:ext cx="361950" cy="12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1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8385584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ePRTC results: Time Error during startup phase and locked mode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6A5201-4163-4352-B152-1EE65D338D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42" t="2808" r="2431" b="4838"/>
          <a:stretch/>
        </p:blipFill>
        <p:spPr>
          <a:xfrm>
            <a:off x="924366" y="944528"/>
            <a:ext cx="6784735" cy="295207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330D57F-4888-4F52-AB19-8082A9809B4A}"/>
              </a:ext>
            </a:extLst>
          </p:cNvPr>
          <p:cNvSpPr txBox="1"/>
          <p:nvPr/>
        </p:nvSpPr>
        <p:spPr>
          <a:xfrm>
            <a:off x="434091" y="934480"/>
            <a:ext cx="328616" cy="2129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20 ns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26500F-37EE-4F6C-A0AD-7E572F6D6896}"/>
              </a:ext>
            </a:extLst>
          </p:cNvPr>
          <p:cNvSpPr txBox="1"/>
          <p:nvPr/>
        </p:nvSpPr>
        <p:spPr>
          <a:xfrm>
            <a:off x="408968" y="2118890"/>
            <a:ext cx="482761" cy="2129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>
                <a:latin typeface="TeleNeo Office" panose="020B0504040202090203" pitchFamily="34" charset="0"/>
              </a:rPr>
              <a:t>4 ns/div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FC5AD8-FF6A-4815-BC53-97D827751D18}"/>
              </a:ext>
            </a:extLst>
          </p:cNvPr>
          <p:cNvSpPr txBox="1"/>
          <p:nvPr/>
        </p:nvSpPr>
        <p:spPr>
          <a:xfrm>
            <a:off x="434091" y="3665769"/>
            <a:ext cx="379912" cy="2129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>
                <a:latin typeface="TeleNeo Office" panose="020B0504040202090203" pitchFamily="34" charset="0"/>
              </a:rPr>
              <a:t>-24 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4C3426-AC23-465F-AD61-41E8AC775F85}"/>
              </a:ext>
            </a:extLst>
          </p:cNvPr>
          <p:cNvSpPr txBox="1"/>
          <p:nvPr/>
        </p:nvSpPr>
        <p:spPr>
          <a:xfrm>
            <a:off x="1021153" y="3777498"/>
            <a:ext cx="6623288" cy="2129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0 days                                                                      2 days/div			    			                      18 days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8251CEC-AB09-4898-AC97-79CA732F1229}"/>
              </a:ext>
            </a:extLst>
          </p:cNvPr>
          <p:cNvSpPr/>
          <p:nvPr/>
        </p:nvSpPr>
        <p:spPr>
          <a:xfrm>
            <a:off x="353704" y="889673"/>
            <a:ext cx="7536268" cy="317990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E9895D-F973-4982-930A-AB198ED2085D}"/>
              </a:ext>
            </a:extLst>
          </p:cNvPr>
          <p:cNvSpPr txBox="1"/>
          <p:nvPr/>
        </p:nvSpPr>
        <p:spPr>
          <a:xfrm>
            <a:off x="7987511" y="2188529"/>
            <a:ext cx="989245" cy="219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solidFill>
                  <a:srgbClr val="990099"/>
                </a:solidFill>
                <a:latin typeface="TeleNeo Office" panose="020B0504040202090203" pitchFamily="34" charset="0"/>
              </a:rPr>
              <a:t>1 Cs system 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7130D0D-E84C-4824-A7CA-610709DA8DA2}"/>
              </a:ext>
            </a:extLst>
          </p:cNvPr>
          <p:cNvSpPr txBox="1"/>
          <p:nvPr/>
        </p:nvSpPr>
        <p:spPr>
          <a:xfrm>
            <a:off x="7987511" y="1365681"/>
            <a:ext cx="989245" cy="219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solidFill>
                  <a:srgbClr val="008000"/>
                </a:solidFill>
                <a:latin typeface="TeleNeo Office" panose="020B0504040202090203" pitchFamily="34" charset="0"/>
              </a:rPr>
              <a:t>2 Cs system 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7807D4B-7870-4971-950D-1AA93AC857F4}"/>
              </a:ext>
            </a:extLst>
          </p:cNvPr>
          <p:cNvSpPr txBox="1"/>
          <p:nvPr/>
        </p:nvSpPr>
        <p:spPr>
          <a:xfrm>
            <a:off x="7987511" y="2810910"/>
            <a:ext cx="989245" cy="219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solidFill>
                  <a:srgbClr val="009999"/>
                </a:solidFill>
                <a:latin typeface="TeleNeo Office" panose="020B0504040202090203" pitchFamily="34" charset="0"/>
              </a:rPr>
              <a:t>2 Cs system 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F586422-D725-4FBD-BE43-D6622147CEB2}"/>
              </a:ext>
            </a:extLst>
          </p:cNvPr>
          <p:cNvSpPr txBox="1"/>
          <p:nvPr/>
        </p:nvSpPr>
        <p:spPr>
          <a:xfrm>
            <a:off x="7987560" y="2499719"/>
            <a:ext cx="989245" cy="219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solidFill>
                  <a:srgbClr val="FFFF00"/>
                </a:solidFill>
                <a:latin typeface="TeleNeo Office" panose="020B0504040202090203" pitchFamily="34" charset="0"/>
              </a:rPr>
              <a:t>1 Cs system 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6BE1518-8662-4B3B-A081-BF97BF7ABD32}"/>
              </a:ext>
            </a:extLst>
          </p:cNvPr>
          <p:cNvSpPr txBox="1"/>
          <p:nvPr/>
        </p:nvSpPr>
        <p:spPr>
          <a:xfrm>
            <a:off x="7987511" y="1796980"/>
            <a:ext cx="850810" cy="219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solidFill>
                  <a:srgbClr val="669900"/>
                </a:solidFill>
                <a:latin typeface="TeleNeo Office" panose="020B0504040202090203" pitchFamily="34" charset="0"/>
              </a:rPr>
              <a:t>UTC system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5E74F42-C7F7-4877-958B-D22AE6C900AB}"/>
              </a:ext>
            </a:extLst>
          </p:cNvPr>
          <p:cNvCxnSpPr>
            <a:stCxn id="16" idx="1"/>
          </p:cNvCxnSpPr>
          <p:nvPr/>
        </p:nvCxnSpPr>
        <p:spPr>
          <a:xfrm flipH="1">
            <a:off x="7709101" y="1475487"/>
            <a:ext cx="278410" cy="2430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5B61C7A-F97C-4F9A-BE4E-2307408D27F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709101" y="1906786"/>
            <a:ext cx="278410" cy="603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525C2083-B7E6-481C-A4D7-766885F19AE3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709101" y="2298335"/>
            <a:ext cx="278410" cy="56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B9F7FF2-128E-4F81-834C-CD46C2375A06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7709101" y="2566930"/>
            <a:ext cx="278459" cy="425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7805632-B0F2-4084-B835-17F7A0D7ADAD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709101" y="2810910"/>
            <a:ext cx="278410" cy="1098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Grafik 33">
            <a:extLst>
              <a:ext uri="{FF2B5EF4-FFF2-40B4-BE49-F238E27FC236}">
                <a16:creationId xmlns:a16="http://schemas.microsoft.com/office/drawing/2014/main" id="{9942A861-2733-44FB-8F63-C76577503B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7511" y="4180817"/>
            <a:ext cx="357799" cy="40891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555E734-AAE0-4F3D-B37E-55288A141901}"/>
              </a:ext>
            </a:extLst>
          </p:cNvPr>
          <p:cNvSpPr txBox="1"/>
          <p:nvPr/>
        </p:nvSpPr>
        <p:spPr>
          <a:xfrm>
            <a:off x="5415192" y="4169497"/>
            <a:ext cx="2449487" cy="369332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TeleNeo Office" panose="020B0504040202090203" pitchFamily="34" charset="0"/>
              </a:defRPr>
            </a:lvl1pPr>
          </a:lstStyle>
          <a:p>
            <a:r>
              <a:rPr lang="en-US" dirty="0"/>
              <a:t>G.8272.1 ePRTC: maxITEI&lt;30ns </a:t>
            </a:r>
            <a:br>
              <a:rPr lang="en-US" dirty="0"/>
            </a:br>
            <a:r>
              <a:rPr lang="en-US" dirty="0"/>
              <a:t>is fulfilled [w/o individual calibration]</a:t>
            </a:r>
          </a:p>
        </p:txBody>
      </p:sp>
    </p:spTree>
    <p:extLst>
      <p:ext uri="{BB962C8B-B14F-4D97-AF65-F5344CB8AC3E}">
        <p14:creationId xmlns:p14="http://schemas.microsoft.com/office/powerpoint/2010/main" val="1393021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rafik 2050">
            <a:extLst>
              <a:ext uri="{FF2B5EF4-FFF2-40B4-BE49-F238E27FC236}">
                <a16:creationId xmlns:a16="http://schemas.microsoft.com/office/drawing/2014/main" id="{D0D86949-E5A5-4720-BF11-3C95918F83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372"/>
          <a:stretch/>
        </p:blipFill>
        <p:spPr>
          <a:xfrm>
            <a:off x="4572000" y="2873664"/>
            <a:ext cx="4394251" cy="1663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481A59-B913-4AB9-91C4-15DC60A52F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80"/>
          <a:stretch/>
        </p:blipFill>
        <p:spPr>
          <a:xfrm>
            <a:off x="135784" y="2873664"/>
            <a:ext cx="4338246" cy="1663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9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8385584" cy="49859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+mj-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ePRTC results in locked mode phase with MTIE and TDEV masks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59BDBCF-4137-4C74-9489-91E315C0C6EA}"/>
              </a:ext>
            </a:extLst>
          </p:cNvPr>
          <p:cNvSpPr txBox="1"/>
          <p:nvPr/>
        </p:nvSpPr>
        <p:spPr>
          <a:xfrm>
            <a:off x="7808323" y="4337177"/>
            <a:ext cx="338234" cy="2004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de-DE" sz="1000" dirty="0">
                <a:latin typeface="+mn-lt"/>
              </a:rPr>
              <a:t>30ksec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783C9D1-ABE8-4584-8AC2-E131B0F8BDDA}"/>
              </a:ext>
            </a:extLst>
          </p:cNvPr>
          <p:cNvCxnSpPr/>
          <p:nvPr/>
        </p:nvCxnSpPr>
        <p:spPr>
          <a:xfrm>
            <a:off x="7909923" y="3565606"/>
            <a:ext cx="0" cy="755650"/>
          </a:xfrm>
          <a:prstGeom prst="line">
            <a:avLst/>
          </a:prstGeom>
          <a:ln w="635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7FB998EC-D489-4805-A1B6-C70F3D7C76BF}"/>
              </a:ext>
            </a:extLst>
          </p:cNvPr>
          <p:cNvSpPr txBox="1"/>
          <p:nvPr/>
        </p:nvSpPr>
        <p:spPr>
          <a:xfrm>
            <a:off x="679082" y="3301973"/>
            <a:ext cx="509639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TeleNeo Office Medium" panose="020B0604040202090203" pitchFamily="34" charset="0"/>
              </a:rPr>
              <a:t>MTIE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82375D-3B26-4248-BB40-98C4AA64D3EF}"/>
              </a:ext>
            </a:extLst>
          </p:cNvPr>
          <p:cNvSpPr txBox="1"/>
          <p:nvPr/>
        </p:nvSpPr>
        <p:spPr>
          <a:xfrm>
            <a:off x="5349240" y="3110834"/>
            <a:ext cx="568234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TeleNeo Office Medium" panose="020B0604040202090203" pitchFamily="34" charset="0"/>
              </a:rPr>
              <a:t>TDEV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2C63EA4-87EC-4DFF-84CE-67738A007342}"/>
              </a:ext>
            </a:extLst>
          </p:cNvPr>
          <p:cNvSpPr txBox="1"/>
          <p:nvPr/>
        </p:nvSpPr>
        <p:spPr>
          <a:xfrm>
            <a:off x="1521450" y="4279153"/>
            <a:ext cx="1337548" cy="369332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G.8272.1 ePRTC </a:t>
            </a:r>
            <a:br>
              <a:rPr lang="en-US" sz="1200" dirty="0">
                <a:latin typeface="TeleNeo Office" panose="020B0504040202090203" pitchFamily="34" charset="0"/>
              </a:rPr>
            </a:br>
            <a:r>
              <a:rPr lang="en-US" sz="1200" dirty="0">
                <a:latin typeface="TeleNeo Office" panose="020B0504040202090203" pitchFamily="34" charset="0"/>
              </a:rPr>
              <a:t>MTIE mask is fulfilled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40EB34A-EA77-43AF-8657-F5FC17D81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0546" y="4294398"/>
            <a:ext cx="331913" cy="37933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9D22FCB-5557-4268-A6BA-B69BF99B5A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805"/>
          <a:stretch/>
        </p:blipFill>
        <p:spPr>
          <a:xfrm>
            <a:off x="135783" y="903502"/>
            <a:ext cx="8830467" cy="1903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E77D80C-B1B8-4C96-80AC-1FC8E37D53DA}"/>
              </a:ext>
            </a:extLst>
          </p:cNvPr>
          <p:cNvSpPr txBox="1"/>
          <p:nvPr/>
        </p:nvSpPr>
        <p:spPr>
          <a:xfrm>
            <a:off x="5741353" y="4272780"/>
            <a:ext cx="1337548" cy="369332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spcAft>
                <a:spcPts val="450"/>
              </a:spcAft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>
                <a:latin typeface="TeleNeo Office" panose="020B0504040202090203" pitchFamily="34" charset="0"/>
              </a:rPr>
              <a:t>G.8272.1 ePRTC </a:t>
            </a:r>
            <a:br>
              <a:rPr lang="en-US" sz="1200" dirty="0">
                <a:latin typeface="TeleNeo Office" panose="020B0504040202090203" pitchFamily="34" charset="0"/>
              </a:rPr>
            </a:br>
            <a:r>
              <a:rPr lang="en-US" sz="1200" dirty="0">
                <a:latin typeface="TeleNeo Office" panose="020B0504040202090203" pitchFamily="34" charset="0"/>
              </a:rPr>
              <a:t>TDEV mask is fulfilled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A9FDC73-2E2B-48EE-A801-55DE7E981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3372" y="4272780"/>
            <a:ext cx="331913" cy="37933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6ADF715-6E8D-4250-895C-348930A666FC}"/>
              </a:ext>
            </a:extLst>
          </p:cNvPr>
          <p:cNvSpPr txBox="1"/>
          <p:nvPr/>
        </p:nvSpPr>
        <p:spPr>
          <a:xfrm>
            <a:off x="7909923" y="397752"/>
            <a:ext cx="859402" cy="219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solidFill>
                  <a:srgbClr val="990099"/>
                </a:solidFill>
                <a:latin typeface="TeleNeo Office" panose="020B0504040202090203" pitchFamily="34" charset="0"/>
              </a:rPr>
              <a:t>1 Cs system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F0B96A2-2B06-414C-AE59-B72C144679A9}"/>
              </a:ext>
            </a:extLst>
          </p:cNvPr>
          <p:cNvSpPr txBox="1"/>
          <p:nvPr/>
        </p:nvSpPr>
        <p:spPr>
          <a:xfrm>
            <a:off x="7909923" y="233502"/>
            <a:ext cx="859402" cy="219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solidFill>
                  <a:srgbClr val="008000"/>
                </a:solidFill>
                <a:latin typeface="TeleNeo Office" panose="020B0504040202090203" pitchFamily="34" charset="0"/>
              </a:rPr>
              <a:t>2 Cs system</a:t>
            </a:r>
          </a:p>
        </p:txBody>
      </p:sp>
    </p:spTree>
    <p:extLst>
      <p:ext uri="{BB962C8B-B14F-4D97-AF65-F5344CB8AC3E}">
        <p14:creationId xmlns:p14="http://schemas.microsoft.com/office/powerpoint/2010/main" val="1245751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rafik 2050">
            <a:extLst>
              <a:ext uri="{FF2B5EF4-FFF2-40B4-BE49-F238E27FC236}">
                <a16:creationId xmlns:a16="http://schemas.microsoft.com/office/drawing/2014/main" id="{D0D86949-E5A5-4720-BF11-3C95918F83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372"/>
          <a:stretch/>
        </p:blipFill>
        <p:spPr>
          <a:xfrm>
            <a:off x="4572000" y="2873664"/>
            <a:ext cx="4394251" cy="1663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481A59-B913-4AB9-91C4-15DC60A52F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80"/>
          <a:stretch/>
        </p:blipFill>
        <p:spPr>
          <a:xfrm>
            <a:off x="135784" y="2873664"/>
            <a:ext cx="4338246" cy="1663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8385584" cy="49859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+mj-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ePRTC results in locked mode phase with MTIE and TDEV masks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59BDBCF-4137-4C74-9489-91E315C0C6EA}"/>
              </a:ext>
            </a:extLst>
          </p:cNvPr>
          <p:cNvSpPr txBox="1"/>
          <p:nvPr/>
        </p:nvSpPr>
        <p:spPr>
          <a:xfrm>
            <a:off x="7808323" y="4337177"/>
            <a:ext cx="338234" cy="2004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de-DE" sz="1000" dirty="0">
                <a:latin typeface="+mn-lt"/>
              </a:rPr>
              <a:t>30ksec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783C9D1-ABE8-4584-8AC2-E131B0F8BDDA}"/>
              </a:ext>
            </a:extLst>
          </p:cNvPr>
          <p:cNvCxnSpPr/>
          <p:nvPr/>
        </p:nvCxnSpPr>
        <p:spPr>
          <a:xfrm>
            <a:off x="7909923" y="3565606"/>
            <a:ext cx="0" cy="755650"/>
          </a:xfrm>
          <a:prstGeom prst="line">
            <a:avLst/>
          </a:prstGeom>
          <a:ln w="635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7FB998EC-D489-4805-A1B6-C70F3D7C76BF}"/>
              </a:ext>
            </a:extLst>
          </p:cNvPr>
          <p:cNvSpPr txBox="1"/>
          <p:nvPr/>
        </p:nvSpPr>
        <p:spPr>
          <a:xfrm>
            <a:off x="679082" y="3301973"/>
            <a:ext cx="509639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TeleNeo Office Medium" panose="020B0604040202090203" pitchFamily="34" charset="0"/>
              </a:rPr>
              <a:t>MTIE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82375D-3B26-4248-BB40-98C4AA64D3EF}"/>
              </a:ext>
            </a:extLst>
          </p:cNvPr>
          <p:cNvSpPr txBox="1"/>
          <p:nvPr/>
        </p:nvSpPr>
        <p:spPr>
          <a:xfrm>
            <a:off x="5349240" y="3110834"/>
            <a:ext cx="568234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TeleNeo Office Medium" panose="020B0604040202090203" pitchFamily="34" charset="0"/>
              </a:rPr>
              <a:t>TDEV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2C63EA4-87EC-4DFF-84CE-67738A007342}"/>
              </a:ext>
            </a:extLst>
          </p:cNvPr>
          <p:cNvSpPr txBox="1"/>
          <p:nvPr/>
        </p:nvSpPr>
        <p:spPr>
          <a:xfrm>
            <a:off x="1521450" y="4279153"/>
            <a:ext cx="1337548" cy="369332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dirty="0">
                <a:latin typeface="TeleNeo Office" panose="020B0504040202090203" pitchFamily="34" charset="0"/>
              </a:rPr>
              <a:t>G.8272.1 ePRTC </a:t>
            </a:r>
            <a:br>
              <a:rPr lang="en-US" sz="1200" dirty="0">
                <a:latin typeface="TeleNeo Office" panose="020B0504040202090203" pitchFamily="34" charset="0"/>
              </a:rPr>
            </a:br>
            <a:r>
              <a:rPr lang="en-US" sz="1200" dirty="0">
                <a:latin typeface="TeleNeo Office" panose="020B0504040202090203" pitchFamily="34" charset="0"/>
              </a:rPr>
              <a:t>MTIE mask is fulfilled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40EB34A-EA77-43AF-8657-F5FC17D81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0546" y="4294398"/>
            <a:ext cx="331913" cy="37933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9D22FCB-5557-4268-A6BA-B69BF99B5A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805"/>
          <a:stretch/>
        </p:blipFill>
        <p:spPr>
          <a:xfrm>
            <a:off x="135783" y="903502"/>
            <a:ext cx="8830467" cy="1903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E77D80C-B1B8-4C96-80AC-1FC8E37D53DA}"/>
              </a:ext>
            </a:extLst>
          </p:cNvPr>
          <p:cNvSpPr txBox="1"/>
          <p:nvPr/>
        </p:nvSpPr>
        <p:spPr>
          <a:xfrm>
            <a:off x="5741353" y="4272780"/>
            <a:ext cx="1337548" cy="369332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spcAft>
                <a:spcPts val="450"/>
              </a:spcAft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dirty="0">
                <a:latin typeface="TeleNeo Office" panose="020B0504040202090203" pitchFamily="34" charset="0"/>
              </a:rPr>
              <a:t>G.8272.1 ePRTC </a:t>
            </a:r>
            <a:br>
              <a:rPr lang="en-US" sz="1200" dirty="0">
                <a:latin typeface="TeleNeo Office" panose="020B0504040202090203" pitchFamily="34" charset="0"/>
              </a:rPr>
            </a:br>
            <a:r>
              <a:rPr lang="en-US" sz="1200" dirty="0">
                <a:latin typeface="TeleNeo Office" panose="020B0504040202090203" pitchFamily="34" charset="0"/>
              </a:rPr>
              <a:t>TDEV mask is fulfilled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A9FDC73-2E2B-48EE-A801-55DE7E981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3372" y="4272780"/>
            <a:ext cx="331913" cy="37933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6ADF715-6E8D-4250-895C-348930A666FC}"/>
              </a:ext>
            </a:extLst>
          </p:cNvPr>
          <p:cNvSpPr txBox="1"/>
          <p:nvPr/>
        </p:nvSpPr>
        <p:spPr>
          <a:xfrm>
            <a:off x="7909923" y="397752"/>
            <a:ext cx="859402" cy="219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solidFill>
                  <a:srgbClr val="990099"/>
                </a:solidFill>
                <a:latin typeface="TeleNeo Office" panose="020B0504040202090203" pitchFamily="34" charset="0"/>
              </a:rPr>
              <a:t>1 Cs system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F0B96A2-2B06-414C-AE59-B72C144679A9}"/>
              </a:ext>
            </a:extLst>
          </p:cNvPr>
          <p:cNvSpPr txBox="1"/>
          <p:nvPr/>
        </p:nvSpPr>
        <p:spPr>
          <a:xfrm>
            <a:off x="7909923" y="233502"/>
            <a:ext cx="859402" cy="219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solidFill>
                  <a:srgbClr val="008000"/>
                </a:solidFill>
                <a:latin typeface="TeleNeo Office" panose="020B0504040202090203" pitchFamily="34" charset="0"/>
              </a:rPr>
              <a:t>2 Cs system</a:t>
            </a:r>
          </a:p>
        </p:txBody>
      </p:sp>
    </p:spTree>
    <p:extLst>
      <p:ext uri="{BB962C8B-B14F-4D97-AF65-F5344CB8AC3E}">
        <p14:creationId xmlns:p14="http://schemas.microsoft.com/office/powerpoint/2010/main" val="268886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5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0" y="195263"/>
            <a:ext cx="8505826" cy="49859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+mj-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Agenda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3"/>
            <a:ext cx="4800070" cy="138499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EAB261-A8B7-479D-A5B6-F406C930272C}"/>
              </a:ext>
            </a:extLst>
          </p:cNvPr>
          <p:cNvSpPr txBox="1"/>
          <p:nvPr/>
        </p:nvSpPr>
        <p:spPr>
          <a:xfrm>
            <a:off x="323851" y="4370645"/>
            <a:ext cx="87417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*) NOTE: All measurement are made with commercial “out-of-the-shelf” systems, not any individual calibration was made. They are sufficiently accurate by design.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TeleNeo Office" panose="020B0504040202090203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61D50D8-4EBE-4732-8B70-AFFA7F9AD8F9}"/>
              </a:ext>
            </a:extLst>
          </p:cNvPr>
          <p:cNvSpPr txBox="1">
            <a:spLocks/>
          </p:cNvSpPr>
          <p:nvPr/>
        </p:nvSpPr>
        <p:spPr bwMode="gray">
          <a:xfrm>
            <a:off x="78363" y="1055711"/>
            <a:ext cx="6932037" cy="30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93" rtl="0" eaLnBrk="1" fontAlgn="base" hangingPunct="1">
              <a:lnSpc>
                <a:spcPct val="100000"/>
              </a:lnSpc>
              <a:spcBef>
                <a:spcPts val="952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260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18" indent="-171418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35" indent="-171327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253" indent="-171418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46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269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08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3891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2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200" dirty="0">
                <a:latin typeface="TeleNeo Office" panose="020B0504040202090203" pitchFamily="34" charset="0"/>
              </a:rPr>
              <a:t>Motivation  </a:t>
            </a:r>
            <a:r>
              <a:rPr lang="en-US" sz="1400" dirty="0">
                <a:latin typeface="TeleNeo Office" panose="020B0504040202090203" pitchFamily="34" charset="0"/>
              </a:rPr>
              <a:t>	</a:t>
            </a:r>
          </a:p>
          <a:p>
            <a:pPr marL="271463" lvl="2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200" b="0" dirty="0">
                <a:latin typeface="TeleNeo Office" panose="020B0504040202090203" pitchFamily="34" charset="0"/>
              </a:rPr>
              <a:t>[1]	From ITU-T specification … to system under test </a:t>
            </a:r>
            <a:br>
              <a:rPr lang="en-US" sz="1200" b="0" dirty="0">
                <a:latin typeface="TeleNeo Office" panose="020B0504040202090203" pitchFamily="34" charset="0"/>
              </a:rPr>
            </a:br>
            <a:r>
              <a:rPr lang="en-US" sz="1200" b="0" dirty="0">
                <a:latin typeface="TeleNeo Office" panose="020B0504040202090203" pitchFamily="34" charset="0"/>
              </a:rPr>
              <a:t> 	</a:t>
            </a:r>
            <a:r>
              <a:rPr lang="en-US" sz="1200" dirty="0">
                <a:latin typeface="TeleNeo Office" panose="020B0504040202090203" pitchFamily="34" charset="0"/>
              </a:rPr>
              <a:t>and the choice of systems for this measurement campaign					[2]</a:t>
            </a:r>
          </a:p>
          <a:p>
            <a:pPr marL="271463" lvl="2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200" dirty="0">
                <a:latin typeface="TeleNeo Office" panose="020B0504040202090203" pitchFamily="34" charset="0"/>
              </a:rPr>
              <a:t>[2]	Measurement setup										[1]	 </a:t>
            </a:r>
          </a:p>
          <a:p>
            <a:pPr marL="271463" lvl="2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200" dirty="0">
                <a:latin typeface="TeleNeo Office" panose="020B0504040202090203" pitchFamily="34" charset="0"/>
              </a:rPr>
              <a:t>[3]	Schwabe/Hale cycle: The solar activity minimum is over						[2]</a:t>
            </a:r>
          </a:p>
          <a:p>
            <a:pPr marL="271463" lvl="2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200" dirty="0">
                <a:latin typeface="TeleNeo Office" panose="020B0504040202090203" pitchFamily="34" charset="0"/>
              </a:rPr>
              <a:t>[4]	Measurement results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eleNeo Office" panose="020B0504040202090203" pitchFamily="34" charset="0"/>
              </a:rPr>
              <a:t>*)</a:t>
            </a:r>
            <a:r>
              <a:rPr lang="en-US" sz="1200" dirty="0">
                <a:latin typeface="TeleNeo Office" panose="020B0504040202090203" pitchFamily="34" charset="0"/>
              </a:rPr>
              <a:t>:</a:t>
            </a:r>
          </a:p>
          <a:p>
            <a:pPr marL="271463" lvl="2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200" dirty="0">
                <a:latin typeface="TeleNeo Office" panose="020B0504040202090203" pitchFamily="34" charset="0"/>
              </a:rPr>
              <a:t>		PRTC-A  [Technology: single-band GNSS receiver]						[2]</a:t>
            </a:r>
          </a:p>
          <a:p>
            <a:pPr marL="614298" lvl="4" indent="0">
              <a:spcAft>
                <a:spcPts val="10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200" dirty="0">
                <a:latin typeface="TeleNeo Office" panose="020B0504040202090203" pitchFamily="34" charset="0"/>
              </a:rPr>
              <a:t>		PRTC-B [Technology: multi-band GNSS receiver]						[2]	</a:t>
            </a:r>
          </a:p>
          <a:p>
            <a:pPr marL="271463" lvl="2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200" dirty="0">
                <a:latin typeface="TeleNeo Office" panose="020B0504040202090203" pitchFamily="34" charset="0"/>
              </a:rPr>
              <a:t>		ePRTC [Technology: clock combiner with multi-band GNSS receiver plus Cesium clocks] 	[3]</a:t>
            </a:r>
          </a:p>
          <a:p>
            <a:pPr marL="271463" lvl="2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200" dirty="0">
                <a:latin typeface="TeleNeo Office" panose="020B0504040202090203" pitchFamily="34" charset="0"/>
              </a:rPr>
              <a:t> Summary</a:t>
            </a:r>
            <a:br>
              <a:rPr lang="en-US" sz="1400" dirty="0">
                <a:latin typeface="TeleNeo Office" panose="020B0504040202090203" pitchFamily="34" charset="0"/>
              </a:rPr>
            </a:br>
            <a:br>
              <a:rPr lang="en-US" sz="1400" dirty="0">
                <a:latin typeface="TeleNeo Office" panose="020B0504040202090203" pitchFamily="34" charset="0"/>
              </a:rPr>
            </a:br>
            <a:r>
              <a:rPr lang="en-US" sz="1400" dirty="0">
                <a:latin typeface="TeleNeo Office" panose="020B0504040202090203" pitchFamily="34" charset="0"/>
              </a:rPr>
              <a:t> </a:t>
            </a:r>
            <a:endParaRPr lang="de-DE" sz="1400" dirty="0">
              <a:latin typeface="TeleNeo Office" panose="020B0504040202090203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E1CA954-D58F-492A-8C21-34AEA162CA0D}"/>
              </a:ext>
            </a:extLst>
          </p:cNvPr>
          <p:cNvSpPr txBox="1"/>
          <p:nvPr/>
        </p:nvSpPr>
        <p:spPr>
          <a:xfrm>
            <a:off x="7808563" y="1262356"/>
            <a:ext cx="1122102" cy="26161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100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ITU-T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International Tele-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communication  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Union  - Tele-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communication 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Sector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100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GNSS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Global Navigation 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Satellite 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100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PRTC-A/-B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 Primary Reference 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Time  Clock  Class 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 A/B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100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ePRTC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 enhanced PRTC</a:t>
            </a:r>
          </a:p>
        </p:txBody>
      </p:sp>
    </p:spTree>
    <p:extLst>
      <p:ext uri="{BB962C8B-B14F-4D97-AF65-F5344CB8AC3E}">
        <p14:creationId xmlns:p14="http://schemas.microsoft.com/office/powerpoint/2010/main" val="12342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F8A94E-AB34-4552-B6F0-1AE02AD2F2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975" r="4566"/>
          <a:stretch/>
        </p:blipFill>
        <p:spPr>
          <a:xfrm>
            <a:off x="166042" y="916779"/>
            <a:ext cx="8985249" cy="3529116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3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1" y="1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89" fontAlgn="auto">
              <a:buClr>
                <a:srgbClr val="E20074"/>
              </a:buClr>
              <a:defRPr/>
            </a:pPr>
            <a:endParaRPr lang="de-DE" sz="800" dirty="0">
              <a:solidFill>
                <a:srgbClr val="FFFFFF"/>
              </a:solidFill>
              <a:latin typeface="Tele-GroteskNor"/>
              <a:sym typeface="Tele-GroteskNor"/>
            </a:endParaRPr>
          </a:p>
        </p:txBody>
      </p:sp>
      <p:sp>
        <p:nvSpPr>
          <p:cNvPr id="35" name="Fußzeilenplatzhalter 34">
            <a:extLst>
              <a:ext uri="{FF2B5EF4-FFF2-40B4-BE49-F238E27FC236}">
                <a16:creationId xmlns:a16="http://schemas.microsoft.com/office/drawing/2014/main" id="{5800A715-1F79-4960-85E5-0F4020D8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976" y="4781133"/>
            <a:ext cx="5387054" cy="1385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eleNeo Office" panose="020B0504040202090203" pitchFamily="34" charset="0"/>
              </a:rPr>
              <a:t>Resilient ITU-T Primary Clock concepts with measurement results, ITSF2022   10.11.2022 Helmut Imlau</a:t>
            </a:r>
            <a:endParaRPr lang="de-DE" dirty="0">
              <a:solidFill>
                <a:srgbClr val="000000"/>
              </a:solidFill>
              <a:latin typeface="TeleNeo Office" panose="020B0504040202090203" pitchFamily="34" charset="0"/>
            </a:endParaRPr>
          </a:p>
        </p:txBody>
      </p:sp>
      <p:sp>
        <p:nvSpPr>
          <p:cNvPr id="36" name="Foliennummernplatzhalter 35">
            <a:extLst>
              <a:ext uri="{FF2B5EF4-FFF2-40B4-BE49-F238E27FC236}">
                <a16:creationId xmlns:a16="http://schemas.microsoft.com/office/drawing/2014/main" id="{9EE6FFAD-9175-451A-A92E-A24FF39B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Aft>
                <a:spcPts val="0"/>
              </a:spcAft>
              <a:defRPr/>
            </a:pPr>
            <a:fld id="{17C8F6C0-FDDA-482A-88C7-F14FAAA831B8}" type="slidenum">
              <a:rPr lang="de-DE">
                <a:solidFill>
                  <a:srgbClr val="000000"/>
                </a:solidFill>
              </a:rPr>
              <a:pPr defTabSz="685800" fontAlgn="auto">
                <a:spcAft>
                  <a:spcPts val="0"/>
                </a:spcAft>
                <a:defRPr/>
              </a:pPr>
              <a:t>20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8" name="Rectangle 31">
            <a:extLst>
              <a:ext uri="{FF2B5EF4-FFF2-40B4-BE49-F238E27FC236}">
                <a16:creationId xmlns:a16="http://schemas.microsoft.com/office/drawing/2014/main" id="{1C3F1B5A-3EE9-4A51-8ACD-F2AEE4B71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1" y="119064"/>
            <a:ext cx="7760276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ePRTC results:  locked - holdover – locked mode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ADF60313-FAD1-4277-B3EF-78C989D444D7}"/>
              </a:ext>
            </a:extLst>
          </p:cNvPr>
          <p:cNvSpPr/>
          <p:nvPr/>
        </p:nvSpPr>
        <p:spPr>
          <a:xfrm>
            <a:off x="1140020" y="3168595"/>
            <a:ext cx="1868649" cy="329823"/>
          </a:xfrm>
          <a:prstGeom prst="rightArrow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 dirty="0">
                <a:solidFill>
                  <a:srgbClr val="3333FF"/>
                </a:solidFill>
                <a:latin typeface="TeleNeo Office" panose="020B0504040202090203" pitchFamily="34" charset="0"/>
              </a:rPr>
              <a:t>ePRTC in locked mode</a:t>
            </a:r>
          </a:p>
        </p:txBody>
      </p: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75E5A6EB-0C18-444B-B68A-E7F6BDC206AF}"/>
              </a:ext>
            </a:extLst>
          </p:cNvPr>
          <p:cNvSpPr/>
          <p:nvPr/>
        </p:nvSpPr>
        <p:spPr>
          <a:xfrm>
            <a:off x="3059885" y="3670675"/>
            <a:ext cx="3810204" cy="329823"/>
          </a:xfrm>
          <a:prstGeom prst="rightArrow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 dirty="0">
                <a:solidFill>
                  <a:srgbClr val="3333FF"/>
                </a:solidFill>
                <a:latin typeface="TeleNeo Office" panose="020B0504040202090203" pitchFamily="34" charset="0"/>
              </a:rPr>
              <a:t>5,5 holdover weeks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19716F8-2A8C-4046-A080-8343C594286B}"/>
              </a:ext>
            </a:extLst>
          </p:cNvPr>
          <p:cNvCxnSpPr/>
          <p:nvPr/>
        </p:nvCxnSpPr>
        <p:spPr>
          <a:xfrm>
            <a:off x="6874731" y="1273272"/>
            <a:ext cx="0" cy="2856451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60CBEEA8-A687-4AC2-BE90-359DD54E16CB}"/>
              </a:ext>
            </a:extLst>
          </p:cNvPr>
          <p:cNvSpPr txBox="1"/>
          <p:nvPr/>
        </p:nvSpPr>
        <p:spPr>
          <a:xfrm>
            <a:off x="6670285" y="1057090"/>
            <a:ext cx="30200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</a:pPr>
            <a:r>
              <a:rPr lang="de-DE" sz="1200" dirty="0">
                <a:solidFill>
                  <a:srgbClr val="FF0000"/>
                </a:solidFill>
                <a:latin typeface="TeleNeo Office" panose="020B0504040202090203" pitchFamily="34" charset="0"/>
              </a:rPr>
              <a:t>Re-</a:t>
            </a:r>
            <a:r>
              <a:rPr lang="de-DE" sz="1200" dirty="0" err="1">
                <a:solidFill>
                  <a:srgbClr val="FF0000"/>
                </a:solidFill>
                <a:latin typeface="TeleNeo Office" panose="020B0504040202090203" pitchFamily="34" charset="0"/>
              </a:rPr>
              <a:t>sync</a:t>
            </a:r>
            <a:br>
              <a:rPr lang="de-DE" sz="1200" dirty="0">
                <a:solidFill>
                  <a:srgbClr val="FF0000"/>
                </a:solidFill>
                <a:latin typeface="TeleNeo Office" panose="020B0504040202090203" pitchFamily="34" charset="0"/>
              </a:rPr>
            </a:br>
            <a:endParaRPr lang="de-DE" sz="1200" dirty="0">
              <a:solidFill>
                <a:srgbClr val="FF0000"/>
              </a:solidFill>
              <a:latin typeface="TeleNeo Office" panose="020B0504040202090203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65C0C91-9279-4B78-9502-29542BFFE493}"/>
              </a:ext>
            </a:extLst>
          </p:cNvPr>
          <p:cNvSpPr txBox="1"/>
          <p:nvPr/>
        </p:nvSpPr>
        <p:spPr>
          <a:xfrm>
            <a:off x="1116766" y="1088606"/>
            <a:ext cx="33966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defRPr sz="1200">
                <a:solidFill>
                  <a:srgbClr val="FF0000"/>
                </a:solidFill>
                <a:latin typeface="Tele-GroteskNor"/>
              </a:defRPr>
            </a:lvl1pPr>
          </a:lstStyle>
          <a:p>
            <a:r>
              <a:rPr lang="de-DE" dirty="0">
                <a:latin typeface="TeleNeo Office" panose="020B0504040202090203" pitchFamily="34" charset="0"/>
              </a:rPr>
              <a:t>Initial </a:t>
            </a:r>
            <a:r>
              <a:rPr lang="de-DE" dirty="0" err="1">
                <a:latin typeface="TeleNeo Office" panose="020B0504040202090203" pitchFamily="34" charset="0"/>
              </a:rPr>
              <a:t>sync</a:t>
            </a:r>
            <a:br>
              <a:rPr lang="de-DE" dirty="0">
                <a:latin typeface="TeleNeo Office" panose="020B0504040202090203" pitchFamily="34" charset="0"/>
              </a:rPr>
            </a:br>
            <a:endParaRPr lang="de-DE" dirty="0">
              <a:latin typeface="TeleNeo Office" panose="020B0504040202090203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1C7DA1C-E0DB-441B-B0C5-3B7B21D930DD}"/>
              </a:ext>
            </a:extLst>
          </p:cNvPr>
          <p:cNvSpPr txBox="1"/>
          <p:nvPr/>
        </p:nvSpPr>
        <p:spPr>
          <a:xfrm>
            <a:off x="8233788" y="433393"/>
            <a:ext cx="70852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990099"/>
                </a:solidFill>
                <a:latin typeface="TeleNeo Office" panose="020B0504040202090203" pitchFamily="34" charset="0"/>
              </a:rPr>
              <a:t>1 Cs system 1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68854C6-DF75-417E-9718-846A65359849}"/>
              </a:ext>
            </a:extLst>
          </p:cNvPr>
          <p:cNvSpPr txBox="1"/>
          <p:nvPr/>
        </p:nvSpPr>
        <p:spPr>
          <a:xfrm>
            <a:off x="8220952" y="132265"/>
            <a:ext cx="70852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008000"/>
                </a:solidFill>
                <a:latin typeface="TeleNeo Office" panose="020B0504040202090203" pitchFamily="34" charset="0"/>
              </a:rPr>
              <a:t>2 Cs system 1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9E3215-B56C-4283-B841-CAF348FEF261}"/>
              </a:ext>
            </a:extLst>
          </p:cNvPr>
          <p:cNvSpPr txBox="1"/>
          <p:nvPr/>
        </p:nvSpPr>
        <p:spPr>
          <a:xfrm>
            <a:off x="8240649" y="759883"/>
            <a:ext cx="70852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009999"/>
                </a:solidFill>
                <a:latin typeface="TeleNeo Office" panose="020B0504040202090203" pitchFamily="34" charset="0"/>
              </a:rPr>
              <a:t>2 Cs system 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950A533-94D6-4982-8F6A-EFF7811F98CF}"/>
              </a:ext>
            </a:extLst>
          </p:cNvPr>
          <p:cNvSpPr txBox="1"/>
          <p:nvPr/>
        </p:nvSpPr>
        <p:spPr>
          <a:xfrm>
            <a:off x="8237727" y="604288"/>
            <a:ext cx="70852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FFFF00"/>
                </a:solidFill>
                <a:latin typeface="TeleNeo Office" panose="020B0504040202090203" pitchFamily="34" charset="0"/>
              </a:rPr>
              <a:t>1 Cs system 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FD6B6C62-DB51-4A9F-BC48-3C1F3EDC7D81}"/>
              </a:ext>
            </a:extLst>
          </p:cNvPr>
          <p:cNvSpPr txBox="1"/>
          <p:nvPr/>
        </p:nvSpPr>
        <p:spPr>
          <a:xfrm>
            <a:off x="8221001" y="300441"/>
            <a:ext cx="61234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669900"/>
                </a:solidFill>
                <a:latin typeface="TeleNeo Office" panose="020B0504040202090203" pitchFamily="34" charset="0"/>
              </a:rPr>
              <a:t>UTC system</a:t>
            </a:r>
          </a:p>
        </p:txBody>
      </p:sp>
      <p:sp>
        <p:nvSpPr>
          <p:cNvPr id="57" name="Pfeil: nach rechts 56">
            <a:extLst>
              <a:ext uri="{FF2B5EF4-FFF2-40B4-BE49-F238E27FC236}">
                <a16:creationId xmlns:a16="http://schemas.microsoft.com/office/drawing/2014/main" id="{115BB67B-443B-47E6-BA53-FFB416210F2E}"/>
              </a:ext>
            </a:extLst>
          </p:cNvPr>
          <p:cNvSpPr/>
          <p:nvPr/>
        </p:nvSpPr>
        <p:spPr>
          <a:xfrm>
            <a:off x="7054160" y="3670674"/>
            <a:ext cx="1718099" cy="329823"/>
          </a:xfrm>
          <a:prstGeom prst="rightArrow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 dirty="0">
                <a:solidFill>
                  <a:srgbClr val="3333FF"/>
                </a:solidFill>
                <a:latin typeface="TeleNeo Office" panose="020B0504040202090203" pitchFamily="34" charset="0"/>
              </a:rPr>
              <a:t>ePRTC in locked mode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09DFE0-7554-4940-930F-B9B27FE790BF}"/>
              </a:ext>
            </a:extLst>
          </p:cNvPr>
          <p:cNvSpPr/>
          <p:nvPr/>
        </p:nvSpPr>
        <p:spPr>
          <a:xfrm>
            <a:off x="215153" y="916779"/>
            <a:ext cx="8839200" cy="35291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715397-BECD-44CB-B037-9C9628470EE4}"/>
              </a:ext>
            </a:extLst>
          </p:cNvPr>
          <p:cNvCxnSpPr/>
          <p:nvPr/>
        </p:nvCxnSpPr>
        <p:spPr>
          <a:xfrm>
            <a:off x="3034276" y="1273272"/>
            <a:ext cx="0" cy="2856451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D2ADB193-C643-413E-8250-E8EFECB33352}"/>
              </a:ext>
            </a:extLst>
          </p:cNvPr>
          <p:cNvSpPr txBox="1"/>
          <p:nvPr/>
        </p:nvSpPr>
        <p:spPr>
          <a:xfrm>
            <a:off x="2820846" y="1073309"/>
            <a:ext cx="43406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</a:pPr>
            <a:r>
              <a:rPr lang="de-DE" sz="1200" dirty="0">
                <a:solidFill>
                  <a:srgbClr val="FF0000"/>
                </a:solidFill>
                <a:latin typeface="TeleNeo Office" panose="020B0504040202090203" pitchFamily="34" charset="0"/>
              </a:rPr>
              <a:t>GNSS </a:t>
            </a:r>
            <a:r>
              <a:rPr lang="de-DE" sz="1200" dirty="0" err="1">
                <a:solidFill>
                  <a:srgbClr val="FF0000"/>
                </a:solidFill>
                <a:latin typeface="TeleNeo Office" panose="020B0504040202090203" pitchFamily="34" charset="0"/>
              </a:rPr>
              <a:t>loss</a:t>
            </a:r>
            <a:br>
              <a:rPr lang="de-DE" sz="1200" dirty="0">
                <a:solidFill>
                  <a:srgbClr val="FF0000"/>
                </a:solidFill>
                <a:latin typeface="TeleNeo Office" panose="020B0504040202090203" pitchFamily="34" charset="0"/>
              </a:rPr>
            </a:br>
            <a:endParaRPr lang="de-DE" sz="1200" dirty="0">
              <a:solidFill>
                <a:srgbClr val="FF0000"/>
              </a:solidFill>
              <a:latin typeface="TeleNeo Office" panose="020B0504040202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F8A94E-AB34-4552-B6F0-1AE02AD2F2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975" r="4566"/>
          <a:stretch/>
        </p:blipFill>
        <p:spPr>
          <a:xfrm>
            <a:off x="166042" y="916779"/>
            <a:ext cx="8985249" cy="3529116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3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1" y="1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189" fontAlgn="auto">
              <a:buClr>
                <a:srgbClr val="E20074"/>
              </a:buClr>
              <a:defRPr/>
            </a:pPr>
            <a:endParaRPr lang="de-DE" sz="800" dirty="0">
              <a:solidFill>
                <a:srgbClr val="FFFFFF"/>
              </a:solidFill>
              <a:latin typeface="Tele-GroteskNor"/>
              <a:sym typeface="Tele-GroteskNor"/>
            </a:endParaRPr>
          </a:p>
        </p:txBody>
      </p:sp>
      <p:sp>
        <p:nvSpPr>
          <p:cNvPr id="35" name="Fußzeilenplatzhalter 34">
            <a:extLst>
              <a:ext uri="{FF2B5EF4-FFF2-40B4-BE49-F238E27FC236}">
                <a16:creationId xmlns:a16="http://schemas.microsoft.com/office/drawing/2014/main" id="{5800A715-1F79-4960-85E5-0F4020D8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976" y="4781133"/>
            <a:ext cx="5387054" cy="1385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eleNeo Office" panose="020B0504040202090203" pitchFamily="34" charset="0"/>
              </a:rPr>
              <a:t>Resilient ITU-T Primary Clock concepts with measurement results, ITSF2022   10.11.2022 Helmut Imlau</a:t>
            </a:r>
            <a:endParaRPr lang="de-DE" dirty="0">
              <a:solidFill>
                <a:srgbClr val="000000"/>
              </a:solidFill>
              <a:latin typeface="TeleNeo Office" panose="020B0504040202090203" pitchFamily="34" charset="0"/>
            </a:endParaRPr>
          </a:p>
        </p:txBody>
      </p:sp>
      <p:sp>
        <p:nvSpPr>
          <p:cNvPr id="36" name="Foliennummernplatzhalter 35">
            <a:extLst>
              <a:ext uri="{FF2B5EF4-FFF2-40B4-BE49-F238E27FC236}">
                <a16:creationId xmlns:a16="http://schemas.microsoft.com/office/drawing/2014/main" id="{9EE6FFAD-9175-451A-A92E-A24FF39B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Aft>
                <a:spcPts val="0"/>
              </a:spcAft>
              <a:defRPr/>
            </a:pPr>
            <a:fld id="{17C8F6C0-FDDA-482A-88C7-F14FAAA831B8}" type="slidenum">
              <a:rPr lang="de-DE">
                <a:solidFill>
                  <a:srgbClr val="000000"/>
                </a:solidFill>
              </a:rPr>
              <a:pPr defTabSz="685800" fontAlgn="auto">
                <a:spcAft>
                  <a:spcPts val="0"/>
                </a:spcAft>
                <a:defRPr/>
              </a:pPr>
              <a:t>21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8" name="Rectangle 31">
            <a:extLst>
              <a:ext uri="{FF2B5EF4-FFF2-40B4-BE49-F238E27FC236}">
                <a16:creationId xmlns:a16="http://schemas.microsoft.com/office/drawing/2014/main" id="{1C3F1B5A-3EE9-4A51-8ACD-F2AEE4B71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1" y="119064"/>
            <a:ext cx="7760276" cy="49859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+mj-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[4] ePRTC results: locked - holdover – locked mode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ADF60313-FAD1-4277-B3EF-78C989D444D7}"/>
              </a:ext>
            </a:extLst>
          </p:cNvPr>
          <p:cNvSpPr/>
          <p:nvPr/>
        </p:nvSpPr>
        <p:spPr>
          <a:xfrm>
            <a:off x="1140020" y="3168595"/>
            <a:ext cx="1868649" cy="329823"/>
          </a:xfrm>
          <a:prstGeom prst="rightArrow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 dirty="0">
                <a:solidFill>
                  <a:srgbClr val="3333FF"/>
                </a:solidFill>
                <a:latin typeface="TeleNeo Office" panose="020B0504040202090203" pitchFamily="34" charset="0"/>
              </a:rPr>
              <a:t>ePRTC in locked mode</a:t>
            </a:r>
          </a:p>
        </p:txBody>
      </p:sp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F9CCEDF8-431F-4FA9-958F-2F16A6104514}"/>
              </a:ext>
            </a:extLst>
          </p:cNvPr>
          <p:cNvSpPr/>
          <p:nvPr/>
        </p:nvSpPr>
        <p:spPr>
          <a:xfrm>
            <a:off x="3034276" y="3669973"/>
            <a:ext cx="1364414" cy="329823"/>
          </a:xfrm>
          <a:prstGeom prst="rightArrow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 dirty="0">
                <a:solidFill>
                  <a:srgbClr val="3333FF"/>
                </a:solidFill>
                <a:latin typeface="TeleNeo Office" panose="020B0504040202090203" pitchFamily="34" charset="0"/>
              </a:rPr>
              <a:t>First 2 holdover weeks</a:t>
            </a:r>
          </a:p>
        </p:txBody>
      </p: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75E5A6EB-0C18-444B-B68A-E7F6BDC206AF}"/>
              </a:ext>
            </a:extLst>
          </p:cNvPr>
          <p:cNvSpPr/>
          <p:nvPr/>
        </p:nvSpPr>
        <p:spPr>
          <a:xfrm>
            <a:off x="4398689" y="3670675"/>
            <a:ext cx="2471399" cy="329823"/>
          </a:xfrm>
          <a:prstGeom prst="rightArrow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 dirty="0">
                <a:solidFill>
                  <a:srgbClr val="3333FF"/>
                </a:solidFill>
                <a:latin typeface="TeleNeo Office" panose="020B0504040202090203" pitchFamily="34" charset="0"/>
              </a:rPr>
              <a:t>3,5 additional holdover weeks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19716F8-2A8C-4046-A080-8343C594286B}"/>
              </a:ext>
            </a:extLst>
          </p:cNvPr>
          <p:cNvCxnSpPr/>
          <p:nvPr/>
        </p:nvCxnSpPr>
        <p:spPr>
          <a:xfrm>
            <a:off x="6874731" y="1273272"/>
            <a:ext cx="0" cy="2856451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1C7DA1C-E0DB-441B-B0C5-3B7B21D930DD}"/>
              </a:ext>
            </a:extLst>
          </p:cNvPr>
          <p:cNvSpPr txBox="1"/>
          <p:nvPr/>
        </p:nvSpPr>
        <p:spPr>
          <a:xfrm>
            <a:off x="8233788" y="433393"/>
            <a:ext cx="70852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990099"/>
                </a:solidFill>
                <a:latin typeface="TeleNeo Office" panose="020B0504040202090203" pitchFamily="34" charset="0"/>
              </a:rPr>
              <a:t>1 Cs system 1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68854C6-DF75-417E-9718-846A65359849}"/>
              </a:ext>
            </a:extLst>
          </p:cNvPr>
          <p:cNvSpPr txBox="1"/>
          <p:nvPr/>
        </p:nvSpPr>
        <p:spPr>
          <a:xfrm>
            <a:off x="8220952" y="132265"/>
            <a:ext cx="70852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008000"/>
                </a:solidFill>
                <a:latin typeface="TeleNeo Office" panose="020B0504040202090203" pitchFamily="34" charset="0"/>
              </a:rPr>
              <a:t>2 Cs system 1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950A533-94D6-4982-8F6A-EFF7811F98CF}"/>
              </a:ext>
            </a:extLst>
          </p:cNvPr>
          <p:cNvSpPr txBox="1"/>
          <p:nvPr/>
        </p:nvSpPr>
        <p:spPr>
          <a:xfrm>
            <a:off x="8237727" y="604288"/>
            <a:ext cx="70852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FFFF00"/>
                </a:solidFill>
                <a:latin typeface="TeleNeo Office" panose="020B0504040202090203" pitchFamily="34" charset="0"/>
              </a:rPr>
              <a:t>1 Cs system 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FD6B6C62-DB51-4A9F-BC48-3C1F3EDC7D81}"/>
              </a:ext>
            </a:extLst>
          </p:cNvPr>
          <p:cNvSpPr txBox="1"/>
          <p:nvPr/>
        </p:nvSpPr>
        <p:spPr>
          <a:xfrm>
            <a:off x="8221001" y="300441"/>
            <a:ext cx="61234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669900"/>
                </a:solidFill>
                <a:latin typeface="TeleNeo Office" panose="020B0504040202090203" pitchFamily="34" charset="0"/>
              </a:rPr>
              <a:t>UTC system</a:t>
            </a:r>
          </a:p>
        </p:txBody>
      </p:sp>
      <p:sp>
        <p:nvSpPr>
          <p:cNvPr id="57" name="Pfeil: nach rechts 56">
            <a:extLst>
              <a:ext uri="{FF2B5EF4-FFF2-40B4-BE49-F238E27FC236}">
                <a16:creationId xmlns:a16="http://schemas.microsoft.com/office/drawing/2014/main" id="{115BB67B-443B-47E6-BA53-FFB416210F2E}"/>
              </a:ext>
            </a:extLst>
          </p:cNvPr>
          <p:cNvSpPr/>
          <p:nvPr/>
        </p:nvSpPr>
        <p:spPr>
          <a:xfrm>
            <a:off x="7108119" y="3670674"/>
            <a:ext cx="1664140" cy="329823"/>
          </a:xfrm>
          <a:prstGeom prst="rightArrow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750" dirty="0">
                <a:solidFill>
                  <a:srgbClr val="3333FF"/>
                </a:solidFill>
                <a:latin typeface="TeleNeo Office" panose="020B0504040202090203" pitchFamily="34" charset="0"/>
              </a:rPr>
              <a:t>ePRTC in locked mode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09DFE0-7554-4940-930F-B9B27FE790BF}"/>
              </a:ext>
            </a:extLst>
          </p:cNvPr>
          <p:cNvSpPr/>
          <p:nvPr/>
        </p:nvSpPr>
        <p:spPr>
          <a:xfrm>
            <a:off x="215153" y="916779"/>
            <a:ext cx="8839200" cy="35291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715397-BECD-44CB-B037-9C9628470EE4}"/>
              </a:ext>
            </a:extLst>
          </p:cNvPr>
          <p:cNvCxnSpPr/>
          <p:nvPr/>
        </p:nvCxnSpPr>
        <p:spPr>
          <a:xfrm>
            <a:off x="3034276" y="1273272"/>
            <a:ext cx="0" cy="2856451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60CBEEA8-A687-4AC2-BE90-359DD54E16CB}"/>
              </a:ext>
            </a:extLst>
          </p:cNvPr>
          <p:cNvSpPr txBox="1"/>
          <p:nvPr/>
        </p:nvSpPr>
        <p:spPr>
          <a:xfrm>
            <a:off x="6670286" y="1057090"/>
            <a:ext cx="27732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</a:pPr>
            <a:r>
              <a:rPr lang="de-DE" sz="1200" dirty="0">
                <a:solidFill>
                  <a:srgbClr val="FF0000"/>
                </a:solidFill>
                <a:latin typeface="TeleNeo Office" panose="020B0504040202090203" pitchFamily="34" charset="0"/>
              </a:rPr>
              <a:t>Re-</a:t>
            </a:r>
            <a:r>
              <a:rPr lang="de-DE" sz="1200" dirty="0" err="1">
                <a:solidFill>
                  <a:srgbClr val="FF0000"/>
                </a:solidFill>
                <a:latin typeface="TeleNeo Office" panose="020B0504040202090203" pitchFamily="34" charset="0"/>
              </a:rPr>
              <a:t>sync</a:t>
            </a:r>
            <a:br>
              <a:rPr lang="de-DE" sz="1200" dirty="0">
                <a:solidFill>
                  <a:srgbClr val="FF0000"/>
                </a:solidFill>
                <a:latin typeface="TeleNeo Office" panose="020B0504040202090203" pitchFamily="34" charset="0"/>
              </a:rPr>
            </a:br>
            <a:endParaRPr lang="de-DE" sz="1200" dirty="0">
              <a:solidFill>
                <a:srgbClr val="FF0000"/>
              </a:solidFill>
              <a:latin typeface="TeleNeo Office" panose="020B0504040202090203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2ADB193-C643-413E-8250-E8EFECB33352}"/>
              </a:ext>
            </a:extLst>
          </p:cNvPr>
          <p:cNvSpPr txBox="1"/>
          <p:nvPr/>
        </p:nvSpPr>
        <p:spPr>
          <a:xfrm>
            <a:off x="2820846" y="1073309"/>
            <a:ext cx="43406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</a:pPr>
            <a:r>
              <a:rPr lang="de-DE" sz="1200" dirty="0">
                <a:solidFill>
                  <a:srgbClr val="FF0000"/>
                </a:solidFill>
                <a:latin typeface="TeleNeo Office" panose="020B0504040202090203" pitchFamily="34" charset="0"/>
              </a:rPr>
              <a:t>GNSS </a:t>
            </a:r>
            <a:r>
              <a:rPr lang="de-DE" sz="1200" dirty="0" err="1">
                <a:solidFill>
                  <a:srgbClr val="FF0000"/>
                </a:solidFill>
                <a:latin typeface="TeleNeo Office" panose="020B0504040202090203" pitchFamily="34" charset="0"/>
              </a:rPr>
              <a:t>loss</a:t>
            </a:r>
            <a:br>
              <a:rPr lang="de-DE" sz="1200" dirty="0">
                <a:solidFill>
                  <a:srgbClr val="FF0000"/>
                </a:solidFill>
                <a:latin typeface="TeleNeo Office" panose="020B0504040202090203" pitchFamily="34" charset="0"/>
              </a:rPr>
            </a:br>
            <a:endParaRPr lang="de-DE" sz="1200" dirty="0">
              <a:solidFill>
                <a:srgbClr val="FF0000"/>
              </a:solidFill>
              <a:latin typeface="TeleNeo Office" panose="020B0504040202090203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9E3215-B56C-4283-B841-CAF348FEF261}"/>
              </a:ext>
            </a:extLst>
          </p:cNvPr>
          <p:cNvSpPr txBox="1"/>
          <p:nvPr/>
        </p:nvSpPr>
        <p:spPr>
          <a:xfrm>
            <a:off x="8240649" y="759883"/>
            <a:ext cx="708527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solidFill>
                  <a:srgbClr val="009999"/>
                </a:solidFill>
                <a:latin typeface="TeleNeo Office" panose="020B0504040202090203" pitchFamily="34" charset="0"/>
              </a:rPr>
              <a:t>2 Cs system 2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740F36D0-85DA-4BAD-BB25-E8399BF748B6}"/>
              </a:ext>
            </a:extLst>
          </p:cNvPr>
          <p:cNvCxnSpPr>
            <a:cxnSpLocks/>
          </p:cNvCxnSpPr>
          <p:nvPr/>
        </p:nvCxnSpPr>
        <p:spPr>
          <a:xfrm>
            <a:off x="4398689" y="1057090"/>
            <a:ext cx="895" cy="3039780"/>
          </a:xfrm>
          <a:prstGeom prst="line">
            <a:avLst/>
          </a:prstGeom>
          <a:ln w="3175">
            <a:solidFill>
              <a:schemeClr val="tx2"/>
            </a:solidFill>
            <a:prstDash val="lgDashDot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4A1997E9-E85D-4112-972B-8AFEE572F37D}"/>
              </a:ext>
            </a:extLst>
          </p:cNvPr>
          <p:cNvCxnSpPr>
            <a:cxnSpLocks/>
          </p:cNvCxnSpPr>
          <p:nvPr/>
        </p:nvCxnSpPr>
        <p:spPr>
          <a:xfrm>
            <a:off x="1160384" y="2119585"/>
            <a:ext cx="1873892" cy="1345"/>
          </a:xfrm>
          <a:prstGeom prst="line">
            <a:avLst/>
          </a:prstGeom>
          <a:ln w="25400">
            <a:solidFill>
              <a:srgbClr val="0000CC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B7CDA28-4B6D-4B64-8457-C465A9019395}"/>
              </a:ext>
            </a:extLst>
          </p:cNvPr>
          <p:cNvCxnSpPr>
            <a:cxnSpLocks/>
          </p:cNvCxnSpPr>
          <p:nvPr/>
        </p:nvCxnSpPr>
        <p:spPr>
          <a:xfrm>
            <a:off x="1165627" y="3061021"/>
            <a:ext cx="1868649" cy="0"/>
          </a:xfrm>
          <a:prstGeom prst="line">
            <a:avLst/>
          </a:prstGeom>
          <a:ln w="25400">
            <a:solidFill>
              <a:srgbClr val="0000CC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1B44E133-1F04-481B-8C48-1C2B229F425C}"/>
              </a:ext>
            </a:extLst>
          </p:cNvPr>
          <p:cNvSpPr txBox="1"/>
          <p:nvPr/>
        </p:nvSpPr>
        <p:spPr>
          <a:xfrm>
            <a:off x="1410124" y="1718964"/>
            <a:ext cx="1290739" cy="33342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000CC"/>
                </a:solidFill>
                <a:latin typeface="Tele-GroteskNor"/>
              </a:defRPr>
            </a:lvl1pPr>
          </a:lstStyle>
          <a:p>
            <a:pPr algn="ctr"/>
            <a:r>
              <a:rPr lang="en-US" dirty="0">
                <a:latin typeface="TeleNeo Office" panose="020B0504040202090203" pitchFamily="34" charset="0"/>
              </a:rPr>
              <a:t>ITU-T limit for ePRTC </a:t>
            </a:r>
          </a:p>
          <a:p>
            <a:pPr algn="ctr"/>
            <a:r>
              <a:rPr lang="en-US" dirty="0">
                <a:latin typeface="TeleNeo Office" panose="020B0504040202090203" pitchFamily="34" charset="0"/>
              </a:rPr>
              <a:t>in locked mode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52E989A-493C-4BC7-B581-1E5FB22BE73B}"/>
              </a:ext>
            </a:extLst>
          </p:cNvPr>
          <p:cNvCxnSpPr/>
          <p:nvPr/>
        </p:nvCxnSpPr>
        <p:spPr>
          <a:xfrm>
            <a:off x="1073490" y="1972881"/>
            <a:ext cx="106959" cy="0"/>
          </a:xfrm>
          <a:prstGeom prst="line">
            <a:avLst/>
          </a:prstGeom>
          <a:ln w="22225">
            <a:solidFill>
              <a:srgbClr val="0000CC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556228B1-0D49-41C9-96D5-B5D7502ED2EA}"/>
              </a:ext>
            </a:extLst>
          </p:cNvPr>
          <p:cNvCxnSpPr/>
          <p:nvPr/>
        </p:nvCxnSpPr>
        <p:spPr>
          <a:xfrm>
            <a:off x="1080883" y="3206415"/>
            <a:ext cx="106959" cy="0"/>
          </a:xfrm>
          <a:prstGeom prst="line">
            <a:avLst/>
          </a:prstGeom>
          <a:ln w="25400">
            <a:solidFill>
              <a:srgbClr val="0000CC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5677B88D-2EBD-46C2-ABAE-9D76C069C43F}"/>
              </a:ext>
            </a:extLst>
          </p:cNvPr>
          <p:cNvCxnSpPr>
            <a:cxnSpLocks/>
          </p:cNvCxnSpPr>
          <p:nvPr/>
        </p:nvCxnSpPr>
        <p:spPr>
          <a:xfrm>
            <a:off x="1165628" y="1974586"/>
            <a:ext cx="0" cy="150275"/>
          </a:xfrm>
          <a:prstGeom prst="line">
            <a:avLst/>
          </a:prstGeom>
          <a:ln w="19050">
            <a:solidFill>
              <a:srgbClr val="0000CC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7E61A89-D034-4878-B0AF-9A16DD52B66A}"/>
              </a:ext>
            </a:extLst>
          </p:cNvPr>
          <p:cNvCxnSpPr>
            <a:cxnSpLocks/>
          </p:cNvCxnSpPr>
          <p:nvPr/>
        </p:nvCxnSpPr>
        <p:spPr>
          <a:xfrm>
            <a:off x="1170870" y="3066297"/>
            <a:ext cx="0" cy="142917"/>
          </a:xfrm>
          <a:prstGeom prst="line">
            <a:avLst/>
          </a:prstGeom>
          <a:ln w="25400">
            <a:solidFill>
              <a:srgbClr val="0000CC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2F82DEE-5314-4BC7-B24B-5707B53B9AF3}"/>
              </a:ext>
            </a:extLst>
          </p:cNvPr>
          <p:cNvCxnSpPr>
            <a:cxnSpLocks/>
          </p:cNvCxnSpPr>
          <p:nvPr/>
        </p:nvCxnSpPr>
        <p:spPr>
          <a:xfrm>
            <a:off x="1131344" y="1477192"/>
            <a:ext cx="0" cy="463970"/>
          </a:xfrm>
          <a:prstGeom prst="line">
            <a:avLst/>
          </a:prstGeom>
          <a:ln w="3175">
            <a:solidFill>
              <a:srgbClr val="0000CC"/>
            </a:solidFill>
            <a:prstDash val="sysDash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755491DD-6849-4A0F-8601-118EE75F2269}"/>
              </a:ext>
            </a:extLst>
          </p:cNvPr>
          <p:cNvCxnSpPr>
            <a:cxnSpLocks/>
          </p:cNvCxnSpPr>
          <p:nvPr/>
        </p:nvCxnSpPr>
        <p:spPr>
          <a:xfrm flipV="1">
            <a:off x="3024281" y="1034792"/>
            <a:ext cx="1373207" cy="1100681"/>
          </a:xfrm>
          <a:prstGeom prst="line">
            <a:avLst/>
          </a:prstGeom>
          <a:ln w="25400">
            <a:solidFill>
              <a:srgbClr val="0000CC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C8A02FBC-6563-4487-9C90-DEDD359995D5}"/>
              </a:ext>
            </a:extLst>
          </p:cNvPr>
          <p:cNvCxnSpPr>
            <a:cxnSpLocks/>
          </p:cNvCxnSpPr>
          <p:nvPr/>
        </p:nvCxnSpPr>
        <p:spPr>
          <a:xfrm>
            <a:off x="3047906" y="3055746"/>
            <a:ext cx="1352879" cy="1096203"/>
          </a:xfrm>
          <a:prstGeom prst="line">
            <a:avLst/>
          </a:prstGeom>
          <a:ln w="25400">
            <a:solidFill>
              <a:srgbClr val="0000CC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9543ECD2-0E14-4E49-89C0-CF95AA7D8203}"/>
              </a:ext>
            </a:extLst>
          </p:cNvPr>
          <p:cNvSpPr txBox="1"/>
          <p:nvPr/>
        </p:nvSpPr>
        <p:spPr>
          <a:xfrm rot="19440000">
            <a:off x="3226891" y="1712213"/>
            <a:ext cx="1163395" cy="33342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000CC"/>
                </a:solidFill>
                <a:latin typeface="Tele-GroteskNor"/>
              </a:defRPr>
            </a:lvl1pPr>
          </a:lstStyle>
          <a:p>
            <a:r>
              <a:rPr lang="en-US" dirty="0">
                <a:latin typeface="TeleNeo Office" panose="020B0504040202090203" pitchFamily="34" charset="0"/>
              </a:rPr>
              <a:t>ITU-T limit 14 days </a:t>
            </a:r>
          </a:p>
          <a:p>
            <a:r>
              <a:rPr lang="en-US" dirty="0">
                <a:latin typeface="TeleNeo Office" panose="020B0504040202090203" pitchFamily="34" charset="0"/>
              </a:rPr>
              <a:t>of holdover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0081EC43-4935-4861-9972-7B361581D4CB}"/>
              </a:ext>
            </a:extLst>
          </p:cNvPr>
          <p:cNvSpPr txBox="1"/>
          <p:nvPr/>
        </p:nvSpPr>
        <p:spPr>
          <a:xfrm>
            <a:off x="809077" y="2980356"/>
            <a:ext cx="23724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rgbClr val="E20074"/>
              </a:buClr>
              <a:buSzTx/>
            </a:pPr>
            <a:r>
              <a:rPr lang="de-DE" sz="750" dirty="0">
                <a:solidFill>
                  <a:srgbClr val="0000CC"/>
                </a:solidFill>
                <a:latin typeface="TeleNeo Office" panose="020B0504040202090203" pitchFamily="34" charset="0"/>
              </a:rPr>
              <a:t>-30 ns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6F55A74-4CBA-476B-9113-59B0691CEA9B}"/>
              </a:ext>
            </a:extLst>
          </p:cNvPr>
          <p:cNvSpPr txBox="1"/>
          <p:nvPr/>
        </p:nvSpPr>
        <p:spPr>
          <a:xfrm>
            <a:off x="819558" y="3127573"/>
            <a:ext cx="237244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rgbClr val="E20074"/>
              </a:buClr>
              <a:buSzTx/>
            </a:pPr>
            <a:r>
              <a:rPr lang="de-DE" sz="750" dirty="0">
                <a:solidFill>
                  <a:srgbClr val="0000CC"/>
                </a:solidFill>
                <a:latin typeface="TeleNeo Office" panose="020B0504040202090203" pitchFamily="34" charset="0"/>
              </a:rPr>
              <a:t>-40 ns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0147777-5BB9-48A9-88FB-002AF7648051}"/>
              </a:ext>
            </a:extLst>
          </p:cNvPr>
          <p:cNvSpPr txBox="1"/>
          <p:nvPr/>
        </p:nvSpPr>
        <p:spPr>
          <a:xfrm>
            <a:off x="810870" y="2041629"/>
            <a:ext cx="25487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rgbClr val="E20074"/>
              </a:buClr>
              <a:buSzTx/>
            </a:pPr>
            <a:r>
              <a:rPr lang="de-DE" sz="750" dirty="0">
                <a:solidFill>
                  <a:srgbClr val="0000CC"/>
                </a:solidFill>
                <a:latin typeface="TeleNeo Office" panose="020B0504040202090203" pitchFamily="34" charset="0"/>
              </a:rPr>
              <a:t>+30 ns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ABA93AD-1F51-42C9-9F43-4368CF10A25A}"/>
              </a:ext>
            </a:extLst>
          </p:cNvPr>
          <p:cNvSpPr txBox="1"/>
          <p:nvPr/>
        </p:nvSpPr>
        <p:spPr>
          <a:xfrm>
            <a:off x="811461" y="1881233"/>
            <a:ext cx="25487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>
                <a:srgbClr val="E20074"/>
              </a:buClr>
              <a:buSzTx/>
            </a:pPr>
            <a:r>
              <a:rPr lang="de-DE" sz="750" dirty="0">
                <a:solidFill>
                  <a:srgbClr val="0000CC"/>
                </a:solidFill>
                <a:latin typeface="TeleNeo Office" panose="020B0504040202090203" pitchFamily="34" charset="0"/>
              </a:rPr>
              <a:t>+40 ns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975C324D-91E6-41C7-8DE6-67EC3056A445}"/>
              </a:ext>
            </a:extLst>
          </p:cNvPr>
          <p:cNvSpPr txBox="1"/>
          <p:nvPr/>
        </p:nvSpPr>
        <p:spPr>
          <a:xfrm>
            <a:off x="581749" y="1216350"/>
            <a:ext cx="1124860" cy="33342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000CC"/>
                </a:solidFill>
                <a:latin typeface="Tele-GroteskNor"/>
              </a:defRPr>
            </a:lvl1pPr>
          </a:lstStyle>
          <a:p>
            <a:r>
              <a:rPr lang="en-US" dirty="0">
                <a:latin typeface="TeleNeo Office" panose="020B0504040202090203" pitchFamily="34" charset="0"/>
              </a:rPr>
              <a:t>Startup with</a:t>
            </a:r>
          </a:p>
          <a:p>
            <a:r>
              <a:rPr lang="en-US" dirty="0">
                <a:latin typeface="TeleNeo Office" panose="020B0504040202090203" pitchFamily="34" charset="0"/>
              </a:rPr>
              <a:t>ITU-T PRTC-B limit</a:t>
            </a:r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839F816E-C129-4A7E-BAA4-FAF3AEA30F34}"/>
              </a:ext>
            </a:extLst>
          </p:cNvPr>
          <p:cNvCxnSpPr>
            <a:cxnSpLocks/>
          </p:cNvCxnSpPr>
          <p:nvPr/>
        </p:nvCxnSpPr>
        <p:spPr>
          <a:xfrm>
            <a:off x="7120276" y="3058402"/>
            <a:ext cx="1709401" cy="0"/>
          </a:xfrm>
          <a:prstGeom prst="line">
            <a:avLst/>
          </a:prstGeom>
          <a:ln w="25400">
            <a:solidFill>
              <a:srgbClr val="0000CC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F5656535-EB6F-4317-8CD3-83DBC0A698DF}"/>
              </a:ext>
            </a:extLst>
          </p:cNvPr>
          <p:cNvCxnSpPr>
            <a:cxnSpLocks/>
          </p:cNvCxnSpPr>
          <p:nvPr/>
        </p:nvCxnSpPr>
        <p:spPr>
          <a:xfrm>
            <a:off x="7109014" y="2124861"/>
            <a:ext cx="1709401" cy="0"/>
          </a:xfrm>
          <a:prstGeom prst="line">
            <a:avLst/>
          </a:prstGeom>
          <a:ln w="25400">
            <a:solidFill>
              <a:srgbClr val="0000CC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9D91113-7CAF-478A-B680-DDFD01FE2457}"/>
              </a:ext>
            </a:extLst>
          </p:cNvPr>
          <p:cNvGrpSpPr/>
          <p:nvPr/>
        </p:nvGrpSpPr>
        <p:grpSpPr>
          <a:xfrm>
            <a:off x="4400785" y="804727"/>
            <a:ext cx="3797505" cy="3934162"/>
            <a:chOff x="4400785" y="804727"/>
            <a:chExt cx="3797505" cy="3934162"/>
          </a:xfrm>
        </p:grpSpPr>
        <p:sp>
          <p:nvSpPr>
            <p:cNvPr id="58" name="Geschweifte Klammer rechts 57">
              <a:extLst>
                <a:ext uri="{FF2B5EF4-FFF2-40B4-BE49-F238E27FC236}">
                  <a16:creationId xmlns:a16="http://schemas.microsoft.com/office/drawing/2014/main" id="{F3503601-864A-4587-9901-988B367A7EC2}"/>
                </a:ext>
              </a:extLst>
            </p:cNvPr>
            <p:cNvSpPr/>
            <p:nvPr/>
          </p:nvSpPr>
          <p:spPr>
            <a:xfrm rot="5400000">
              <a:off x="5516729" y="3278262"/>
              <a:ext cx="235318" cy="2408762"/>
            </a:xfrm>
            <a:prstGeom prst="rightBrac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TeleNeo Office" panose="020B0504040202090203" pitchFamily="34" charset="0"/>
              </a:endParaRP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A1A768FD-E032-4634-B532-71EEB37DC35E}"/>
                </a:ext>
              </a:extLst>
            </p:cNvPr>
            <p:cNvSpPr txBox="1"/>
            <p:nvPr/>
          </p:nvSpPr>
          <p:spPr>
            <a:xfrm>
              <a:off x="4468854" y="4525946"/>
              <a:ext cx="2441630" cy="2129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en-US" sz="1200" dirty="0">
                  <a:latin typeface="TeleNeo Office" panose="020B0504040202090203" pitchFamily="34" charset="0"/>
                </a:rPr>
                <a:t>Holdover &gt; 14 days specification is open</a:t>
              </a:r>
            </a:p>
          </p:txBody>
        </p:sp>
        <p:sp>
          <p:nvSpPr>
            <p:cNvPr id="60" name="Geschweifte Klammer rechts 59">
              <a:extLst>
                <a:ext uri="{FF2B5EF4-FFF2-40B4-BE49-F238E27FC236}">
                  <a16:creationId xmlns:a16="http://schemas.microsoft.com/office/drawing/2014/main" id="{AE09F0FF-BAB5-4038-9B65-7AA072FD40CE}"/>
                </a:ext>
              </a:extLst>
            </p:cNvPr>
            <p:cNvSpPr/>
            <p:nvPr/>
          </p:nvSpPr>
          <p:spPr>
            <a:xfrm rot="5400000">
              <a:off x="6903153" y="3981798"/>
              <a:ext cx="205095" cy="206626"/>
            </a:xfrm>
            <a:prstGeom prst="rightBrac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TeleNeo Office" panose="020B0504040202090203" pitchFamily="34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5492B61-D4A7-4F01-B293-C43E554E2D5C}"/>
                </a:ext>
              </a:extLst>
            </p:cNvPr>
            <p:cNvSpPr/>
            <p:nvPr/>
          </p:nvSpPr>
          <p:spPr>
            <a:xfrm>
              <a:off x="4400785" y="804727"/>
              <a:ext cx="2707334" cy="392716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20E70708-832B-4B2B-960B-B23074F551B0}"/>
                </a:ext>
              </a:extLst>
            </p:cNvPr>
            <p:cNvSpPr/>
            <p:nvPr/>
          </p:nvSpPr>
          <p:spPr>
            <a:xfrm>
              <a:off x="7108120" y="4231288"/>
              <a:ext cx="1090170" cy="5006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2B67A8B6-AAD6-4CC9-B21B-F4D3A29A14ED}"/>
                </a:ext>
              </a:extLst>
            </p:cNvPr>
            <p:cNvSpPr txBox="1"/>
            <p:nvPr/>
          </p:nvSpPr>
          <p:spPr>
            <a:xfrm>
              <a:off x="6958339" y="4243253"/>
              <a:ext cx="1194238" cy="4244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100" dirty="0">
                  <a:latin typeface="TeleNeo Office" panose="020B0504040202090203" pitchFamily="34" charset="0"/>
                </a:rPr>
                <a:t>Performance back to </a:t>
              </a:r>
              <a:br>
                <a:rPr lang="en-US" sz="1100" dirty="0">
                  <a:latin typeface="TeleNeo Office" panose="020B0504040202090203" pitchFamily="34" charset="0"/>
                </a:rPr>
              </a:br>
              <a:r>
                <a:rPr lang="en-US" sz="1100" dirty="0">
                  <a:latin typeface="TeleNeo Office" panose="020B0504040202090203" pitchFamily="34" charset="0"/>
                </a:rPr>
                <a:t>locked mode</a:t>
              </a:r>
              <a:br>
                <a:rPr lang="en-US" sz="1100" dirty="0">
                  <a:latin typeface="TeleNeo Office" panose="020B0504040202090203" pitchFamily="34" charset="0"/>
                </a:rPr>
              </a:br>
              <a:r>
                <a:rPr lang="en-US" sz="1100" dirty="0">
                  <a:latin typeface="TeleNeo Office" panose="020B0504040202090203" pitchFamily="34" charset="0"/>
                </a:rPr>
                <a:t>specification is open</a:t>
              </a:r>
            </a:p>
          </p:txBody>
        </p:sp>
      </p:grpSp>
      <p:sp>
        <p:nvSpPr>
          <p:cNvPr id="67" name="Textfeld 66">
            <a:extLst>
              <a:ext uri="{FF2B5EF4-FFF2-40B4-BE49-F238E27FC236}">
                <a16:creationId xmlns:a16="http://schemas.microsoft.com/office/drawing/2014/main" id="{58B1D40E-C3C7-41E5-AF52-D2375CDB0F70}"/>
              </a:ext>
            </a:extLst>
          </p:cNvPr>
          <p:cNvSpPr txBox="1"/>
          <p:nvPr/>
        </p:nvSpPr>
        <p:spPr>
          <a:xfrm>
            <a:off x="3047512" y="3242386"/>
            <a:ext cx="1337548" cy="276999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spcAft>
                <a:spcPts val="450"/>
              </a:spcAft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00" dirty="0">
                <a:latin typeface="TeleNeo Office" panose="020B0504040202090203" pitchFamily="34" charset="0"/>
              </a:rPr>
              <a:t>G.8272.1 ePRTC </a:t>
            </a:r>
            <a:br>
              <a:rPr lang="en-US" sz="900" dirty="0">
                <a:latin typeface="TeleNeo Office" panose="020B0504040202090203" pitchFamily="34" charset="0"/>
              </a:rPr>
            </a:br>
            <a:r>
              <a:rPr lang="en-US" sz="900" dirty="0">
                <a:latin typeface="TeleNeo Office" panose="020B0504040202090203" pitchFamily="34" charset="0"/>
              </a:rPr>
              <a:t>Holdover mode fulfilled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3DD8CD75-56DD-4CC0-900F-41B054A245D8}"/>
              </a:ext>
            </a:extLst>
          </p:cNvPr>
          <p:cNvSpPr txBox="1"/>
          <p:nvPr/>
        </p:nvSpPr>
        <p:spPr>
          <a:xfrm>
            <a:off x="1140020" y="3489527"/>
            <a:ext cx="1834618" cy="276999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spcAft>
                <a:spcPts val="450"/>
              </a:spcAft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00" dirty="0">
                <a:latin typeface="TeleNeo Office" panose="020B0504040202090203" pitchFamily="34" charset="0"/>
              </a:rPr>
              <a:t>G.8272.1 ePRTC </a:t>
            </a:r>
            <a:br>
              <a:rPr lang="en-US" sz="900" dirty="0">
                <a:latin typeface="TeleNeo Office" panose="020B0504040202090203" pitchFamily="34" charset="0"/>
              </a:rPr>
            </a:br>
            <a:r>
              <a:rPr lang="en-US" sz="900" dirty="0">
                <a:latin typeface="TeleNeo Office" panose="020B0504040202090203" pitchFamily="34" charset="0"/>
              </a:rPr>
              <a:t>Locked mode maxITEI fulfilled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6EA4E93-DAAE-40D9-997D-BEE6041AAEC0}"/>
              </a:ext>
            </a:extLst>
          </p:cNvPr>
          <p:cNvSpPr txBox="1"/>
          <p:nvPr/>
        </p:nvSpPr>
        <p:spPr>
          <a:xfrm>
            <a:off x="7132523" y="3380885"/>
            <a:ext cx="1664140" cy="276999"/>
          </a:xfrm>
          <a:prstGeom prst="rect">
            <a:avLst/>
          </a:prstGeom>
          <a:solidFill>
            <a:srgbClr val="92D050"/>
          </a:soli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spcAft>
                <a:spcPts val="450"/>
              </a:spcAft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00" dirty="0">
                <a:latin typeface="TeleNeo Office" panose="020B0504040202090203" pitchFamily="34" charset="0"/>
              </a:rPr>
              <a:t>G.8272.1 ePRTC </a:t>
            </a:r>
            <a:br>
              <a:rPr lang="en-US" sz="900" dirty="0">
                <a:latin typeface="TeleNeo Office" panose="020B0504040202090203" pitchFamily="34" charset="0"/>
              </a:rPr>
            </a:br>
            <a:r>
              <a:rPr lang="en-US" sz="900" dirty="0">
                <a:latin typeface="TeleNeo Office" panose="020B0504040202090203" pitchFamily="34" charset="0"/>
              </a:rPr>
              <a:t>Locked mode maxITEI fulfilled</a:t>
            </a:r>
          </a:p>
        </p:txBody>
      </p:sp>
    </p:spTree>
    <p:extLst>
      <p:ext uri="{BB962C8B-B14F-4D97-AF65-F5344CB8AC3E}">
        <p14:creationId xmlns:p14="http://schemas.microsoft.com/office/powerpoint/2010/main" val="42216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4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8385584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Outcome / summary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491E558-3747-4725-A071-E3CB2A72F5B2}"/>
              </a:ext>
            </a:extLst>
          </p:cNvPr>
          <p:cNvSpPr txBox="1">
            <a:spLocks/>
          </p:cNvSpPr>
          <p:nvPr/>
        </p:nvSpPr>
        <p:spPr bwMode="gray">
          <a:xfrm>
            <a:off x="319087" y="1114495"/>
            <a:ext cx="8221664" cy="336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93" rtl="0" eaLnBrk="1" fontAlgn="base" hangingPunct="1">
              <a:lnSpc>
                <a:spcPct val="100000"/>
              </a:lnSpc>
              <a:spcBef>
                <a:spcPts val="952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260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18" indent="-171418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35" indent="-171327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253" indent="-171418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46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269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08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3891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</a:pPr>
            <a:r>
              <a:rPr lang="en-US" sz="1300" dirty="0">
                <a:latin typeface="TeleNeo Office" panose="020B0504040202090203" pitchFamily="34" charset="0"/>
              </a:rPr>
              <a:t>ITU-T: 	Latest clock and clock architectural specifications are aiming at high resilience and high performance.</a:t>
            </a:r>
          </a:p>
          <a:p>
            <a:pPr lvl="2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</a:pPr>
            <a:r>
              <a:rPr lang="en-US" sz="1300" dirty="0">
                <a:latin typeface="TeleNeo Office" panose="020B0504040202090203" pitchFamily="34" charset="0"/>
              </a:rPr>
              <a:t>Commercial systems acc. to ITU-T specification: 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 		Specified performance can be reached w/o any system individual calibration.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 		Predefined planning units with specific antenna cable length (all components from same system vendor) 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 		are the key. </a:t>
            </a:r>
          </a:p>
          <a:p>
            <a:pPr lvl="2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</a:pPr>
            <a:r>
              <a:rPr lang="en-US" sz="1300" dirty="0">
                <a:latin typeface="TeleNeo Office" panose="020B0504040202090203" pitchFamily="34" charset="0"/>
              </a:rPr>
              <a:t>PRTC-A:	For simple single-band GNSS based systems, growing dynamic time error due to Schwabe/Hale cycle is visible.</a:t>
            </a:r>
          </a:p>
          <a:p>
            <a:pPr lvl="2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</a:pPr>
            <a:r>
              <a:rPr lang="en-US" sz="1300" dirty="0">
                <a:latin typeface="TeleNeo Office" panose="020B0504040202090203" pitchFamily="34" charset="0"/>
              </a:rPr>
              <a:t>PRTC-B:	Multi-band systems are commercially available now, based on new GNSS chipsets. They work well. 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 		Multi-band may replace single-band for telecommunication synchronization in future.</a:t>
            </a:r>
          </a:p>
          <a:p>
            <a:pPr lvl="2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</a:pPr>
            <a:r>
              <a:rPr lang="en-US" sz="1300" dirty="0">
                <a:latin typeface="TeleNeo Office" panose="020B0504040202090203" pitchFamily="34" charset="0"/>
              </a:rPr>
              <a:t>ePRTC:	Commercial ePRTC systems can limit the dynamic time error enormously, provide a very long holdover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 		and do fulfill latest ITU-T specifications with margin.</a:t>
            </a:r>
          </a:p>
          <a:p>
            <a:pPr lvl="2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</a:pPr>
            <a:r>
              <a:rPr lang="en-US" sz="1300" dirty="0">
                <a:latin typeface="TeleNeo Office" panose="020B0504040202090203" pitchFamily="34" charset="0"/>
              </a:rPr>
              <a:t>cnPRTC:	Future cnPRTC architecture is foreseen overcome any GNSS related risk. 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		Need high-accuracy time transfer systems are available. 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 		CnPRTC measurement results as of ITSF next year?</a:t>
            </a:r>
          </a:p>
        </p:txBody>
      </p:sp>
    </p:spTree>
    <p:extLst>
      <p:ext uri="{BB962C8B-B14F-4D97-AF65-F5344CB8AC3E}">
        <p14:creationId xmlns:p14="http://schemas.microsoft.com/office/powerpoint/2010/main" val="2601461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 hidden="1"/>
          <p:cNvSpPr/>
          <p:nvPr>
            <p:custDataLst>
              <p:tags r:id="rId1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1709" name="Rectangle 31">
            <a:extLst>
              <a:ext uri="{FF2B5EF4-FFF2-40B4-BE49-F238E27FC236}">
                <a16:creationId xmlns:a16="http://schemas.microsoft.com/office/drawing/2014/main" id="{E665B392-D62F-4C6F-B1E2-D3AC75411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8686334" cy="5539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500" dirty="0">
                <a:latin typeface="Tele-GroteskNor" pitchFamily="2" charset="0"/>
              </a:rPr>
            </a:br>
            <a:endParaRPr lang="en-US" sz="20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DDBCF88-8D6C-4316-B796-482DE267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975" y="4791433"/>
            <a:ext cx="5405606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eleNeo Office" panose="020B0504040202090203" pitchFamily="34" charset="0"/>
              </a:rPr>
              <a:t>Resilient ITU-T Primary Clock concepts with measurement results, ITSF2022   10.11.2022 Helmut Imlau</a:t>
            </a:r>
            <a:endParaRPr lang="de-DE" dirty="0">
              <a:solidFill>
                <a:srgbClr val="000000"/>
              </a:solidFill>
              <a:latin typeface="TeleNeo Office" panose="020B0504040202090203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46B1C0-7F65-4A86-B8E1-524A58ED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8F6C0-FDDA-482A-88C7-F14FAAA831B8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130" name="Inhaltsplatzhalter 2">
            <a:extLst>
              <a:ext uri="{FF2B5EF4-FFF2-40B4-BE49-F238E27FC236}">
                <a16:creationId xmlns:a16="http://schemas.microsoft.com/office/drawing/2014/main" id="{1A005B7D-D60E-4BA6-8A40-63DE62CE6E2E}"/>
              </a:ext>
            </a:extLst>
          </p:cNvPr>
          <p:cNvSpPr txBox="1">
            <a:spLocks/>
          </p:cNvSpPr>
          <p:nvPr/>
        </p:nvSpPr>
        <p:spPr bwMode="gray">
          <a:xfrm>
            <a:off x="228600" y="985283"/>
            <a:ext cx="8130940" cy="95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93" rtl="0" eaLnBrk="1" fontAlgn="base" hangingPunct="1">
              <a:lnSpc>
                <a:spcPct val="100000"/>
              </a:lnSpc>
              <a:spcBef>
                <a:spcPts val="952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260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18" indent="-171418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35" indent="-171327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253" indent="-171418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46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269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08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3891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45729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B4B4B"/>
              </a:buClr>
              <a:buSzPct val="7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Neo Office ExtraBold" panose="020B0A04040202090203" pitchFamily="34" charset="0"/>
              </a:rPr>
              <a:t>Thank you very much.   Questions?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B505477-887E-4856-A2FE-7A00B2B8D482}"/>
              </a:ext>
            </a:extLst>
          </p:cNvPr>
          <p:cNvGrpSpPr/>
          <p:nvPr/>
        </p:nvGrpSpPr>
        <p:grpSpPr>
          <a:xfrm>
            <a:off x="228600" y="2121957"/>
            <a:ext cx="8820149" cy="2516073"/>
            <a:chOff x="352394" y="1695440"/>
            <a:chExt cx="8820149" cy="2516073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3B62AC5-6EE6-44C8-AD6C-004D94E37F96}"/>
                </a:ext>
              </a:extLst>
            </p:cNvPr>
            <p:cNvSpPr txBox="1"/>
            <p:nvPr/>
          </p:nvSpPr>
          <p:spPr>
            <a:xfrm>
              <a:off x="352394" y="1695440"/>
              <a:ext cx="8820149" cy="2516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</a:rPr>
                <a:t>References: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lang="en-US" sz="900" dirty="0">
                  <a:solidFill>
                    <a:srgbClr val="000000"/>
                  </a:solidFill>
                  <a:latin typeface="TeleNeo Office" panose="020B0504040202090203" pitchFamily="34" charset="0"/>
                </a:rPr>
                <a:t>	ITSF 2018: High Accurate Time Dissemination in Telecommunication Networks, Helmut Imlau, Deutsche Telekom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lang="en-US" sz="900" dirty="0">
                  <a:solidFill>
                    <a:srgbClr val="000000"/>
                  </a:solidFill>
                  <a:latin typeface="TeleNeo Office" panose="020B0504040202090203" pitchFamily="34" charset="0"/>
                </a:rPr>
                <a:t>	ITSF 2020: PRTC-B Using Multi-Band GNSS in ITU-T Standards with Initial  Results, Helmut Imlau, Deutsche Telekom</a:t>
              </a:r>
            </a:p>
            <a:p>
              <a:pPr marL="457200" marR="0" lvl="1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</a:rPr>
                <a:t>	ITU-T G.811.1: Timing characteristics of enhanced primary reference clocks 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  <a:hlinkClick r:id="rId4"/>
                </a:rPr>
                <a:t>https://www.itu.int/rec/T-REC-G.811.1-201708-I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</a:endParaRPr>
            </a:p>
            <a:p>
              <a:pPr marL="457200" marR="0" lvl="1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lang="en-US" sz="800" dirty="0">
                  <a:solidFill>
                    <a:srgbClr val="000000"/>
                  </a:solidFill>
                  <a:latin typeface="TeleNeo Office" panose="020B0504040202090203" pitchFamily="34" charset="0"/>
                </a:rPr>
                <a:t>	ITU-T G.8271.1/Y.1366.1:  Network limits for time synchronization in packet networks with  full timing support from the network </a:t>
              </a:r>
              <a:r>
                <a:rPr lang="en-US" sz="800" dirty="0">
                  <a:solidFill>
                    <a:srgbClr val="000000"/>
                  </a:solidFill>
                  <a:latin typeface="TeleNeo Office" panose="020B0504040202090203" pitchFamily="34" charset="0"/>
                  <a:hlinkClick r:id="rId5"/>
                </a:rPr>
                <a:t>https://www.itu.int/itu-t/recommendations/rec.aspx?rec=14210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</a:endParaRPr>
            </a:p>
            <a:p>
              <a:pPr marL="457200" marR="0" lvl="1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</a:rPr>
                <a:t>	ITU-T G.8272/Y.1367: Timing characteristics of primary reference time clocks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  <a:hlinkClick r:id="rId6"/>
                </a:rPr>
                <a:t>https://www.itu.int/itu-t/recommendations/rec.aspx?rec=13769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</a:endParaRPr>
            </a:p>
            <a:p>
              <a:pPr marL="457200" marR="0" lvl="1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</a:rPr>
                <a:t>	ITU-T G.8272.1: Timing characteristics of enhanced primary reference time clocks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  <a:hlinkClick r:id="rId7"/>
                </a:rPr>
                <a:t>https://www.itu.int/itu-t/recommendations/rec.aspx?rec=13162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</a:endParaRPr>
            </a:p>
            <a:p>
              <a:pPr marL="457200" marR="0" lvl="1" indent="0" algn="l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lang="en-US" sz="900" dirty="0">
                  <a:solidFill>
                    <a:srgbClr val="000000"/>
                  </a:solidFill>
                  <a:latin typeface="TeleNeo Office" panose="020B0504040202090203" pitchFamily="34" charset="0"/>
                </a:rPr>
                <a:t>	ITU-T G.8272.2: Timing characteristics of a coherent network Primary Reference Time Clock (Under study, latest draft for ITU-T members only (via TIES account))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</a:rPr>
                <a:t>	ITU-T G.8275/Y.1369: Architecture and requirements for packet-based time and phase distribution </a:t>
              </a:r>
              <a:r>
                <a:rPr lang="en-US" sz="800" dirty="0">
                  <a:solidFill>
                    <a:srgbClr val="000000"/>
                  </a:solidFill>
                  <a:latin typeface="TeleNeo Office" panose="020B0504040202090203" pitchFamily="34" charset="0"/>
                </a:rPr>
                <a:t> (Includes cnPRTC)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  <a:hlinkClick r:id="rId8"/>
                </a:rPr>
                <a:t>https://www.itu.int/itu-t/recommendations/rec.aspx?rec=14509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Neo Office" panose="020B0504040202090203" pitchFamily="34" charset="0"/>
                </a:rPr>
                <a:t>		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E20074"/>
                </a:buClr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A089103-3088-4531-86DA-E35ADF3F5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0618" y="2438340"/>
              <a:ext cx="310795" cy="344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1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5"/>
    </mc:Choice>
    <mc:Fallback xmlns="">
      <p:transition spd="slow" advTm="731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350FE5D-E054-4A3F-A7E7-640B5B9B1E0E}"/>
              </a:ext>
            </a:extLst>
          </p:cNvPr>
          <p:cNvSpPr txBox="1"/>
          <p:nvPr/>
        </p:nvSpPr>
        <p:spPr>
          <a:xfrm>
            <a:off x="3152120" y="2558556"/>
            <a:ext cx="2282676" cy="3723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89"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defRPr/>
            </a:pPr>
            <a:r>
              <a:rPr lang="en-US" sz="60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Backup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AD57925-7C37-4EBF-8F1B-61024ADE6794}"/>
              </a:ext>
            </a:extLst>
          </p:cNvPr>
          <p:cNvSpPr/>
          <p:nvPr/>
        </p:nvSpPr>
        <p:spPr>
          <a:xfrm>
            <a:off x="272783" y="160870"/>
            <a:ext cx="90402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Ult"/>
                <a:ea typeface="+mn-ea"/>
                <a:cs typeface="+mn-cs"/>
              </a:rPr>
              <a:t>Resilient Primary Clock concepts acc. to ITU-T with measurement results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B232A7C-E470-4F5D-AC6A-1CAE31154372}"/>
              </a:ext>
            </a:extLst>
          </p:cNvPr>
          <p:cNvSpPr/>
          <p:nvPr/>
        </p:nvSpPr>
        <p:spPr>
          <a:xfrm>
            <a:off x="711200" y="4724400"/>
            <a:ext cx="361950" cy="12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9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7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8385584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Backup:  Systems are accurate by design 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491E558-3747-4725-A071-E3CB2A72F5B2}"/>
              </a:ext>
            </a:extLst>
          </p:cNvPr>
          <p:cNvSpPr txBox="1">
            <a:spLocks/>
          </p:cNvSpPr>
          <p:nvPr/>
        </p:nvSpPr>
        <p:spPr bwMode="gray">
          <a:xfrm>
            <a:off x="323851" y="929065"/>
            <a:ext cx="8505825" cy="9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93" rtl="0" eaLnBrk="1" fontAlgn="base" hangingPunct="1">
              <a:lnSpc>
                <a:spcPct val="100000"/>
              </a:lnSpc>
              <a:spcBef>
                <a:spcPts val="952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260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18" indent="-171418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35" indent="-171327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253" indent="-171418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46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269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08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3891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None/>
            </a:pPr>
            <a:r>
              <a:rPr lang="en-US" sz="1300" dirty="0">
                <a:latin typeface="TeleNeo Office" panose="020B0504040202090203" pitchFamily="34" charset="0"/>
              </a:rPr>
              <a:t>System performance specification by ITU-T:</a:t>
            </a:r>
          </a:p>
          <a:p>
            <a:pPr marL="361950" lvl="2" indent="-180975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dirty="0">
                <a:latin typeface="TeleNeo Office" panose="020B0504040202090203" pitchFamily="34" charset="0"/>
              </a:rPr>
              <a:t>is for the entire system at output interface, 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e. g. including antenna delay and antenna cable length compensation error, 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and including time error of GNSS system under normal operation conditions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A536AB1-25B1-4AE1-AB51-FDEB39344184}"/>
              </a:ext>
            </a:extLst>
          </p:cNvPr>
          <p:cNvSpPr txBox="1">
            <a:spLocks/>
          </p:cNvSpPr>
          <p:nvPr/>
        </p:nvSpPr>
        <p:spPr bwMode="gray">
          <a:xfrm>
            <a:off x="323851" y="2029140"/>
            <a:ext cx="8505825" cy="246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93" rtl="0" eaLnBrk="1" fontAlgn="base" hangingPunct="1">
              <a:lnSpc>
                <a:spcPct val="100000"/>
              </a:lnSpc>
              <a:spcBef>
                <a:spcPts val="952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260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18" indent="-171418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35" indent="-171327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253" indent="-171418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46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269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08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3891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None/>
            </a:pPr>
            <a:r>
              <a:rPr lang="en-US" sz="1300" dirty="0">
                <a:latin typeface="TeleNeo Office" panose="020B0504040202090203" pitchFamily="34" charset="0"/>
              </a:rPr>
              <a:t>Typical systems for network operators:</a:t>
            </a:r>
          </a:p>
          <a:p>
            <a:pPr lvl="3"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dirty="0">
                <a:latin typeface="TeleNeo Office" panose="020B0504040202090203" pitchFamily="34" charset="0"/>
              </a:rPr>
              <a:t>PRTC-B or ePRTC systems with in-build GNSS receiver </a:t>
            </a:r>
            <a:r>
              <a:rPr lang="en-US" sz="1300" u="sng" dirty="0">
                <a:latin typeface="TeleNeo Office" panose="020B0504040202090203" pitchFamily="34" charset="0"/>
              </a:rPr>
              <a:t>including antenna and antenna cable from system vendor</a:t>
            </a:r>
            <a:endParaRPr lang="en-US" sz="1300" dirty="0">
              <a:latin typeface="TeleNeo Office" panose="020B0504040202090203" pitchFamily="34" charset="0"/>
            </a:endParaRPr>
          </a:p>
          <a:p>
            <a:pPr lvl="3"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dirty="0">
                <a:latin typeface="TeleNeo Office" panose="020B0504040202090203" pitchFamily="34" charset="0"/>
              </a:rPr>
              <a:t>Vendor has overall performance responsibility e. g. to reach ±40ns for PRTC-B and ±30ns for ePRTC</a:t>
            </a:r>
          </a:p>
          <a:p>
            <a:pPr lvl="3"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dirty="0">
                <a:latin typeface="TeleNeo Office" panose="020B0504040202090203" pitchFamily="34" charset="0"/>
              </a:rPr>
              <a:t>Antenna </a:t>
            </a:r>
            <a:r>
              <a:rPr lang="en-US" sz="1300" u="sng" dirty="0">
                <a:latin typeface="TeleNeo Office" panose="020B0504040202090203" pitchFamily="34" charset="0"/>
              </a:rPr>
              <a:t>cable with known length</a:t>
            </a:r>
            <a:r>
              <a:rPr lang="en-US" sz="1300" dirty="0">
                <a:latin typeface="TeleNeo Office" panose="020B0504040202090203" pitchFamily="34" charset="0"/>
              </a:rPr>
              <a:t>:</a:t>
            </a:r>
            <a:r>
              <a:rPr lang="en-US" sz="1300" u="sng" dirty="0">
                <a:latin typeface="TeleNeo Office" panose="020B0504040202090203" pitchFamily="34" charset="0"/>
              </a:rPr>
              <a:t> </a:t>
            </a:r>
            <a:br>
              <a:rPr lang="en-US" sz="1300" u="sng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To simplify operation: </a:t>
            </a:r>
            <a:r>
              <a:rPr lang="en-US" sz="1300" u="sng" dirty="0">
                <a:latin typeface="TeleNeo Office" panose="020B0504040202090203" pitchFamily="34" charset="0"/>
              </a:rPr>
              <a:t>A few planning units only, with specific cable length</a:t>
            </a:r>
            <a:r>
              <a:rPr lang="en-US" sz="1300" dirty="0">
                <a:latin typeface="TeleNeo Office" panose="020B0504040202090203" pitchFamily="34" charset="0"/>
              </a:rPr>
              <a:t> and specific known cable delay compensation values, not shortened. </a:t>
            </a:r>
          </a:p>
          <a:p>
            <a:pPr lvl="3"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dirty="0">
                <a:latin typeface="TeleNeo Office" panose="020B0504040202090203" pitchFamily="34" charset="0"/>
              </a:rPr>
              <a:t>Supplier can reproduce  performance from (a few) calibrated system at all serial produced systems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 		</a:t>
            </a:r>
            <a:r>
              <a:rPr lang="en-US" sz="1300" dirty="0">
                <a:latin typeface="TeleNeo Office" panose="020B0504040202090203" pitchFamily="34" charset="0"/>
                <a:sym typeface="Wingdings" panose="05000000000000000000" pitchFamily="2" charset="2"/>
              </a:rPr>
              <a:t> No need for </a:t>
            </a:r>
            <a:r>
              <a:rPr lang="en-US" sz="1300" dirty="0">
                <a:latin typeface="TeleNeo Office" panose="020B0504040202090203" pitchFamily="34" charset="0"/>
              </a:rPr>
              <a:t>individually performed calibration of deployed system at telecommunication office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 		</a:t>
            </a:r>
            <a:r>
              <a:rPr lang="en-US" sz="1300" dirty="0">
                <a:latin typeface="TeleNeo Office" panose="020B0504040202090203" pitchFamily="34" charset="0"/>
                <a:sym typeface="Wingdings" panose="05000000000000000000" pitchFamily="2" charset="2"/>
              </a:rPr>
              <a:t> Based on: Using pre-defined planning units with 5-6 antenna cable length</a:t>
            </a:r>
            <a:br>
              <a:rPr lang="en-US" sz="130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 		</a:t>
            </a:r>
            <a:r>
              <a:rPr lang="en-US" sz="1300" dirty="0">
                <a:latin typeface="TeleNeo Office" panose="020B0504040202090203" pitchFamily="34" charset="0"/>
                <a:sym typeface="Wingdings" panose="05000000000000000000" pitchFamily="2" charset="2"/>
              </a:rPr>
              <a:t> Cesium atomic clocks:  no need to be steered individually</a:t>
            </a:r>
            <a:endParaRPr lang="en-US" sz="1300" dirty="0">
              <a:latin typeface="TeleNeo Office" panose="020B0504040202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1" y="1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189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35" name="Fußzeilenplatzhalter 34">
            <a:extLst>
              <a:ext uri="{FF2B5EF4-FFF2-40B4-BE49-F238E27FC236}">
                <a16:creationId xmlns:a16="http://schemas.microsoft.com/office/drawing/2014/main" id="{5800A715-1F79-4960-85E5-0F4020D8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976" y="4781133"/>
            <a:ext cx="5387054" cy="138500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Resilient ITU-T Primary Clock concepts with measurement results, ITSF2022   10.11.2022 Helmut Imlau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Neo Office" panose="020B0504040202090203" pitchFamily="34" charset="0"/>
              <a:ea typeface="+mn-ea"/>
              <a:cs typeface="+mn-cs"/>
            </a:endParaRPr>
          </a:p>
        </p:txBody>
      </p:sp>
      <p:sp>
        <p:nvSpPr>
          <p:cNvPr id="36" name="Foliennummernplatzhalter 35">
            <a:extLst>
              <a:ext uri="{FF2B5EF4-FFF2-40B4-BE49-F238E27FC236}">
                <a16:creationId xmlns:a16="http://schemas.microsoft.com/office/drawing/2014/main" id="{9EE6FFAD-9175-451A-A92E-A24FF39B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8F6C0-FDDA-482A-88C7-F14FAAA831B8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  <p:sp>
        <p:nvSpPr>
          <p:cNvPr id="68" name="Rectangle 31">
            <a:extLst>
              <a:ext uri="{FF2B5EF4-FFF2-40B4-BE49-F238E27FC236}">
                <a16:creationId xmlns:a16="http://schemas.microsoft.com/office/drawing/2014/main" id="{1C3F1B5A-3EE9-4A51-8ACD-F2AEE4B71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1" y="119064"/>
            <a:ext cx="7760276" cy="49859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+mj-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Backup: contributions to uncertainty of measurement results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0434A48-6559-4297-B8A6-5CE9C78681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986" y="1155984"/>
            <a:ext cx="4001661" cy="20319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406B303-DFF7-4288-958A-AB25EF373246}"/>
              </a:ext>
            </a:extLst>
          </p:cNvPr>
          <p:cNvSpPr txBox="1"/>
          <p:nvPr/>
        </p:nvSpPr>
        <p:spPr>
          <a:xfrm>
            <a:off x="361694" y="3485857"/>
            <a:ext cx="3547061" cy="1179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Contributions to measurement uncertainty </a:t>
            </a:r>
          </a:p>
          <a:p>
            <a:pPr marL="177800" marR="0" lvl="0" indent="-1778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±1ns for UTC-UTC(PTB) during measurement campaign</a:t>
            </a:r>
          </a:p>
          <a:p>
            <a:pPr marL="177800" marR="0" lvl="0" indent="-1778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±40 ps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for UTC(PTB)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over OTT-ELSTAB </a:t>
            </a:r>
          </a:p>
          <a:p>
            <a:pPr marL="177800" marR="0" lvl="0" indent="-1778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±1ns for DT lab in-house 1PPS reference distribution </a:t>
            </a:r>
          </a:p>
          <a:p>
            <a:pPr marL="177800" marR="0" lvl="0" indent="-177800" algn="l" defTabSz="1793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±20 ps Counter accuracy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8D9BF482-D4F6-4391-9217-A8B36DB4BBBA}"/>
              </a:ext>
            </a:extLst>
          </p:cNvPr>
          <p:cNvSpPr txBox="1"/>
          <p:nvPr/>
        </p:nvSpPr>
        <p:spPr>
          <a:xfrm>
            <a:off x="333985" y="806386"/>
            <a:ext cx="38015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latin typeface="TeleNeo Office" panose="020B0504040202090203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Fig. 1 UTC(PTB) is measurement reference and has its own deviation: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            see official PTB contribution for BIPM at Circular-T (±1,5ns)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539DDAAA-4277-48F9-818D-6BA024F3239C}"/>
              </a:ext>
            </a:extLst>
          </p:cNvPr>
          <p:cNvSpPr txBox="1"/>
          <p:nvPr/>
        </p:nvSpPr>
        <p:spPr>
          <a:xfrm>
            <a:off x="4643700" y="809213"/>
            <a:ext cx="40491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100">
                <a:latin typeface="TeleNeo Office" panose="020B0504040202090203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Fig. 2 GNSS systems have their own deviation: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            Measured by PTB at Braunschweig (includes time error from fig. 1)</a:t>
            </a:r>
          </a:p>
        </p:txBody>
      </p:sp>
      <p:sp>
        <p:nvSpPr>
          <p:cNvPr id="2049" name="Textfeld 2048">
            <a:extLst>
              <a:ext uri="{FF2B5EF4-FFF2-40B4-BE49-F238E27FC236}">
                <a16:creationId xmlns:a16="http://schemas.microsoft.com/office/drawing/2014/main" id="{B0C79A6F-A5BC-4B33-939D-C28AC67DCFFA}"/>
              </a:ext>
            </a:extLst>
          </p:cNvPr>
          <p:cNvSpPr txBox="1"/>
          <p:nvPr/>
        </p:nvSpPr>
        <p:spPr>
          <a:xfrm>
            <a:off x="4643700" y="3172268"/>
            <a:ext cx="1548501" cy="1997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Data from PTB “Time Service Bulletin”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154E1BC-9DDF-41A5-B516-088B8C3D94A0}"/>
              </a:ext>
            </a:extLst>
          </p:cNvPr>
          <p:cNvSpPr txBox="1"/>
          <p:nvPr/>
        </p:nvSpPr>
        <p:spPr>
          <a:xfrm>
            <a:off x="4572000" y="3317684"/>
            <a:ext cx="413860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https://www.ptb.de/cms/fileadmin/internet/fachabteilungen/abteilung_4/4.4_zeit_und_frequenz/4.42/time_bulletins/tsb.html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eleNeo Office" panose="020B0504040202090203" pitchFamily="34" charset="0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9B3C4D-871D-4FCD-9B1D-49020612F1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7720" y="1155983"/>
            <a:ext cx="4013805" cy="20319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D7D2FBD-2F1E-491B-BE45-CD2C25EE5F06}"/>
              </a:ext>
            </a:extLst>
          </p:cNvPr>
          <p:cNvSpPr txBox="1"/>
          <p:nvPr/>
        </p:nvSpPr>
        <p:spPr>
          <a:xfrm>
            <a:off x="4764640" y="2664980"/>
            <a:ext cx="389874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*) Measured with BIPM registered and calibrated GNSS receiver, evaluation based on RINEX data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F09D3F-821C-4739-86A0-7A3FF8D17E54}"/>
              </a:ext>
            </a:extLst>
          </p:cNvPr>
          <p:cNvSpPr txBox="1"/>
          <p:nvPr/>
        </p:nvSpPr>
        <p:spPr>
          <a:xfrm>
            <a:off x="4696242" y="3746947"/>
            <a:ext cx="2750753" cy="58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Contributions to SUT time error budget </a:t>
            </a:r>
          </a:p>
          <a:p>
            <a:pPr marL="177800" marR="0" lvl="0" indent="-1778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±5ns for UTC(PTB)-UTC Predicted (GNSS)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 panose="020B0504040202090203" pitchFamily="34" charset="0"/>
                <a:ea typeface="+mn-ea"/>
                <a:cs typeface="+mn-cs"/>
              </a:rPr>
              <a:t>(from figure 2, includes UTC-UTC(PTB) from fig. 1)</a:t>
            </a:r>
          </a:p>
        </p:txBody>
      </p:sp>
    </p:spTree>
    <p:extLst>
      <p:ext uri="{BB962C8B-B14F-4D97-AF65-F5344CB8AC3E}">
        <p14:creationId xmlns:p14="http://schemas.microsoft.com/office/powerpoint/2010/main" val="2581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8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6467474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Motivation for a new measurement campaign in 2022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EF83600-A680-4017-8D11-CFB1B64D9B01}"/>
              </a:ext>
            </a:extLst>
          </p:cNvPr>
          <p:cNvSpPr txBox="1">
            <a:spLocks/>
          </p:cNvSpPr>
          <p:nvPr/>
        </p:nvSpPr>
        <p:spPr bwMode="gray">
          <a:xfrm>
            <a:off x="323850" y="1362158"/>
            <a:ext cx="7744975" cy="28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93" rtl="0" eaLnBrk="1" fontAlgn="base" hangingPunct="1">
              <a:lnSpc>
                <a:spcPct val="100000"/>
              </a:lnSpc>
              <a:spcBef>
                <a:spcPts val="952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260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18" indent="-171418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35" indent="-171327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253" indent="-171418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46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269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08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3891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1400" dirty="0">
                <a:latin typeface="TeleNeo Office" panose="020B0504040202090203" pitchFamily="34" charset="0"/>
              </a:rPr>
              <a:t>What’s new about primary clocks since 2020 ?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*)</a:t>
            </a:r>
          </a:p>
          <a:p>
            <a:pPr marL="361950" lvl="2" indent="-180975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en-US" sz="1300" b="0" dirty="0">
                <a:latin typeface="TeleNeo Office" panose="020B0504040202090203" pitchFamily="34" charset="0"/>
              </a:rPr>
              <a:t>ITU-T has further specified primary clocks, a new resilient primary clock architecture (cnPRTC)</a:t>
            </a:r>
            <a:br>
              <a:rPr lang="en-US" sz="1300" b="0" dirty="0">
                <a:latin typeface="TeleNeo Office" panose="020B0504040202090203" pitchFamily="34" charset="0"/>
              </a:rPr>
            </a:br>
            <a:r>
              <a:rPr lang="en-US" sz="1300" dirty="0">
                <a:latin typeface="TeleNeo Office" panose="020B0504040202090203" pitchFamily="34" charset="0"/>
              </a:rPr>
              <a:t>and high-accuracy time transfer as needed for cnPRTC architecture.</a:t>
            </a:r>
          </a:p>
          <a:p>
            <a:pPr marL="361950" lvl="2" indent="-180975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en-US" sz="1300" dirty="0">
                <a:latin typeface="TeleNeo Office" panose="020B0504040202090203" pitchFamily="34" charset="0"/>
              </a:rPr>
              <a:t>Commercially available p</a:t>
            </a:r>
            <a:r>
              <a:rPr lang="en-US" sz="1300" b="0" dirty="0">
                <a:latin typeface="TeleNeo Office" panose="020B0504040202090203" pitchFamily="34" charset="0"/>
              </a:rPr>
              <a:t>rimary </a:t>
            </a:r>
            <a:r>
              <a:rPr lang="en-US" sz="1300" dirty="0">
                <a:latin typeface="TeleNeo Office" panose="020B0504040202090203" pitchFamily="34" charset="0"/>
              </a:rPr>
              <a:t>clocks are much more mature now.</a:t>
            </a:r>
          </a:p>
          <a:p>
            <a:pPr marL="361950" lvl="2" indent="-180975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en-US" sz="1300" dirty="0">
                <a:latin typeface="TeleNeo Office" panose="020B0504040202090203" pitchFamily="34" charset="0"/>
              </a:rPr>
              <a:t>The solar cycle minimum is over, testing of GNSS based systems is much more interesting now.</a:t>
            </a:r>
          </a:p>
          <a:p>
            <a:pPr marL="361950" lvl="2" indent="-180975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en-US" sz="1300" dirty="0">
                <a:latin typeface="TeleNeo Office" panose="020B0504040202090203" pitchFamily="34" charset="0"/>
              </a:rPr>
              <a:t>Breakthrough of multi-band GNSS based clocks (PRTC-B) for telecommunication synchronization.</a:t>
            </a:r>
          </a:p>
          <a:p>
            <a:pPr marL="361950" lvl="2" indent="-180975">
              <a:lnSpc>
                <a:spcPts val="19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en-US" sz="1300" dirty="0">
                <a:latin typeface="TeleNeo Office" panose="020B0504040202090203" pitchFamily="34" charset="0"/>
                <a:sym typeface="Wingdings" panose="05000000000000000000" pitchFamily="2" charset="2"/>
              </a:rPr>
              <a:t>Enhanced PRTC systems are commercially available now.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2598C31-0C98-4D78-A286-755F8E3F7C12}"/>
              </a:ext>
            </a:extLst>
          </p:cNvPr>
          <p:cNvSpPr txBox="1"/>
          <p:nvPr/>
        </p:nvSpPr>
        <p:spPr>
          <a:xfrm>
            <a:off x="1062205" y="4158210"/>
            <a:ext cx="7203354" cy="30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*) ITSF2020: ‘PRTC-B Using Multi-Band GNSS in ITU-T Standards with Initial  Results’, Helmut Imlau, Deutsche Telekom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D14FC5-70D5-4F56-9F37-6CB4AAD7FC35}"/>
              </a:ext>
            </a:extLst>
          </p:cNvPr>
          <p:cNvSpPr txBox="1"/>
          <p:nvPr/>
        </p:nvSpPr>
        <p:spPr>
          <a:xfrm>
            <a:off x="8462293" y="1750481"/>
            <a:ext cx="68170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100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cnPRTC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coherent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network 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Primary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Reference 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Time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   Clock</a:t>
            </a:r>
          </a:p>
        </p:txBody>
      </p:sp>
    </p:spTree>
    <p:extLst>
      <p:ext uri="{BB962C8B-B14F-4D97-AF65-F5344CB8AC3E}">
        <p14:creationId xmlns:p14="http://schemas.microsoft.com/office/powerpoint/2010/main" val="394413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A8D72B9-6FD3-44E2-84F5-3D095CE42460}"/>
              </a:ext>
            </a:extLst>
          </p:cNvPr>
          <p:cNvGrpSpPr/>
          <p:nvPr/>
        </p:nvGrpSpPr>
        <p:grpSpPr>
          <a:xfrm>
            <a:off x="7030210" y="353291"/>
            <a:ext cx="1981903" cy="4314125"/>
            <a:chOff x="7030210" y="353291"/>
            <a:chExt cx="1981903" cy="4314125"/>
          </a:xfrm>
        </p:grpSpPr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1F0DA771-64B5-4373-9EE4-953BB9F140C9}"/>
                </a:ext>
              </a:extLst>
            </p:cNvPr>
            <p:cNvSpPr/>
            <p:nvPr/>
          </p:nvSpPr>
          <p:spPr>
            <a:xfrm>
              <a:off x="7030210" y="353291"/>
              <a:ext cx="1981903" cy="431412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50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41" name="Textfeld 140">
              <a:extLst>
                <a:ext uri="{FF2B5EF4-FFF2-40B4-BE49-F238E27FC236}">
                  <a16:creationId xmlns:a16="http://schemas.microsoft.com/office/drawing/2014/main" id="{555E4CCE-2E4E-43C0-B257-B1EBDAD055D1}"/>
                </a:ext>
              </a:extLst>
            </p:cNvPr>
            <p:cNvSpPr txBox="1"/>
            <p:nvPr/>
          </p:nvSpPr>
          <p:spPr>
            <a:xfrm>
              <a:off x="7347997" y="462026"/>
              <a:ext cx="1235146" cy="3349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</a:defRPr>
              </a:lvl1pPr>
            </a:lstStyle>
            <a:p>
              <a:pPr algn="ctr"/>
              <a:r>
                <a:rPr lang="en-US" sz="1300" u="sng" dirty="0">
                  <a:solidFill>
                    <a:schemeClr val="tx2"/>
                  </a:solidFill>
                  <a:latin typeface="TeleNeo Office" panose="020B0504040202090203" pitchFamily="34" charset="0"/>
                </a:rPr>
                <a:t>Deutsche Telekom </a:t>
              </a:r>
            </a:p>
            <a:p>
              <a:pPr algn="ctr"/>
              <a:r>
                <a:rPr lang="en-US" sz="1300" u="sng" dirty="0">
                  <a:solidFill>
                    <a:schemeClr val="tx2"/>
                  </a:solidFill>
                  <a:latin typeface="TeleNeo Office" panose="020B0504040202090203" pitchFamily="34" charset="0"/>
                </a:rPr>
                <a:t>view</a:t>
              </a:r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24068081-0757-4B14-B837-08B90C41BDA5}"/>
              </a:ext>
            </a:extLst>
          </p:cNvPr>
          <p:cNvGrpSpPr/>
          <p:nvPr/>
        </p:nvGrpSpPr>
        <p:grpSpPr>
          <a:xfrm>
            <a:off x="5924224" y="594125"/>
            <a:ext cx="926512" cy="4073291"/>
            <a:chOff x="6048916" y="594125"/>
            <a:chExt cx="926512" cy="4073291"/>
          </a:xfrm>
        </p:grpSpPr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3D991D0E-1CF7-4C68-953D-D7E19239254D}"/>
                </a:ext>
              </a:extLst>
            </p:cNvPr>
            <p:cNvSpPr/>
            <p:nvPr/>
          </p:nvSpPr>
          <p:spPr>
            <a:xfrm>
              <a:off x="6048916" y="594125"/>
              <a:ext cx="926512" cy="40732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50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8B584EF9-8716-4F3F-94C0-95761697C202}"/>
                </a:ext>
              </a:extLst>
            </p:cNvPr>
            <p:cNvSpPr txBox="1"/>
            <p:nvPr/>
          </p:nvSpPr>
          <p:spPr>
            <a:xfrm>
              <a:off x="6251996" y="682015"/>
              <a:ext cx="559448" cy="3334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</a:defRPr>
              </a:lvl1pPr>
            </a:lstStyle>
            <a:p>
              <a:pPr algn="ctr"/>
              <a:r>
                <a:rPr lang="en-US" sz="1150" u="sng" dirty="0">
                  <a:solidFill>
                    <a:schemeClr val="bg1">
                      <a:lumMod val="50000"/>
                    </a:schemeClr>
                  </a:solidFill>
                  <a:latin typeface="TeleNeo Office" panose="020B0504040202090203" pitchFamily="34" charset="0"/>
                </a:rPr>
                <a:t>Systems </a:t>
              </a:r>
            </a:p>
            <a:p>
              <a:pPr algn="ctr"/>
              <a:r>
                <a:rPr lang="en-US" sz="1150" u="sng" dirty="0">
                  <a:solidFill>
                    <a:schemeClr val="bg1">
                      <a:lumMod val="50000"/>
                    </a:schemeClr>
                  </a:solidFill>
                  <a:latin typeface="TeleNeo Office" panose="020B0504040202090203" pitchFamily="34" charset="0"/>
                </a:rPr>
                <a:t>at market</a:t>
              </a:r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9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5239248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[1] From ITU-T specification to System Under Test (1/2)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6DC48604-5E29-4348-83EF-951FEDB58D07}"/>
              </a:ext>
            </a:extLst>
          </p:cNvPr>
          <p:cNvSpPr/>
          <p:nvPr/>
        </p:nvSpPr>
        <p:spPr>
          <a:xfrm>
            <a:off x="345838" y="857842"/>
            <a:ext cx="5217261" cy="3809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8B6769E-C5A7-486C-AECD-D65E1677D5D7}"/>
              </a:ext>
            </a:extLst>
          </p:cNvPr>
          <p:cNvGrpSpPr/>
          <p:nvPr/>
        </p:nvGrpSpPr>
        <p:grpSpPr>
          <a:xfrm>
            <a:off x="1117587" y="2028472"/>
            <a:ext cx="4289294" cy="1707127"/>
            <a:chOff x="1117587" y="2028472"/>
            <a:chExt cx="4289294" cy="1707127"/>
          </a:xfrm>
        </p:grpSpPr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6C5EECF1-0789-442C-B616-EA7BC869E75C}"/>
                </a:ext>
              </a:extLst>
            </p:cNvPr>
            <p:cNvSpPr/>
            <p:nvPr/>
          </p:nvSpPr>
          <p:spPr>
            <a:xfrm>
              <a:off x="2454437" y="2028472"/>
              <a:ext cx="2952444" cy="9702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E33E857-FEE3-4939-A510-373134C3C1D6}"/>
                </a:ext>
              </a:extLst>
            </p:cNvPr>
            <p:cNvSpPr txBox="1"/>
            <p:nvPr/>
          </p:nvSpPr>
          <p:spPr>
            <a:xfrm>
              <a:off x="1413543" y="2493345"/>
              <a:ext cx="720253" cy="1242254"/>
            </a:xfrm>
            <a:prstGeom prst="rect">
              <a:avLst/>
            </a:prstGeom>
            <a:gradFill flip="none" rotWithShape="1">
              <a:gsLst>
                <a:gs pos="0">
                  <a:srgbClr val="FFCC66"/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rgbClr val="CCECFF"/>
                </a:gs>
              </a:gsLst>
              <a:lin ang="162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</a:defRPr>
              </a:lvl1pPr>
            </a:lstStyle>
            <a:p>
              <a:r>
                <a:rPr lang="en-US" sz="1150" dirty="0">
                  <a:latin typeface="TeleNeo Office" panose="020B0504040202090203" pitchFamily="34" charset="0"/>
                </a:rPr>
                <a:t>Primary </a:t>
              </a:r>
            </a:p>
            <a:p>
              <a:r>
                <a:rPr lang="en-US" sz="1150" dirty="0">
                  <a:latin typeface="TeleNeo Office" panose="020B0504040202090203" pitchFamily="34" charset="0"/>
                </a:rPr>
                <a:t>Reference </a:t>
              </a:r>
              <a:br>
                <a:rPr lang="en-US" sz="1150" dirty="0">
                  <a:latin typeface="TeleNeo Office" panose="020B0504040202090203" pitchFamily="34" charset="0"/>
                </a:rPr>
              </a:br>
              <a:r>
                <a:rPr lang="en-US" sz="1150" u="sng" dirty="0">
                  <a:latin typeface="TeleNeo Office" panose="020B0504040202090203" pitchFamily="34" charset="0"/>
                </a:rPr>
                <a:t>Time </a:t>
              </a:r>
            </a:p>
            <a:p>
              <a:r>
                <a:rPr lang="en-US" sz="1150" dirty="0">
                  <a:latin typeface="TeleNeo Office" panose="020B0504040202090203" pitchFamily="34" charset="0"/>
                </a:rPr>
                <a:t>Clocks</a:t>
              </a:r>
            </a:p>
            <a:p>
              <a:r>
                <a:rPr lang="en-US" sz="2800" dirty="0">
                  <a:latin typeface="TeleNeo Office" panose="020B0504040202090203" pitchFamily="34" charset="0"/>
                  <a:sym typeface="Wingdings" panose="05000000000000000000" pitchFamily="2" charset="2"/>
                </a:rPr>
                <a:t> </a:t>
              </a:r>
              <a:endParaRPr lang="en-US" sz="2800" dirty="0">
                <a:latin typeface="TeleNeo Office" panose="020B0504040202090203" pitchFamily="34" charset="0"/>
              </a:endParaRP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C513D226-F21F-46BD-B501-E3A3FB891EAC}"/>
                </a:ext>
              </a:extLst>
            </p:cNvPr>
            <p:cNvCxnSpPr>
              <a:cxnSpLocks/>
              <a:stCxn id="2" idx="3"/>
              <a:endCxn id="18" idx="1"/>
            </p:cNvCxnSpPr>
            <p:nvPr/>
          </p:nvCxnSpPr>
          <p:spPr>
            <a:xfrm>
              <a:off x="1117587" y="2503914"/>
              <a:ext cx="295956" cy="6105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D8F606-E63E-45E1-AC35-A8D09D88ED4D}"/>
                </a:ext>
              </a:extLst>
            </p:cNvPr>
            <p:cNvSpPr txBox="1"/>
            <p:nvPr/>
          </p:nvSpPr>
          <p:spPr>
            <a:xfrm>
              <a:off x="2532198" y="2142557"/>
              <a:ext cx="688256" cy="549757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wrap="none" lIns="36000" tIns="36000" rIns="36000" bIns="3600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200" dirty="0">
                  <a:latin typeface="TeleNeo Office" panose="020B0504040202090203" pitchFamily="34" charset="0"/>
                  <a:sym typeface="Wingdings" panose="05000000000000000000" pitchFamily="2" charset="2"/>
                </a:rPr>
                <a:t> </a:t>
              </a:r>
              <a:r>
                <a:rPr lang="en-US" sz="1150" dirty="0">
                  <a:latin typeface="TeleNeo Office" panose="020B0504040202090203" pitchFamily="34" charset="0"/>
                </a:rPr>
                <a:t>PRTC</a:t>
              </a:r>
              <a:br>
                <a:rPr lang="en-US" sz="1150" dirty="0">
                  <a:latin typeface="TeleNeo Office" panose="020B0504040202090203" pitchFamily="34" charset="0"/>
                </a:rPr>
              </a:br>
              <a:r>
                <a:rPr lang="en-US" sz="950" dirty="0">
                  <a:latin typeface="TeleNeo Office" panose="020B0504040202090203" pitchFamily="34" charset="0"/>
                </a:rPr>
                <a:t>(G.8272</a:t>
              </a:r>
              <a:br>
                <a:rPr lang="en-US" sz="950" dirty="0">
                  <a:latin typeface="TeleNeo Office" panose="020B0504040202090203" pitchFamily="34" charset="0"/>
                </a:rPr>
              </a:br>
              <a:r>
                <a:rPr lang="en-US" sz="950" dirty="0">
                  <a:latin typeface="TeleNeo Office" panose="020B0504040202090203" pitchFamily="34" charset="0"/>
                </a:rPr>
                <a:t>2012-2022)</a:t>
              </a:r>
              <a:r>
                <a:rPr lang="en-US" sz="950" dirty="0">
                  <a:latin typeface="TeleNeo Office" panose="020B0504040202090203" pitchFamily="34" charset="0"/>
                  <a:sym typeface="Wingdings" panose="05000000000000000000" pitchFamily="2" charset="2"/>
                </a:rPr>
                <a:t> </a:t>
              </a:r>
              <a:endParaRPr lang="en-US" sz="950" dirty="0">
                <a:latin typeface="TeleNeo Office" panose="020B0504040202090203" pitchFamily="34" charset="0"/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CECA00D4-164A-49C1-8C93-2555887270BF}"/>
                </a:ext>
              </a:extLst>
            </p:cNvPr>
            <p:cNvSpPr txBox="1"/>
            <p:nvPr/>
          </p:nvSpPr>
          <p:spPr>
            <a:xfrm>
              <a:off x="3411740" y="2061621"/>
              <a:ext cx="1888639" cy="344128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wrap="square" lIns="36000" tIns="36000" rIns="36000" bIns="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</a:defRPr>
              </a:lvl1pPr>
            </a:lstStyle>
            <a:p>
              <a:pPr>
                <a:lnSpc>
                  <a:spcPts val="1200"/>
                </a:lnSpc>
              </a:pPr>
              <a:r>
                <a:rPr lang="en-US" dirty="0">
                  <a:latin typeface="TeleNeo Office" panose="020B0504040202090203" pitchFamily="34" charset="0"/>
                  <a:sym typeface="Wingdings" panose="05000000000000000000" pitchFamily="2" charset="2"/>
                </a:rPr>
                <a:t> </a:t>
              </a:r>
              <a:r>
                <a:rPr lang="en-US" sz="1150" dirty="0">
                  <a:latin typeface="TeleNeo Office" panose="020B0504040202090203" pitchFamily="34" charset="0"/>
                </a:rPr>
                <a:t>PRTC Class A (SB GNSS) </a:t>
              </a:r>
              <a:br>
                <a:rPr lang="en-US" sz="1150" dirty="0">
                  <a:latin typeface="TeleNeo Office" panose="020B0504040202090203" pitchFamily="34" charset="0"/>
                </a:rPr>
              </a:br>
              <a:r>
                <a:rPr lang="en-US" sz="950" dirty="0">
                  <a:latin typeface="TeleNeo Office" panose="020B0504040202090203" pitchFamily="34" charset="0"/>
                </a:rPr>
                <a:t>(as of 2012)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7FFD194-48E8-4ABC-BC2A-5A5FA5797CB2}"/>
                </a:ext>
              </a:extLst>
            </p:cNvPr>
            <p:cNvSpPr txBox="1"/>
            <p:nvPr/>
          </p:nvSpPr>
          <p:spPr>
            <a:xfrm>
              <a:off x="3411741" y="2462866"/>
              <a:ext cx="1888638" cy="344128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wrap="square" lIns="36000" tIns="36000" rIns="36000" bIns="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</a:defRPr>
              </a:lvl1pPr>
            </a:lstStyle>
            <a:p>
              <a:pPr>
                <a:lnSpc>
                  <a:spcPts val="1200"/>
                </a:lnSpc>
              </a:pPr>
              <a:r>
                <a:rPr lang="en-US" dirty="0">
                  <a:latin typeface="TeleNeo Office" panose="020B0504040202090203" pitchFamily="34" charset="0"/>
                  <a:sym typeface="Wingdings" panose="05000000000000000000" pitchFamily="2" charset="2"/>
                </a:rPr>
                <a:t> </a:t>
              </a:r>
              <a:r>
                <a:rPr lang="en-US" sz="1150" dirty="0">
                  <a:latin typeface="TeleNeo Office" panose="020B0504040202090203" pitchFamily="34" charset="0"/>
                </a:rPr>
                <a:t>PRTC Class B (MB GNSS) </a:t>
              </a:r>
              <a:br>
                <a:rPr lang="en-US" sz="1150" dirty="0">
                  <a:latin typeface="TeleNeo Office" panose="020B0504040202090203" pitchFamily="34" charset="0"/>
                </a:rPr>
              </a:br>
              <a:r>
                <a:rPr lang="en-US" sz="950" dirty="0">
                  <a:latin typeface="TeleNeo Office" panose="020B0504040202090203" pitchFamily="34" charset="0"/>
                </a:rPr>
                <a:t>(as of 2018)</a:t>
              </a:r>
            </a:p>
          </p:txBody>
        </p: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CAF1D7C8-D5B7-4EBC-9D37-4DB6A9260257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 flipV="1">
              <a:off x="2133796" y="2417436"/>
              <a:ext cx="398402" cy="6970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91B3DDA4-E979-41CA-97A4-2EC1B3EDED18}"/>
                </a:ext>
              </a:extLst>
            </p:cNvPr>
            <p:cNvCxnSpPr>
              <a:cxnSpLocks/>
              <a:stCxn id="25" idx="3"/>
              <a:endCxn id="42" idx="1"/>
            </p:cNvCxnSpPr>
            <p:nvPr/>
          </p:nvCxnSpPr>
          <p:spPr>
            <a:xfrm flipV="1">
              <a:off x="3220454" y="2233685"/>
              <a:ext cx="191286" cy="183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0DD1BA9D-07E4-491B-ACCF-E41635C9C5B6}"/>
                </a:ext>
              </a:extLst>
            </p:cNvPr>
            <p:cNvCxnSpPr>
              <a:cxnSpLocks/>
              <a:stCxn id="25" idx="3"/>
              <a:endCxn id="43" idx="1"/>
            </p:cNvCxnSpPr>
            <p:nvPr/>
          </p:nvCxnSpPr>
          <p:spPr>
            <a:xfrm>
              <a:off x="3220454" y="2417436"/>
              <a:ext cx="191287" cy="2174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886D4250-4F0D-4D9A-921C-BF9A635435F6}"/>
                </a:ext>
              </a:extLst>
            </p:cNvPr>
            <p:cNvSpPr txBox="1"/>
            <p:nvPr/>
          </p:nvSpPr>
          <p:spPr>
            <a:xfrm>
              <a:off x="2470843" y="2789828"/>
              <a:ext cx="1583767" cy="2113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en-US" sz="1150" dirty="0">
                  <a:latin typeface="TeleNeo Office" panose="020B0504040202090203" pitchFamily="34" charset="0"/>
                </a:rPr>
                <a:t>Typical technology:  GNSS</a:t>
              </a: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A3182DF9-C82A-4155-86B8-6792AF142320}"/>
              </a:ext>
            </a:extLst>
          </p:cNvPr>
          <p:cNvGrpSpPr/>
          <p:nvPr/>
        </p:nvGrpSpPr>
        <p:grpSpPr>
          <a:xfrm>
            <a:off x="2133796" y="3081836"/>
            <a:ext cx="3402198" cy="568056"/>
            <a:chOff x="2133796" y="3123400"/>
            <a:chExt cx="3402198" cy="568056"/>
          </a:xfrm>
        </p:grpSpPr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94336D12-DCB7-4A8C-9FFB-3E04BF10FC27}"/>
                </a:ext>
              </a:extLst>
            </p:cNvPr>
            <p:cNvSpPr/>
            <p:nvPr/>
          </p:nvSpPr>
          <p:spPr>
            <a:xfrm>
              <a:off x="2460470" y="3123400"/>
              <a:ext cx="2952444" cy="56805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9D5829D7-5795-4B47-A8ED-5089CF15298E}"/>
                </a:ext>
              </a:extLst>
            </p:cNvPr>
            <p:cNvSpPr txBox="1"/>
            <p:nvPr/>
          </p:nvSpPr>
          <p:spPr>
            <a:xfrm>
              <a:off x="2529311" y="3177334"/>
              <a:ext cx="2826917" cy="257369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wrap="square" lIns="36000" tIns="36000" rIns="36000" bIns="3600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</a:defRPr>
              </a:lvl1pPr>
            </a:lstStyle>
            <a:p>
              <a:pPr algn="l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TeleNeo Office" panose="020B0504040202090203" pitchFamily="34" charset="0"/>
                  <a:sym typeface="Wingdings" panose="05000000000000000000" pitchFamily="2" charset="2"/>
                </a:rPr>
                <a:t></a:t>
              </a:r>
              <a:r>
                <a:rPr lang="en-US" dirty="0">
                  <a:latin typeface="TeleNeo Office" panose="020B0504040202090203" pitchFamily="34" charset="0"/>
                  <a:sym typeface="Wingdings" panose="05000000000000000000" pitchFamily="2" charset="2"/>
                </a:rPr>
                <a:t> </a:t>
              </a:r>
              <a:r>
                <a:rPr lang="en-US" sz="1150" dirty="0">
                  <a:latin typeface="TeleNeo Office" panose="020B0504040202090203" pitchFamily="34" charset="0"/>
                </a:rPr>
                <a:t>Enhanced PRTC </a:t>
              </a:r>
              <a:r>
                <a:rPr lang="en-US" sz="950" dirty="0">
                  <a:latin typeface="TeleNeo Office" panose="020B0504040202090203" pitchFamily="34" charset="0"/>
                </a:rPr>
                <a:t>(ePRTC, G.8272.1 2016-2022, </a:t>
              </a:r>
              <a:r>
                <a:rPr lang="en-US" sz="950" dirty="0">
                  <a:solidFill>
                    <a:schemeClr val="bg1">
                      <a:lumMod val="50000"/>
                    </a:schemeClr>
                  </a:solidFill>
                  <a:latin typeface="TeleNeo Office" panose="020B0504040202090203" pitchFamily="34" charset="0"/>
                </a:rPr>
                <a:t>….</a:t>
              </a:r>
              <a:r>
                <a:rPr lang="en-US" sz="950" dirty="0">
                  <a:latin typeface="TeleNeo Office" panose="020B0504040202090203" pitchFamily="34" charset="0"/>
                </a:rPr>
                <a:t>)</a:t>
              </a:r>
            </a:p>
          </p:txBody>
        </p:sp>
        <p:cxnSp>
          <p:nvCxnSpPr>
            <p:cNvPr id="62" name="Gerade Verbindung mit Pfeil 61">
              <a:extLst>
                <a:ext uri="{FF2B5EF4-FFF2-40B4-BE49-F238E27FC236}">
                  <a16:creationId xmlns:a16="http://schemas.microsoft.com/office/drawing/2014/main" id="{D16DFD3B-A8C5-4F0D-AFA4-CB561058342E}"/>
                </a:ext>
              </a:extLst>
            </p:cNvPr>
            <p:cNvCxnSpPr>
              <a:cxnSpLocks/>
              <a:stCxn id="18" idx="3"/>
              <a:endCxn id="49" idx="1"/>
            </p:cNvCxnSpPr>
            <p:nvPr/>
          </p:nvCxnSpPr>
          <p:spPr>
            <a:xfrm>
              <a:off x="2133796" y="3156036"/>
              <a:ext cx="395515" cy="1499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feld 130">
              <a:extLst>
                <a:ext uri="{FF2B5EF4-FFF2-40B4-BE49-F238E27FC236}">
                  <a16:creationId xmlns:a16="http://schemas.microsoft.com/office/drawing/2014/main" id="{1C7468FA-922B-4046-9C92-936850BF8D96}"/>
                </a:ext>
              </a:extLst>
            </p:cNvPr>
            <p:cNvSpPr txBox="1"/>
            <p:nvPr/>
          </p:nvSpPr>
          <p:spPr>
            <a:xfrm>
              <a:off x="2461691" y="3456324"/>
              <a:ext cx="3074303" cy="2129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en-US" sz="1150" dirty="0">
                  <a:latin typeface="TeleNeo Office" panose="020B0504040202090203" pitchFamily="34" charset="0"/>
                </a:rPr>
                <a:t>Technology:  Clock combiner for Cesium(s) + GNSS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FDBCBA-44F0-48CA-A3B9-BDA47A01BFBB}"/>
              </a:ext>
            </a:extLst>
          </p:cNvPr>
          <p:cNvGrpSpPr/>
          <p:nvPr/>
        </p:nvGrpSpPr>
        <p:grpSpPr>
          <a:xfrm>
            <a:off x="2133796" y="3114472"/>
            <a:ext cx="3279118" cy="1440239"/>
            <a:chOff x="2133796" y="3218382"/>
            <a:chExt cx="3279118" cy="1440239"/>
          </a:xfrm>
        </p:grpSpPr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DF79DC1C-204B-41AD-AA6B-9BE7BB4DFCC4}"/>
                </a:ext>
              </a:extLst>
            </p:cNvPr>
            <p:cNvSpPr/>
            <p:nvPr/>
          </p:nvSpPr>
          <p:spPr>
            <a:xfrm>
              <a:off x="2460470" y="3880339"/>
              <a:ext cx="2952444" cy="76622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AD31140C-BA5A-46DA-AB24-1A66734FDF26}"/>
                </a:ext>
              </a:extLst>
            </p:cNvPr>
            <p:cNvSpPr txBox="1"/>
            <p:nvPr/>
          </p:nvSpPr>
          <p:spPr>
            <a:xfrm>
              <a:off x="2741006" y="3931717"/>
              <a:ext cx="2387439" cy="403563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26000">
                  <a:schemeClr val="accent5">
                    <a:lumMod val="97000"/>
                    <a:lumOff val="3000"/>
                  </a:schemeClr>
                </a:gs>
                <a:gs pos="100000">
                  <a:srgbClr val="FFCC99"/>
                </a:gs>
              </a:gsLst>
              <a:lin ang="162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000">
                  <a:latin typeface="+mn-lt"/>
                </a:defRPr>
              </a:lvl1pPr>
            </a:lstStyle>
            <a:p>
              <a:r>
                <a:rPr lang="en-US" sz="1200" dirty="0">
                  <a:latin typeface="TeleNeo Office" panose="020B0504040202090203" pitchFamily="34" charset="0"/>
                  <a:sym typeface="Wingdings" panose="05000000000000000000" pitchFamily="2" charset="2"/>
                </a:rPr>
                <a:t> </a:t>
              </a:r>
              <a:r>
                <a:rPr lang="en-US" sz="1150" dirty="0">
                  <a:latin typeface="TeleNeo Office" panose="020B0504040202090203" pitchFamily="34" charset="0"/>
                </a:rPr>
                <a:t>coherent network PRTC </a:t>
              </a:r>
              <a:br>
                <a:rPr lang="en-US" sz="1150" dirty="0">
                  <a:latin typeface="TeleNeo Office" panose="020B0504040202090203" pitchFamily="34" charset="0"/>
                </a:rPr>
              </a:br>
              <a:r>
                <a:rPr lang="en-US" sz="950" dirty="0">
                  <a:latin typeface="TeleNeo Office" panose="020B0504040202090203" pitchFamily="34" charset="0"/>
                </a:rPr>
                <a:t>(cnPRTC, G.8275 as of 2018</a:t>
              </a:r>
              <a:r>
                <a:rPr lang="en-US" sz="950" dirty="0">
                  <a:solidFill>
                    <a:schemeClr val="bg1">
                      <a:lumMod val="50000"/>
                    </a:schemeClr>
                  </a:solidFill>
                  <a:latin typeface="TeleNeo Office" panose="020B0504040202090203" pitchFamily="34" charset="0"/>
                </a:rPr>
                <a:t>,</a:t>
              </a:r>
              <a:r>
                <a:rPr lang="en-US" sz="950" dirty="0">
                  <a:latin typeface="TeleNeo Office" panose="020B0504040202090203" pitchFamily="34" charset="0"/>
                </a:rPr>
                <a:t> </a:t>
              </a:r>
              <a:r>
                <a:rPr lang="en-US" sz="950" dirty="0">
                  <a:solidFill>
                    <a:schemeClr val="bg1">
                      <a:lumMod val="50000"/>
                    </a:schemeClr>
                  </a:solidFill>
                  <a:latin typeface="TeleNeo Office" panose="020B0504040202090203" pitchFamily="34" charset="0"/>
                </a:rPr>
                <a:t>G.8272.2 </a:t>
              </a:r>
              <a:r>
                <a:rPr lang="en-US" sz="950" i="1" dirty="0">
                  <a:solidFill>
                    <a:schemeClr val="bg1">
                      <a:lumMod val="50000"/>
                    </a:schemeClr>
                  </a:solidFill>
                  <a:latin typeface="TeleNeo Office" panose="020B0504040202090203" pitchFamily="34" charset="0"/>
                </a:rPr>
                <a:t>2023 .</a:t>
              </a:r>
              <a:r>
                <a:rPr lang="en-US" sz="950" dirty="0">
                  <a:solidFill>
                    <a:schemeClr val="bg1">
                      <a:lumMod val="50000"/>
                    </a:schemeClr>
                  </a:solidFill>
                  <a:latin typeface="TeleNeo Office" panose="020B0504040202090203" pitchFamily="34" charset="0"/>
                </a:rPr>
                <a:t>..</a:t>
              </a:r>
              <a:r>
                <a:rPr lang="en-US" sz="950" dirty="0">
                  <a:latin typeface="TeleNeo Office" panose="020B0504040202090203" pitchFamily="34" charset="0"/>
                </a:rPr>
                <a:t>)</a:t>
              </a:r>
              <a:r>
                <a:rPr lang="en-US" sz="950" dirty="0">
                  <a:latin typeface="TeleNeo Office" panose="020B0504040202090203" pitchFamily="34" charset="0"/>
                  <a:sym typeface="Wingdings" panose="05000000000000000000" pitchFamily="2" charset="2"/>
                </a:rPr>
                <a:t> </a:t>
              </a:r>
              <a:endParaRPr lang="en-US" sz="950" dirty="0">
                <a:latin typeface="TeleNeo Office" panose="020B0504040202090203" pitchFamily="34" charset="0"/>
              </a:endParaRPr>
            </a:p>
          </p:txBody>
        </p:sp>
        <p:cxnSp>
          <p:nvCxnSpPr>
            <p:cNvPr id="85" name="Gerade Verbindung mit Pfeil 84">
              <a:extLst>
                <a:ext uri="{FF2B5EF4-FFF2-40B4-BE49-F238E27FC236}">
                  <a16:creationId xmlns:a16="http://schemas.microsoft.com/office/drawing/2014/main" id="{E1B4DC2D-E1A1-468B-B096-1D175FDBD6DF}"/>
                </a:ext>
              </a:extLst>
            </p:cNvPr>
            <p:cNvCxnSpPr>
              <a:cxnSpLocks/>
              <a:stCxn id="18" idx="3"/>
              <a:endCxn id="65" idx="1"/>
            </p:cNvCxnSpPr>
            <p:nvPr/>
          </p:nvCxnSpPr>
          <p:spPr>
            <a:xfrm>
              <a:off x="2133796" y="3218382"/>
              <a:ext cx="607210" cy="9151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feld 136">
              <a:extLst>
                <a:ext uri="{FF2B5EF4-FFF2-40B4-BE49-F238E27FC236}">
                  <a16:creationId xmlns:a16="http://schemas.microsoft.com/office/drawing/2014/main" id="{531AA88F-8144-4355-8ABF-43D7A982833D}"/>
                </a:ext>
              </a:extLst>
            </p:cNvPr>
            <p:cNvSpPr txBox="1"/>
            <p:nvPr/>
          </p:nvSpPr>
          <p:spPr>
            <a:xfrm>
              <a:off x="2481662" y="4373543"/>
              <a:ext cx="2561599" cy="2850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150" dirty="0">
                  <a:latin typeface="TeleNeo Office" panose="020B0504040202090203" pitchFamily="34" charset="0"/>
                </a:rPr>
                <a:t>Technology:  ePRTC Clock combiner </a:t>
              </a:r>
              <a:br>
                <a:rPr lang="en-US" sz="1150" dirty="0">
                  <a:latin typeface="TeleNeo Office" panose="020B0504040202090203" pitchFamily="34" charset="0"/>
                </a:rPr>
              </a:br>
              <a:r>
                <a:rPr lang="en-US" sz="1150" dirty="0">
                  <a:latin typeface="TeleNeo Office" panose="020B0504040202090203" pitchFamily="34" charset="0"/>
                </a:rPr>
                <a:t>at meshed architecture e. g. at core network</a:t>
              </a:r>
            </a:p>
          </p:txBody>
        </p:sp>
      </p:grpSp>
      <p:sp>
        <p:nvSpPr>
          <p:cNvPr id="143" name="Textfeld 142">
            <a:extLst>
              <a:ext uri="{FF2B5EF4-FFF2-40B4-BE49-F238E27FC236}">
                <a16:creationId xmlns:a16="http://schemas.microsoft.com/office/drawing/2014/main" id="{1FC2FCF8-259F-42C4-8B50-44FA420BCD34}"/>
              </a:ext>
            </a:extLst>
          </p:cNvPr>
          <p:cNvSpPr txBox="1"/>
          <p:nvPr/>
        </p:nvSpPr>
        <p:spPr>
          <a:xfrm>
            <a:off x="405249" y="921475"/>
            <a:ext cx="3328551" cy="168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ITU-T Specifications &amp; related technology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3877A2A-6E39-40A5-82DE-A866021B2A48}"/>
              </a:ext>
            </a:extLst>
          </p:cNvPr>
          <p:cNvGrpSpPr/>
          <p:nvPr/>
        </p:nvGrpSpPr>
        <p:grpSpPr>
          <a:xfrm>
            <a:off x="5300379" y="1890196"/>
            <a:ext cx="3589621" cy="744734"/>
            <a:chOff x="5300379" y="1890196"/>
            <a:chExt cx="3589621" cy="744734"/>
          </a:xfrm>
        </p:grpSpPr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4C962390-D2A0-4AED-A51A-7C1AE60EA09C}"/>
                </a:ext>
              </a:extLst>
            </p:cNvPr>
            <p:cNvGrpSpPr/>
            <p:nvPr/>
          </p:nvGrpSpPr>
          <p:grpSpPr>
            <a:xfrm>
              <a:off x="6718268" y="1890196"/>
              <a:ext cx="2171732" cy="619033"/>
              <a:chOff x="6718268" y="1890196"/>
              <a:chExt cx="2171732" cy="619033"/>
            </a:xfrm>
          </p:grpSpPr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37E0FE29-04F8-43D6-A59F-B8FCE7237657}"/>
                  </a:ext>
                </a:extLst>
              </p:cNvPr>
              <p:cNvSpPr txBox="1"/>
              <p:nvPr/>
            </p:nvSpPr>
            <p:spPr>
              <a:xfrm>
                <a:off x="7126566" y="1890196"/>
                <a:ext cx="1750876" cy="3764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72000" tIns="0" rIns="0" bIns="0" rtlCol="0">
                <a:spAutoFit/>
              </a:bodyPr>
              <a:lstStyle/>
              <a:p>
                <a:pPr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latin typeface="TeleNeo Office" panose="020B0504040202090203" pitchFamily="34" charset="0"/>
                  </a:rPr>
                  <a:t>Systems in operation</a:t>
                </a:r>
                <a:br>
                  <a:rPr lang="en-US" sz="1150" dirty="0">
                    <a:latin typeface="TeleNeo Office" panose="020B0504040202090203" pitchFamily="34" charset="0"/>
                  </a:rPr>
                </a:br>
                <a:r>
                  <a:rPr lang="en-US" sz="1150" dirty="0">
                    <a:latin typeface="TeleNeo Office" panose="020B0504040202090203" pitchFamily="34" charset="0"/>
                  </a:rPr>
                  <a:t>May be modernized as  -B</a:t>
                </a:r>
              </a:p>
            </p:txBody>
          </p:sp>
          <p:cxnSp>
            <p:nvCxnSpPr>
              <p:cNvPr id="92" name="Gerade Verbindung mit Pfeil 91">
                <a:extLst>
                  <a:ext uri="{FF2B5EF4-FFF2-40B4-BE49-F238E27FC236}">
                    <a16:creationId xmlns:a16="http://schemas.microsoft.com/office/drawing/2014/main" id="{751BE54B-677E-4C11-B5F8-FE38C4444574}"/>
                  </a:ext>
                </a:extLst>
              </p:cNvPr>
              <p:cNvCxnSpPr>
                <a:cxnSpLocks/>
                <a:stCxn id="91" idx="1"/>
                <a:endCxn id="38" idx="3"/>
              </p:cNvCxnSpPr>
              <p:nvPr/>
            </p:nvCxnSpPr>
            <p:spPr>
              <a:xfrm flipH="1" flipV="1">
                <a:off x="6718268" y="2077606"/>
                <a:ext cx="408298" cy="815"/>
              </a:xfrm>
              <a:prstGeom prst="straightConnector1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lg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23DA937F-5A55-4A29-8368-045871B68BE1}"/>
                  </a:ext>
                </a:extLst>
              </p:cNvPr>
              <p:cNvSpPr txBox="1"/>
              <p:nvPr/>
            </p:nvSpPr>
            <p:spPr>
              <a:xfrm>
                <a:off x="7139124" y="2325140"/>
                <a:ext cx="1750876" cy="18408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72000" tIns="0" rIns="0" bIns="0" rtlCol="0">
                <a:spAutoFit/>
              </a:bodyPr>
              <a:lstStyle/>
              <a:p>
                <a:pPr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solidFill>
                      <a:schemeClr val="tx2"/>
                    </a:solidFill>
                    <a:latin typeface="TeleNeo Office" panose="020B0504040202090203" pitchFamily="34" charset="0"/>
                  </a:rPr>
                  <a:t>Preferred for GNSS usage</a:t>
                </a:r>
              </a:p>
            </p:txBody>
          </p:sp>
          <p:cxnSp>
            <p:nvCxnSpPr>
              <p:cNvPr id="96" name="Gerade Verbindung mit Pfeil 95">
                <a:extLst>
                  <a:ext uri="{FF2B5EF4-FFF2-40B4-BE49-F238E27FC236}">
                    <a16:creationId xmlns:a16="http://schemas.microsoft.com/office/drawing/2014/main" id="{53F6FD3F-99A0-4D0E-BB38-792CC707C52E}"/>
                  </a:ext>
                </a:extLst>
              </p:cNvPr>
              <p:cNvCxnSpPr>
                <a:cxnSpLocks/>
                <a:stCxn id="95" idx="1"/>
                <a:endCxn id="46" idx="3"/>
              </p:cNvCxnSpPr>
              <p:nvPr/>
            </p:nvCxnSpPr>
            <p:spPr>
              <a:xfrm flipH="1" flipV="1">
                <a:off x="6718268" y="2416712"/>
                <a:ext cx="420856" cy="473"/>
              </a:xfrm>
              <a:prstGeom prst="straightConnector1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lg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98EA9743-D0D6-4E6B-890C-1AA196CB2145}"/>
                </a:ext>
              </a:extLst>
            </p:cNvPr>
            <p:cNvGrpSpPr/>
            <p:nvPr/>
          </p:nvGrpSpPr>
          <p:grpSpPr>
            <a:xfrm>
              <a:off x="5300379" y="1967097"/>
              <a:ext cx="1417889" cy="667833"/>
              <a:chOff x="5300379" y="1967097"/>
              <a:chExt cx="1417889" cy="667833"/>
            </a:xfrm>
          </p:grpSpPr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88FD5D2C-F06C-4EFD-A5F5-BE1BF0CFAB0B}"/>
                  </a:ext>
                </a:extLst>
              </p:cNvPr>
              <p:cNvSpPr txBox="1"/>
              <p:nvPr/>
            </p:nvSpPr>
            <p:spPr>
              <a:xfrm>
                <a:off x="6005457" y="1967097"/>
                <a:ext cx="712811" cy="221018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txBody>
              <a:bodyPr wrap="square" lIns="18000" tIns="18000" rIns="18000" bIns="18000" rtlCol="0">
                <a:spAutoFit/>
              </a:bodyPr>
              <a:lstStyle>
                <a:defPPr>
                  <a:defRPr lang="de-DE"/>
                </a:defPPr>
                <a:lvl1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lvl1pPr>
              </a:lstStyle>
              <a:p>
                <a:r>
                  <a:rPr lang="en-US" sz="1150" dirty="0">
                    <a:latin typeface="TeleNeo Office" panose="020B0504040202090203" pitchFamily="34" charset="0"/>
                  </a:rPr>
                  <a:t>  </a:t>
                </a:r>
                <a:r>
                  <a:rPr lang="en-US" sz="1100" dirty="0">
                    <a:latin typeface="TeleNeo Office" panose="020B0504040202090203" pitchFamily="34" charset="0"/>
                  </a:rPr>
                  <a:t>PRTC-A</a:t>
                </a: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17652547-B196-46BF-BB21-85701C176C65}"/>
                  </a:ext>
                </a:extLst>
              </p:cNvPr>
              <p:cNvSpPr txBox="1"/>
              <p:nvPr/>
            </p:nvSpPr>
            <p:spPr>
              <a:xfrm>
                <a:off x="6005458" y="2306203"/>
                <a:ext cx="712810" cy="22101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25400" dist="12700" dir="2700000" algn="tl" rotWithShape="0">
                  <a:schemeClr val="tx2">
                    <a:lumMod val="60000"/>
                    <a:lumOff val="40000"/>
                    <a:alpha val="40000"/>
                  </a:schemeClr>
                </a:outerShdw>
              </a:effectLst>
            </p:spPr>
            <p:txBody>
              <a:bodyPr wrap="square" lIns="18000" tIns="18000" rIns="18000" bIns="18000" rtlCol="0">
                <a:spAutoFit/>
              </a:bodyPr>
              <a:lstStyle>
                <a:defPPr>
                  <a:defRPr lang="de-DE"/>
                </a:defPPr>
                <a:lvl1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latin typeface="+mn-lt"/>
                  </a:defRPr>
                </a:lvl1pPr>
              </a:lstStyle>
              <a:p>
                <a:r>
                  <a:rPr lang="en-US" sz="1150" dirty="0">
                    <a:latin typeface="TeleNeo Office" panose="020B0504040202090203" pitchFamily="34" charset="0"/>
                  </a:rPr>
                  <a:t>  </a:t>
                </a:r>
                <a:r>
                  <a:rPr lang="en-US" sz="1100" dirty="0">
                    <a:latin typeface="TeleNeo Office" panose="020B0504040202090203" pitchFamily="34" charset="0"/>
                  </a:rPr>
                  <a:t>PRTC-B</a:t>
                </a:r>
              </a:p>
            </p:txBody>
          </p:sp>
          <p:cxnSp>
            <p:nvCxnSpPr>
              <p:cNvPr id="69" name="Gerade Verbindung mit Pfeil 68">
                <a:extLst>
                  <a:ext uri="{FF2B5EF4-FFF2-40B4-BE49-F238E27FC236}">
                    <a16:creationId xmlns:a16="http://schemas.microsoft.com/office/drawing/2014/main" id="{54B5A4A5-B3A7-493B-B003-4A07A2E41D59}"/>
                  </a:ext>
                </a:extLst>
              </p:cNvPr>
              <p:cNvCxnSpPr>
                <a:cxnSpLocks/>
                <a:stCxn id="43" idx="3"/>
                <a:endCxn id="46" idx="1"/>
              </p:cNvCxnSpPr>
              <p:nvPr/>
            </p:nvCxnSpPr>
            <p:spPr>
              <a:xfrm flipV="1">
                <a:off x="5300379" y="2416712"/>
                <a:ext cx="705079" cy="218218"/>
              </a:xfrm>
              <a:prstGeom prst="straightConnector1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</p:cxnSp>
          <p:cxnSp>
            <p:nvCxnSpPr>
              <p:cNvPr id="72" name="Gerade Verbindung mit Pfeil 71">
                <a:extLst>
                  <a:ext uri="{FF2B5EF4-FFF2-40B4-BE49-F238E27FC236}">
                    <a16:creationId xmlns:a16="http://schemas.microsoft.com/office/drawing/2014/main" id="{8192642C-CAD1-4BD2-AB65-7B7CC361E2E3}"/>
                  </a:ext>
                </a:extLst>
              </p:cNvPr>
              <p:cNvCxnSpPr>
                <a:cxnSpLocks/>
                <a:stCxn id="42" idx="3"/>
                <a:endCxn id="38" idx="1"/>
              </p:cNvCxnSpPr>
              <p:nvPr/>
            </p:nvCxnSpPr>
            <p:spPr>
              <a:xfrm flipV="1">
                <a:off x="5300379" y="2077606"/>
                <a:ext cx="705078" cy="156079"/>
              </a:xfrm>
              <a:prstGeom prst="straightConnector1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B9A0C9E6-DD6D-4FCD-A031-F693A8FB9F1F}"/>
              </a:ext>
            </a:extLst>
          </p:cNvPr>
          <p:cNvGrpSpPr/>
          <p:nvPr/>
        </p:nvGrpSpPr>
        <p:grpSpPr>
          <a:xfrm>
            <a:off x="458185" y="1605788"/>
            <a:ext cx="659402" cy="1796252"/>
            <a:chOff x="458185" y="1605788"/>
            <a:chExt cx="659402" cy="1796252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D0556FF7-E86A-454D-8451-89864489D247}"/>
                </a:ext>
              </a:extLst>
            </p:cNvPr>
            <p:cNvGrpSpPr/>
            <p:nvPr/>
          </p:nvGrpSpPr>
          <p:grpSpPr>
            <a:xfrm>
              <a:off x="458185" y="1605788"/>
              <a:ext cx="659402" cy="1796252"/>
              <a:chOff x="458185" y="1605788"/>
              <a:chExt cx="659402" cy="1616159"/>
            </a:xfrm>
          </p:grpSpPr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060B998D-E346-4658-862E-58C52D02DBE0}"/>
                  </a:ext>
                </a:extLst>
              </p:cNvPr>
              <p:cNvSpPr txBox="1"/>
              <p:nvPr/>
            </p:nvSpPr>
            <p:spPr>
              <a:xfrm>
                <a:off x="458185" y="1605788"/>
                <a:ext cx="659402" cy="1616159"/>
              </a:xfrm>
              <a:prstGeom prst="rect">
                <a:avLst/>
              </a:prstGeom>
              <a:gradFill>
                <a:gsLst>
                  <a:gs pos="0">
                    <a:srgbClr val="FFCC66"/>
                  </a:gs>
                  <a:gs pos="48000">
                    <a:srgbClr val="CCECFF"/>
                  </a:gs>
                  <a:gs pos="100000">
                    <a:srgbClr val="99FF99"/>
                  </a:gs>
                </a:gsLst>
                <a:lin ang="16200000" scaled="1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latin typeface="TeleNeo Office" panose="020B0504040202090203" pitchFamily="34" charset="0"/>
                  </a:rPr>
                  <a:t>ITU-T 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latin typeface="TeleNeo Office" panose="020B0504040202090203" pitchFamily="34" charset="0"/>
                  </a:rPr>
                  <a:t>specified 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latin typeface="TeleNeo Office" panose="020B0504040202090203" pitchFamily="34" charset="0"/>
                  </a:rPr>
                  <a:t>Primary 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latin typeface="TeleNeo Office" panose="020B0504040202090203" pitchFamily="34" charset="0"/>
                  </a:rPr>
                  <a:t>Clocks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dirty="0">
                    <a:latin typeface="TeleNeo Office" panose="020B0504040202090203" pitchFamily="34" charset="0"/>
                    <a:sym typeface="Wingdings" panose="05000000000000000000" pitchFamily="2" charset="2"/>
                  </a:rPr>
                  <a:t>      </a:t>
                </a:r>
                <a:br>
                  <a:rPr lang="en-US" dirty="0">
                    <a:latin typeface="TeleNeo Office" panose="020B0504040202090203" pitchFamily="34" charset="0"/>
                    <a:sym typeface="Wingdings" panose="05000000000000000000" pitchFamily="2" charset="2"/>
                  </a:rPr>
                </a:br>
                <a:r>
                  <a:rPr lang="en-US" dirty="0">
                    <a:latin typeface="TeleNeo Office" panose="020B0504040202090203" pitchFamily="34" charset="0"/>
                    <a:sym typeface="Wingdings" panose="05000000000000000000" pitchFamily="2" charset="2"/>
                  </a:rPr>
                  <a:t> 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TeleNeo Office" panose="020B0504040202090203" pitchFamily="34" charset="0"/>
                    <a:sym typeface="Wingdings" panose="05000000000000000000" pitchFamily="2" charset="2"/>
                  </a:rPr>
                  <a:t></a:t>
                </a:r>
                <a:endParaRPr lang="en-US" sz="2800" dirty="0">
                  <a:solidFill>
                    <a:schemeClr val="bg1">
                      <a:lumMod val="50000"/>
                    </a:schemeClr>
                  </a:solidFill>
                  <a:latin typeface="TeleNeo Office" panose="020B0504040202090203" pitchFamily="34" charset="0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A73BA1F1-ECDE-4B9E-897A-45B238628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49" y="2511648"/>
                <a:ext cx="335109" cy="45319"/>
              </a:xfrm>
              <a:custGeom>
                <a:avLst/>
                <a:gdLst>
                  <a:gd name="T0" fmla="*/ 0 w 1270"/>
                  <a:gd name="T1" fmla="*/ 1 h 181"/>
                  <a:gd name="T2" fmla="*/ 0 w 1270"/>
                  <a:gd name="T3" fmla="*/ 0 h 181"/>
                  <a:gd name="T4" fmla="*/ 0 w 1270"/>
                  <a:gd name="T5" fmla="*/ 1 h 181"/>
                  <a:gd name="T6" fmla="*/ 0 w 1270"/>
                  <a:gd name="T7" fmla="*/ 0 h 181"/>
                  <a:gd name="T8" fmla="*/ 0 w 1270"/>
                  <a:gd name="T9" fmla="*/ 1 h 181"/>
                  <a:gd name="T10" fmla="*/ 0 w 1270"/>
                  <a:gd name="T11" fmla="*/ 0 h 181"/>
                  <a:gd name="T12" fmla="*/ 0 w 1270"/>
                  <a:gd name="T13" fmla="*/ 1 h 181"/>
                  <a:gd name="T14" fmla="*/ 0 w 1270"/>
                  <a:gd name="T15" fmla="*/ 0 h 181"/>
                  <a:gd name="T16" fmla="*/ 0 w 1270"/>
                  <a:gd name="T17" fmla="*/ 1 h 181"/>
                  <a:gd name="T18" fmla="*/ 0 w 1270"/>
                  <a:gd name="T19" fmla="*/ 0 h 181"/>
                  <a:gd name="T20" fmla="*/ 0 w 1270"/>
                  <a:gd name="T21" fmla="*/ 1 h 181"/>
                  <a:gd name="T22" fmla="*/ 0 w 1270"/>
                  <a:gd name="T23" fmla="*/ 0 h 181"/>
                  <a:gd name="T24" fmla="*/ 0 w 1270"/>
                  <a:gd name="T25" fmla="*/ 1 h 181"/>
                  <a:gd name="T26" fmla="*/ 0 w 1270"/>
                  <a:gd name="T27" fmla="*/ 0 h 181"/>
                  <a:gd name="T28" fmla="*/ 0 w 1270"/>
                  <a:gd name="T29" fmla="*/ 1 h 1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70"/>
                  <a:gd name="T46" fmla="*/ 0 h 181"/>
                  <a:gd name="T47" fmla="*/ 1270 w 1270"/>
                  <a:gd name="T48" fmla="*/ 181 h 1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70" h="181">
                    <a:moveTo>
                      <a:pt x="0" y="181"/>
                    </a:moveTo>
                    <a:cubicBezTo>
                      <a:pt x="30" y="90"/>
                      <a:pt x="61" y="0"/>
                      <a:pt x="91" y="0"/>
                    </a:cubicBezTo>
                    <a:cubicBezTo>
                      <a:pt x="121" y="0"/>
                      <a:pt x="152" y="181"/>
                      <a:pt x="182" y="181"/>
                    </a:cubicBezTo>
                    <a:cubicBezTo>
                      <a:pt x="212" y="181"/>
                      <a:pt x="242" y="0"/>
                      <a:pt x="272" y="0"/>
                    </a:cubicBezTo>
                    <a:cubicBezTo>
                      <a:pt x="302" y="0"/>
                      <a:pt x="333" y="181"/>
                      <a:pt x="363" y="181"/>
                    </a:cubicBezTo>
                    <a:cubicBezTo>
                      <a:pt x="393" y="181"/>
                      <a:pt x="424" y="0"/>
                      <a:pt x="454" y="0"/>
                    </a:cubicBezTo>
                    <a:cubicBezTo>
                      <a:pt x="484" y="0"/>
                      <a:pt x="514" y="181"/>
                      <a:pt x="544" y="181"/>
                    </a:cubicBezTo>
                    <a:cubicBezTo>
                      <a:pt x="574" y="181"/>
                      <a:pt x="605" y="0"/>
                      <a:pt x="635" y="0"/>
                    </a:cubicBezTo>
                    <a:cubicBezTo>
                      <a:pt x="665" y="0"/>
                      <a:pt x="696" y="181"/>
                      <a:pt x="726" y="181"/>
                    </a:cubicBezTo>
                    <a:cubicBezTo>
                      <a:pt x="756" y="181"/>
                      <a:pt x="787" y="0"/>
                      <a:pt x="817" y="0"/>
                    </a:cubicBezTo>
                    <a:cubicBezTo>
                      <a:pt x="847" y="0"/>
                      <a:pt x="877" y="181"/>
                      <a:pt x="907" y="181"/>
                    </a:cubicBezTo>
                    <a:cubicBezTo>
                      <a:pt x="937" y="181"/>
                      <a:pt x="968" y="0"/>
                      <a:pt x="998" y="0"/>
                    </a:cubicBezTo>
                    <a:cubicBezTo>
                      <a:pt x="1028" y="0"/>
                      <a:pt x="1059" y="181"/>
                      <a:pt x="1089" y="181"/>
                    </a:cubicBezTo>
                    <a:cubicBezTo>
                      <a:pt x="1119" y="181"/>
                      <a:pt x="1150" y="0"/>
                      <a:pt x="1180" y="0"/>
                    </a:cubicBezTo>
                    <a:cubicBezTo>
                      <a:pt x="1210" y="0"/>
                      <a:pt x="1240" y="90"/>
                      <a:pt x="1270" y="181"/>
                    </a:cubicBez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de-DE">
                  <a:solidFill>
                    <a:schemeClr val="bg1">
                      <a:lumMod val="65000"/>
                    </a:schemeClr>
                  </a:solidFill>
                  <a:latin typeface="TeleNeo Office" panose="020B0504040202090203" pitchFamily="34" charset="0"/>
                </a:endParaRPr>
              </a:p>
            </p:txBody>
          </p:sp>
        </p:grp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021FC6DC-A073-459C-93F7-48FEB4EAA21A}"/>
                </a:ext>
              </a:extLst>
            </p:cNvPr>
            <p:cNvSpPr txBox="1"/>
            <p:nvPr/>
          </p:nvSpPr>
          <p:spPr>
            <a:xfrm>
              <a:off x="545565" y="2542839"/>
              <a:ext cx="543418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TeleNeo Office" panose="020B0504040202090203" pitchFamily="34" charset="0"/>
                </a:rPr>
                <a:t>For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TeleNeo Office" panose="020B0504040202090203" pitchFamily="34" charset="0"/>
                </a:rPr>
                <a:t>frequency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TeleNeo Office" panose="020B0504040202090203" pitchFamily="34" charset="0"/>
                </a:rPr>
                <a:t>and time</a:t>
              </a:r>
            </a:p>
          </p:txBody>
        </p: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704E9408-A358-45D7-9505-CD2F35565A5B}"/>
              </a:ext>
            </a:extLst>
          </p:cNvPr>
          <p:cNvGrpSpPr/>
          <p:nvPr/>
        </p:nvGrpSpPr>
        <p:grpSpPr>
          <a:xfrm>
            <a:off x="1117587" y="1154696"/>
            <a:ext cx="4289294" cy="1349218"/>
            <a:chOff x="1117587" y="1154696"/>
            <a:chExt cx="4289294" cy="1349218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A52020A3-E7A2-4BBC-B299-0E3075341C01}"/>
                </a:ext>
              </a:extLst>
            </p:cNvPr>
            <p:cNvGrpSpPr/>
            <p:nvPr/>
          </p:nvGrpSpPr>
          <p:grpSpPr>
            <a:xfrm>
              <a:off x="1117587" y="1154696"/>
              <a:ext cx="4289294" cy="1349218"/>
              <a:chOff x="1117587" y="1154696"/>
              <a:chExt cx="4289294" cy="1349218"/>
            </a:xfrm>
          </p:grpSpPr>
          <p:grpSp>
            <p:nvGrpSpPr>
              <p:cNvPr id="77" name="Gruppieren 76">
                <a:extLst>
                  <a:ext uri="{FF2B5EF4-FFF2-40B4-BE49-F238E27FC236}">
                    <a16:creationId xmlns:a16="http://schemas.microsoft.com/office/drawing/2014/main" id="{76393B2B-9046-4846-B5F8-F913BE3E4E18}"/>
                  </a:ext>
                </a:extLst>
              </p:cNvPr>
              <p:cNvGrpSpPr/>
              <p:nvPr/>
            </p:nvGrpSpPr>
            <p:grpSpPr>
              <a:xfrm>
                <a:off x="1304008" y="1154696"/>
                <a:ext cx="4102873" cy="822671"/>
                <a:chOff x="1304008" y="1154696"/>
                <a:chExt cx="4102873" cy="822671"/>
              </a:xfrm>
            </p:grpSpPr>
            <p:sp>
              <p:nvSpPr>
                <p:cNvPr id="37" name="Rechteck 36">
                  <a:extLst>
                    <a:ext uri="{FF2B5EF4-FFF2-40B4-BE49-F238E27FC236}">
                      <a16:creationId xmlns:a16="http://schemas.microsoft.com/office/drawing/2014/main" id="{4BCCDA35-E66D-4EC5-B06E-D9A1CF158F25}"/>
                    </a:ext>
                  </a:extLst>
                </p:cNvPr>
                <p:cNvSpPr/>
                <p:nvPr/>
              </p:nvSpPr>
              <p:spPr>
                <a:xfrm>
                  <a:off x="1304008" y="1154696"/>
                  <a:ext cx="4102873" cy="822671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251260E7-9B8B-4356-95D7-44E02430A120}"/>
                    </a:ext>
                  </a:extLst>
                </p:cNvPr>
                <p:cNvSpPr txBox="1"/>
                <p:nvPr/>
              </p:nvSpPr>
              <p:spPr>
                <a:xfrm>
                  <a:off x="1414286" y="1271409"/>
                  <a:ext cx="1769300" cy="442035"/>
                </a:xfrm>
                <a:prstGeom prst="rect">
                  <a:avLst/>
                </a:prstGeom>
                <a:solidFill>
                  <a:srgbClr val="99FF99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1150" dirty="0">
                      <a:latin typeface="TeleNeo Office" panose="020B0504040202090203" pitchFamily="34" charset="0"/>
                    </a:rPr>
                    <a:t>Primary Reference Clocks</a:t>
                  </a:r>
                </a:p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1150" dirty="0">
                      <a:latin typeface="TeleNeo Office" panose="020B0504040202090203" pitchFamily="34" charset="0"/>
                    </a:rPr>
                    <a:t>     </a:t>
                  </a:r>
                  <a:r>
                    <a:rPr lang="en-US" sz="1150" dirty="0">
                      <a:solidFill>
                        <a:schemeClr val="bg1">
                          <a:lumMod val="50000"/>
                        </a:schemeClr>
                      </a:solidFill>
                      <a:latin typeface="TeleNeo Office" panose="020B0504040202090203" pitchFamily="34" charset="0"/>
                    </a:rPr>
                    <a:t>Frequency only</a:t>
                  </a:r>
                </a:p>
              </p:txBody>
            </p:sp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920892F4-44AF-4D63-B3E2-47B70AFF5CEC}"/>
                    </a:ext>
                  </a:extLst>
                </p:cNvPr>
                <p:cNvSpPr txBox="1"/>
                <p:nvPr/>
              </p:nvSpPr>
              <p:spPr>
                <a:xfrm>
                  <a:off x="3411740" y="1190905"/>
                  <a:ext cx="1888637" cy="257369"/>
                </a:xfrm>
                <a:prstGeom prst="rect">
                  <a:avLst/>
                </a:prstGeom>
                <a:solidFill>
                  <a:srgbClr val="99FF99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txBody>
                <a:bodyPr wrap="square" lIns="36000" tIns="36000" rIns="36000" bIns="36000" rtlCol="0">
                  <a:spAutoFit/>
                </a:bodyPr>
                <a:lstStyle>
                  <a:defPPr>
                    <a:defRPr lang="de-DE"/>
                  </a:defPPr>
                  <a:lvl1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 sz="1200">
                      <a:latin typeface="+mn-lt"/>
                    </a:defRPr>
                  </a:lvl1pPr>
                </a:lstStyle>
                <a:p>
                  <a:r>
                    <a:rPr lang="en-US" sz="1150" dirty="0">
                      <a:latin typeface="TeleNeo Office" panose="020B0504040202090203" pitchFamily="34" charset="0"/>
                    </a:rPr>
                    <a:t> PRC </a:t>
                  </a:r>
                  <a:r>
                    <a:rPr lang="en-US" sz="950" dirty="0">
                      <a:latin typeface="TeleNeo Office" panose="020B0504040202090203" pitchFamily="34" charset="0"/>
                    </a:rPr>
                    <a:t>(10</a:t>
                  </a:r>
                  <a:r>
                    <a:rPr lang="en-US" sz="950" baseline="30000" dirty="0">
                      <a:latin typeface="TeleNeo Office" panose="020B0504040202090203" pitchFamily="34" charset="0"/>
                    </a:rPr>
                    <a:t>-11</a:t>
                  </a:r>
                  <a:r>
                    <a:rPr lang="en-US" sz="950" dirty="0">
                      <a:latin typeface="TeleNeo Office" panose="020B0504040202090203" pitchFamily="34" charset="0"/>
                    </a:rPr>
                    <a:t>, G.811 1976-2016)</a:t>
                  </a:r>
                </a:p>
              </p:txBody>
            </p:sp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E3E7ADCA-B8B3-43FC-BC6B-77A0DB484E49}"/>
                    </a:ext>
                  </a:extLst>
                </p:cNvPr>
                <p:cNvSpPr txBox="1"/>
                <p:nvPr/>
              </p:nvSpPr>
              <p:spPr>
                <a:xfrm>
                  <a:off x="3411741" y="1547514"/>
                  <a:ext cx="1888638" cy="403563"/>
                </a:xfrm>
                <a:prstGeom prst="rect">
                  <a:avLst/>
                </a:prstGeom>
                <a:solidFill>
                  <a:srgbClr val="99FF99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txBody>
                <a:bodyPr wrap="square" lIns="0" tIns="36000" rIns="0" bIns="36000" rtlCol="0">
                  <a:spAutoFit/>
                </a:bodyPr>
                <a:lstStyle>
                  <a:defPPr>
                    <a:defRPr lang="de-DE"/>
                  </a:defPPr>
                  <a:lvl1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 sz="1200">
                      <a:latin typeface="+mn-lt"/>
                    </a:defRPr>
                  </a:lvl1pPr>
                </a:lstStyle>
                <a:p>
                  <a:r>
                    <a:rPr lang="en-US" sz="1150" dirty="0">
                      <a:latin typeface="TeleNeo Office" panose="020B0504040202090203" pitchFamily="34" charset="0"/>
                    </a:rPr>
                    <a:t>Enhanced PRC </a:t>
                  </a:r>
                  <a:br>
                    <a:rPr lang="en-US" sz="1150" dirty="0">
                      <a:latin typeface="TeleNeo Office" panose="020B0504040202090203" pitchFamily="34" charset="0"/>
                    </a:rPr>
                  </a:br>
                  <a:r>
                    <a:rPr lang="en-US" sz="950" dirty="0">
                      <a:latin typeface="TeleNeo Office" panose="020B0504040202090203" pitchFamily="34" charset="0"/>
                    </a:rPr>
                    <a:t>(10</a:t>
                  </a:r>
                  <a:r>
                    <a:rPr lang="en-US" sz="950" baseline="30000" dirty="0">
                      <a:latin typeface="TeleNeo Office" panose="020B0504040202090203" pitchFamily="34" charset="0"/>
                    </a:rPr>
                    <a:t>-12</a:t>
                  </a:r>
                  <a:r>
                    <a:rPr lang="en-US" sz="950" dirty="0">
                      <a:latin typeface="TeleNeo Office" panose="020B0504040202090203" pitchFamily="34" charset="0"/>
                    </a:rPr>
                    <a:t>, G.811.1 2017</a:t>
                  </a:r>
                  <a:r>
                    <a:rPr lang="en-US" sz="950" dirty="0">
                      <a:solidFill>
                        <a:schemeClr val="bg1">
                          <a:lumMod val="50000"/>
                        </a:schemeClr>
                      </a:solidFill>
                      <a:latin typeface="TeleNeo Office" panose="020B0504040202090203" pitchFamily="34" charset="0"/>
                    </a:rPr>
                    <a:t>, </a:t>
                  </a:r>
                  <a:r>
                    <a:rPr lang="en-US" sz="950" i="1" dirty="0">
                      <a:solidFill>
                        <a:schemeClr val="bg1">
                          <a:lumMod val="50000"/>
                        </a:schemeClr>
                      </a:solidFill>
                      <a:latin typeface="TeleNeo Office" panose="020B0504040202090203" pitchFamily="34" charset="0"/>
                    </a:rPr>
                    <a:t>2023 …</a:t>
                  </a:r>
                  <a:r>
                    <a:rPr lang="en-US" sz="950" dirty="0">
                      <a:latin typeface="TeleNeo Office" panose="020B0504040202090203" pitchFamily="34" charset="0"/>
                    </a:rPr>
                    <a:t>)</a:t>
                  </a:r>
                </a:p>
              </p:txBody>
            </p:sp>
            <p:cxnSp>
              <p:nvCxnSpPr>
                <p:cNvPr id="32" name="Gerade Verbindung mit Pfeil 31">
                  <a:extLst>
                    <a:ext uri="{FF2B5EF4-FFF2-40B4-BE49-F238E27FC236}">
                      <a16:creationId xmlns:a16="http://schemas.microsoft.com/office/drawing/2014/main" id="{6E3CE58A-8DA7-4C4E-BDF8-E7848F0B4044}"/>
                    </a:ext>
                  </a:extLst>
                </p:cNvPr>
                <p:cNvCxnSpPr>
                  <a:cxnSpLocks/>
                  <a:stCxn id="14" idx="3"/>
                  <a:endCxn id="27" idx="1"/>
                </p:cNvCxnSpPr>
                <p:nvPr/>
              </p:nvCxnSpPr>
              <p:spPr>
                <a:xfrm flipV="1">
                  <a:off x="3183586" y="1319590"/>
                  <a:ext cx="228154" cy="1728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mit Pfeil 34">
                  <a:extLst>
                    <a:ext uri="{FF2B5EF4-FFF2-40B4-BE49-F238E27FC236}">
                      <a16:creationId xmlns:a16="http://schemas.microsoft.com/office/drawing/2014/main" id="{BB62492F-FEBF-4B4D-AB83-464332C343ED}"/>
                    </a:ext>
                  </a:extLst>
                </p:cNvPr>
                <p:cNvCxnSpPr>
                  <a:cxnSpLocks/>
                  <a:stCxn id="14" idx="3"/>
                  <a:endCxn id="28" idx="1"/>
                </p:cNvCxnSpPr>
                <p:nvPr/>
              </p:nvCxnSpPr>
              <p:spPr>
                <a:xfrm>
                  <a:off x="3183586" y="1492427"/>
                  <a:ext cx="228155" cy="25686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B1C28227-4C09-48C8-91F0-245F8D993AD1}"/>
                    </a:ext>
                  </a:extLst>
                </p:cNvPr>
                <p:cNvSpPr txBox="1"/>
                <p:nvPr/>
              </p:nvSpPr>
              <p:spPr>
                <a:xfrm>
                  <a:off x="1408177" y="1759856"/>
                  <a:ext cx="1979709" cy="2113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450"/>
                    </a:spcAft>
                    <a:buClr>
                      <a:schemeClr val="tx2"/>
                    </a:buClr>
                  </a:pPr>
                  <a:r>
                    <a:rPr lang="en-US" sz="1150" dirty="0">
                      <a:latin typeface="TeleNeo Office" panose="020B0504040202090203" pitchFamily="34" charset="0"/>
                    </a:rPr>
                    <a:t>Typical technology:  Cesium clock</a:t>
                  </a:r>
                </a:p>
              </p:txBody>
            </p:sp>
          </p:grpSp>
          <p:cxnSp>
            <p:nvCxnSpPr>
              <p:cNvPr id="5" name="Gerade Verbindung mit Pfeil 4">
                <a:extLst>
                  <a:ext uri="{FF2B5EF4-FFF2-40B4-BE49-F238E27FC236}">
                    <a16:creationId xmlns:a16="http://schemas.microsoft.com/office/drawing/2014/main" id="{CB761445-4BC1-429E-9BD7-66BAE9AF7D59}"/>
                  </a:ext>
                </a:extLst>
              </p:cNvPr>
              <p:cNvCxnSpPr>
                <a:cxnSpLocks/>
                <a:stCxn id="2" idx="3"/>
                <a:endCxn id="14" idx="1"/>
              </p:cNvCxnSpPr>
              <p:nvPr/>
            </p:nvCxnSpPr>
            <p:spPr>
              <a:xfrm flipV="1">
                <a:off x="1117587" y="1492427"/>
                <a:ext cx="296699" cy="10114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Freeform 141">
              <a:extLst>
                <a:ext uri="{FF2B5EF4-FFF2-40B4-BE49-F238E27FC236}">
                  <a16:creationId xmlns:a16="http://schemas.microsoft.com/office/drawing/2014/main" id="{6988CB1E-EB92-421F-A31E-BF1182F17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092" y="1575008"/>
              <a:ext cx="335109" cy="50369"/>
            </a:xfrm>
            <a:custGeom>
              <a:avLst/>
              <a:gdLst>
                <a:gd name="T0" fmla="*/ 0 w 1270"/>
                <a:gd name="T1" fmla="*/ 1 h 181"/>
                <a:gd name="T2" fmla="*/ 0 w 1270"/>
                <a:gd name="T3" fmla="*/ 0 h 181"/>
                <a:gd name="T4" fmla="*/ 0 w 1270"/>
                <a:gd name="T5" fmla="*/ 1 h 181"/>
                <a:gd name="T6" fmla="*/ 0 w 1270"/>
                <a:gd name="T7" fmla="*/ 0 h 181"/>
                <a:gd name="T8" fmla="*/ 0 w 1270"/>
                <a:gd name="T9" fmla="*/ 1 h 181"/>
                <a:gd name="T10" fmla="*/ 0 w 1270"/>
                <a:gd name="T11" fmla="*/ 0 h 181"/>
                <a:gd name="T12" fmla="*/ 0 w 1270"/>
                <a:gd name="T13" fmla="*/ 1 h 181"/>
                <a:gd name="T14" fmla="*/ 0 w 1270"/>
                <a:gd name="T15" fmla="*/ 0 h 181"/>
                <a:gd name="T16" fmla="*/ 0 w 1270"/>
                <a:gd name="T17" fmla="*/ 1 h 181"/>
                <a:gd name="T18" fmla="*/ 0 w 1270"/>
                <a:gd name="T19" fmla="*/ 0 h 181"/>
                <a:gd name="T20" fmla="*/ 0 w 1270"/>
                <a:gd name="T21" fmla="*/ 1 h 181"/>
                <a:gd name="T22" fmla="*/ 0 w 1270"/>
                <a:gd name="T23" fmla="*/ 0 h 181"/>
                <a:gd name="T24" fmla="*/ 0 w 1270"/>
                <a:gd name="T25" fmla="*/ 1 h 181"/>
                <a:gd name="T26" fmla="*/ 0 w 1270"/>
                <a:gd name="T27" fmla="*/ 0 h 181"/>
                <a:gd name="T28" fmla="*/ 0 w 1270"/>
                <a:gd name="T29" fmla="*/ 1 h 1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0"/>
                <a:gd name="T46" fmla="*/ 0 h 181"/>
                <a:gd name="T47" fmla="*/ 1270 w 1270"/>
                <a:gd name="T48" fmla="*/ 181 h 1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0" h="181">
                  <a:moveTo>
                    <a:pt x="0" y="181"/>
                  </a:moveTo>
                  <a:cubicBezTo>
                    <a:pt x="30" y="90"/>
                    <a:pt x="61" y="0"/>
                    <a:pt x="91" y="0"/>
                  </a:cubicBezTo>
                  <a:cubicBezTo>
                    <a:pt x="121" y="0"/>
                    <a:pt x="152" y="181"/>
                    <a:pt x="182" y="181"/>
                  </a:cubicBezTo>
                  <a:cubicBezTo>
                    <a:pt x="212" y="181"/>
                    <a:pt x="242" y="0"/>
                    <a:pt x="272" y="0"/>
                  </a:cubicBezTo>
                  <a:cubicBezTo>
                    <a:pt x="302" y="0"/>
                    <a:pt x="333" y="181"/>
                    <a:pt x="363" y="181"/>
                  </a:cubicBezTo>
                  <a:cubicBezTo>
                    <a:pt x="393" y="181"/>
                    <a:pt x="424" y="0"/>
                    <a:pt x="454" y="0"/>
                  </a:cubicBezTo>
                  <a:cubicBezTo>
                    <a:pt x="484" y="0"/>
                    <a:pt x="514" y="181"/>
                    <a:pt x="544" y="181"/>
                  </a:cubicBezTo>
                  <a:cubicBezTo>
                    <a:pt x="574" y="181"/>
                    <a:pt x="605" y="0"/>
                    <a:pt x="635" y="0"/>
                  </a:cubicBezTo>
                  <a:cubicBezTo>
                    <a:pt x="665" y="0"/>
                    <a:pt x="696" y="181"/>
                    <a:pt x="726" y="181"/>
                  </a:cubicBezTo>
                  <a:cubicBezTo>
                    <a:pt x="756" y="181"/>
                    <a:pt x="787" y="0"/>
                    <a:pt x="817" y="0"/>
                  </a:cubicBezTo>
                  <a:cubicBezTo>
                    <a:pt x="847" y="0"/>
                    <a:pt x="877" y="181"/>
                    <a:pt x="907" y="181"/>
                  </a:cubicBezTo>
                  <a:cubicBezTo>
                    <a:pt x="937" y="181"/>
                    <a:pt x="968" y="0"/>
                    <a:pt x="998" y="0"/>
                  </a:cubicBezTo>
                  <a:cubicBezTo>
                    <a:pt x="1028" y="0"/>
                    <a:pt x="1059" y="181"/>
                    <a:pt x="1089" y="181"/>
                  </a:cubicBezTo>
                  <a:cubicBezTo>
                    <a:pt x="1119" y="181"/>
                    <a:pt x="1150" y="0"/>
                    <a:pt x="1180" y="0"/>
                  </a:cubicBezTo>
                  <a:cubicBezTo>
                    <a:pt x="1210" y="0"/>
                    <a:pt x="1240" y="90"/>
                    <a:pt x="1270" y="181"/>
                  </a:cubicBezTo>
                </a:path>
              </a:pathLst>
            </a:custGeom>
            <a:noFill/>
            <a:ln w="6350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>
                <a:solidFill>
                  <a:schemeClr val="bg1">
                    <a:lumMod val="65000"/>
                  </a:schemeClr>
                </a:solidFill>
                <a:latin typeface="TeleNeo Office" panose="020B0504040202090203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E0E1A94-90C1-4C9E-A80C-1E276E127052}"/>
              </a:ext>
            </a:extLst>
          </p:cNvPr>
          <p:cNvGrpSpPr/>
          <p:nvPr/>
        </p:nvGrpSpPr>
        <p:grpSpPr>
          <a:xfrm>
            <a:off x="5300377" y="1131584"/>
            <a:ext cx="3577065" cy="652199"/>
            <a:chOff x="5300377" y="1131584"/>
            <a:chExt cx="3577065" cy="652199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5ABDFB07-0D25-43E5-81D1-5D4B1B21854D}"/>
                </a:ext>
              </a:extLst>
            </p:cNvPr>
            <p:cNvGrpSpPr/>
            <p:nvPr/>
          </p:nvGrpSpPr>
          <p:grpSpPr>
            <a:xfrm>
              <a:off x="6710839" y="1131584"/>
              <a:ext cx="2166603" cy="633953"/>
              <a:chOff x="6710839" y="1131584"/>
              <a:chExt cx="2166603" cy="633953"/>
            </a:xfrm>
          </p:grpSpPr>
          <p:sp>
            <p:nvSpPr>
              <p:cNvPr id="2055" name="Textfeld 2054">
                <a:extLst>
                  <a:ext uri="{FF2B5EF4-FFF2-40B4-BE49-F238E27FC236}">
                    <a16:creationId xmlns:a16="http://schemas.microsoft.com/office/drawing/2014/main" id="{F2C63817-CBB8-46BB-9E6A-AA25D245E57F}"/>
                  </a:ext>
                </a:extLst>
              </p:cNvPr>
              <p:cNvSpPr txBox="1"/>
              <p:nvPr/>
            </p:nvSpPr>
            <p:spPr>
              <a:xfrm>
                <a:off x="7134439" y="1131584"/>
                <a:ext cx="1743001" cy="3764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72000" tIns="0" rIns="0" bIns="0" rtlCol="0">
                <a:spAutoFit/>
              </a:bodyPr>
              <a:lstStyle/>
              <a:p>
                <a:pPr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latin typeface="TeleNeo Office" panose="020B0504040202090203" pitchFamily="34" charset="0"/>
                  </a:rPr>
                  <a:t>Systems in operation</a:t>
                </a:r>
                <a:br>
                  <a:rPr lang="en-US" sz="1150" dirty="0">
                    <a:latin typeface="TeleNeo Office" panose="020B0504040202090203" pitchFamily="34" charset="0"/>
                  </a:rPr>
                </a:br>
                <a:r>
                  <a:rPr lang="en-US" sz="1150" dirty="0">
                    <a:latin typeface="TeleNeo Office" panose="020B0504040202090203" pitchFamily="34" charset="0"/>
                  </a:rPr>
                  <a:t>Not for new systems</a:t>
                </a:r>
              </a:p>
            </p:txBody>
          </p:sp>
          <p:cxnSp>
            <p:nvCxnSpPr>
              <p:cNvPr id="2057" name="Gerade Verbindung mit Pfeil 2056">
                <a:extLst>
                  <a:ext uri="{FF2B5EF4-FFF2-40B4-BE49-F238E27FC236}">
                    <a16:creationId xmlns:a16="http://schemas.microsoft.com/office/drawing/2014/main" id="{D5805F1D-7699-4693-81D0-C9426C4305C6}"/>
                  </a:ext>
                </a:extLst>
              </p:cNvPr>
              <p:cNvCxnSpPr>
                <a:cxnSpLocks/>
                <a:stCxn id="2055" idx="1"/>
                <a:endCxn id="78" idx="3"/>
              </p:cNvCxnSpPr>
              <p:nvPr/>
            </p:nvCxnSpPr>
            <p:spPr>
              <a:xfrm flipH="1" flipV="1">
                <a:off x="6710839" y="1318223"/>
                <a:ext cx="423600" cy="1586"/>
              </a:xfrm>
              <a:prstGeom prst="straightConnector1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lg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D19A08AA-3349-40B4-B037-EAEBA7A39D2C}"/>
                  </a:ext>
                </a:extLst>
              </p:cNvPr>
              <p:cNvSpPr txBox="1"/>
              <p:nvPr/>
            </p:nvSpPr>
            <p:spPr>
              <a:xfrm>
                <a:off x="7134440" y="1581448"/>
                <a:ext cx="1743002" cy="18408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72000" tIns="0" rIns="0" bIns="0" rtlCol="0">
                <a:spAutoFit/>
              </a:bodyPr>
              <a:lstStyle/>
              <a:p>
                <a:pPr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solidFill>
                      <a:schemeClr val="tx2"/>
                    </a:solidFill>
                    <a:latin typeface="TeleNeo Office" panose="020B0504040202090203" pitchFamily="34" charset="0"/>
                  </a:rPr>
                  <a:t>For new systems</a:t>
                </a:r>
              </a:p>
            </p:txBody>
          </p:sp>
          <p:cxnSp>
            <p:nvCxnSpPr>
              <p:cNvPr id="87" name="Gerade Verbindung mit Pfeil 86">
                <a:extLst>
                  <a:ext uri="{FF2B5EF4-FFF2-40B4-BE49-F238E27FC236}">
                    <a16:creationId xmlns:a16="http://schemas.microsoft.com/office/drawing/2014/main" id="{2C3DD4B0-28DB-4318-8AB8-5BADE6D9F790}"/>
                  </a:ext>
                </a:extLst>
              </p:cNvPr>
              <p:cNvCxnSpPr>
                <a:cxnSpLocks/>
                <a:stCxn id="86" idx="1"/>
                <a:endCxn id="168" idx="3"/>
              </p:cNvCxnSpPr>
              <p:nvPr/>
            </p:nvCxnSpPr>
            <p:spPr>
              <a:xfrm flipH="1" flipV="1">
                <a:off x="6710840" y="1673274"/>
                <a:ext cx="423600" cy="219"/>
              </a:xfrm>
              <a:prstGeom prst="straightConnector1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lg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AC367862-7037-421F-9F08-B2F0DAA3B9EE}"/>
                </a:ext>
              </a:extLst>
            </p:cNvPr>
            <p:cNvGrpSpPr/>
            <p:nvPr/>
          </p:nvGrpSpPr>
          <p:grpSpPr>
            <a:xfrm>
              <a:off x="5300377" y="1215408"/>
              <a:ext cx="1410463" cy="568375"/>
              <a:chOff x="5300377" y="1215408"/>
              <a:chExt cx="1410463" cy="568375"/>
            </a:xfrm>
          </p:grpSpPr>
          <p:sp>
            <p:nvSpPr>
              <p:cNvPr id="168" name="Textfeld 167">
                <a:extLst>
                  <a:ext uri="{FF2B5EF4-FFF2-40B4-BE49-F238E27FC236}">
                    <a16:creationId xmlns:a16="http://schemas.microsoft.com/office/drawing/2014/main" id="{05FC908D-B10C-4B87-8AEF-96CBDCF1090B}"/>
                  </a:ext>
                </a:extLst>
              </p:cNvPr>
              <p:cNvSpPr txBox="1"/>
              <p:nvPr/>
            </p:nvSpPr>
            <p:spPr>
              <a:xfrm>
                <a:off x="5998029" y="1562765"/>
                <a:ext cx="712811" cy="22101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25400" dist="12700" dir="2700000" algn="tl" rotWithShape="0">
                  <a:schemeClr val="tx2">
                    <a:lumMod val="60000"/>
                    <a:lumOff val="40000"/>
                    <a:alpha val="40000"/>
                  </a:schemeClr>
                </a:outerShdw>
              </a:effectLst>
            </p:spPr>
            <p:txBody>
              <a:bodyPr wrap="square" lIns="18000" tIns="18000" rIns="18000" bIns="1800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50" dirty="0">
                    <a:latin typeface="TeleNeo Office" panose="020B0504040202090203" pitchFamily="34" charset="0"/>
                  </a:rPr>
                  <a:t>  </a:t>
                </a:r>
                <a:r>
                  <a:rPr lang="en-US" sz="1100" dirty="0">
                    <a:latin typeface="TeleNeo Office" panose="020B0504040202090203" pitchFamily="34" charset="0"/>
                  </a:rPr>
                  <a:t>ePRC</a:t>
                </a:r>
              </a:p>
            </p:txBody>
          </p:sp>
          <p:cxnSp>
            <p:nvCxnSpPr>
              <p:cNvPr id="75" name="Gerade Verbindung mit Pfeil 74">
                <a:extLst>
                  <a:ext uri="{FF2B5EF4-FFF2-40B4-BE49-F238E27FC236}">
                    <a16:creationId xmlns:a16="http://schemas.microsoft.com/office/drawing/2014/main" id="{9475808B-C7B5-409D-930B-E739E4C72881}"/>
                  </a:ext>
                </a:extLst>
              </p:cNvPr>
              <p:cNvCxnSpPr>
                <a:cxnSpLocks/>
                <a:stCxn id="28" idx="3"/>
                <a:endCxn id="168" idx="1"/>
              </p:cNvCxnSpPr>
              <p:nvPr/>
            </p:nvCxnSpPr>
            <p:spPr>
              <a:xfrm flipV="1">
                <a:off x="5300379" y="1673274"/>
                <a:ext cx="697650" cy="76022"/>
              </a:xfrm>
              <a:prstGeom prst="straightConnector1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</p:cxnSp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89E785A8-895F-43FF-AA3C-92C953685BBC}"/>
                  </a:ext>
                </a:extLst>
              </p:cNvPr>
              <p:cNvSpPr txBox="1"/>
              <p:nvPr/>
            </p:nvSpPr>
            <p:spPr>
              <a:xfrm>
                <a:off x="5998028" y="1215408"/>
                <a:ext cx="712811" cy="205629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txBody>
              <a:bodyPr wrap="square" lIns="18000" tIns="18000" rIns="18000" bIns="1800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bg1">
                        <a:lumMod val="50000"/>
                      </a:schemeClr>
                    </a:solidFill>
                    <a:latin typeface="TeleNeo Office" panose="020B0504040202090203" pitchFamily="34" charset="0"/>
                  </a:rPr>
                  <a:t>  PRC</a:t>
                </a:r>
              </a:p>
            </p:txBody>
          </p:sp>
          <p:cxnSp>
            <p:nvCxnSpPr>
              <p:cNvPr id="79" name="Gerade Verbindung mit Pfeil 78">
                <a:extLst>
                  <a:ext uri="{FF2B5EF4-FFF2-40B4-BE49-F238E27FC236}">
                    <a16:creationId xmlns:a16="http://schemas.microsoft.com/office/drawing/2014/main" id="{57724903-7EFD-4796-805E-8C6C4147270B}"/>
                  </a:ext>
                </a:extLst>
              </p:cNvPr>
              <p:cNvCxnSpPr>
                <a:cxnSpLocks/>
                <a:stCxn id="27" idx="3"/>
                <a:endCxn id="78" idx="1"/>
              </p:cNvCxnSpPr>
              <p:nvPr/>
            </p:nvCxnSpPr>
            <p:spPr>
              <a:xfrm flipV="1">
                <a:off x="5300377" y="1318223"/>
                <a:ext cx="697651" cy="1367"/>
              </a:xfrm>
              <a:prstGeom prst="straightConnector1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9" name="Gruppieren 2048">
            <a:extLst>
              <a:ext uri="{FF2B5EF4-FFF2-40B4-BE49-F238E27FC236}">
                <a16:creationId xmlns:a16="http://schemas.microsoft.com/office/drawing/2014/main" id="{B7E6AFD7-A365-43D6-8B82-2470394FF2C7}"/>
              </a:ext>
            </a:extLst>
          </p:cNvPr>
          <p:cNvGrpSpPr/>
          <p:nvPr/>
        </p:nvGrpSpPr>
        <p:grpSpPr>
          <a:xfrm>
            <a:off x="5356228" y="2625651"/>
            <a:ext cx="3533772" cy="1294783"/>
            <a:chOff x="5356228" y="2625651"/>
            <a:chExt cx="3533772" cy="1294783"/>
          </a:xfrm>
        </p:grpSpPr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8CFC31C4-917D-4FF7-A089-9D3CA713CB57}"/>
                </a:ext>
              </a:extLst>
            </p:cNvPr>
            <p:cNvGrpSpPr/>
            <p:nvPr/>
          </p:nvGrpSpPr>
          <p:grpSpPr>
            <a:xfrm>
              <a:off x="6737037" y="3099728"/>
              <a:ext cx="2152963" cy="374846"/>
              <a:chOff x="6737037" y="3099728"/>
              <a:chExt cx="2152963" cy="374846"/>
            </a:xfrm>
          </p:grpSpPr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A0B0A00F-76BC-4C05-AF4D-7C6B88101F83}"/>
                  </a:ext>
                </a:extLst>
              </p:cNvPr>
              <p:cNvSpPr txBox="1"/>
              <p:nvPr/>
            </p:nvSpPr>
            <p:spPr>
              <a:xfrm>
                <a:off x="7117514" y="3099728"/>
                <a:ext cx="1772486" cy="37484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72000" tIns="0" rIns="0" bIns="0" rtlCol="0">
                <a:spAutoFit/>
              </a:bodyPr>
              <a:lstStyle/>
              <a:p>
                <a:pPr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solidFill>
                      <a:schemeClr val="tx2"/>
                    </a:solidFill>
                    <a:latin typeface="TeleNeo Office" panose="020B0504040202090203" pitchFamily="34" charset="0"/>
                  </a:rPr>
                  <a:t>ePRTC with PRTC-B as first step for cnPRTC architecture</a:t>
                </a:r>
              </a:p>
            </p:txBody>
          </p:sp>
          <p:cxnSp>
            <p:nvCxnSpPr>
              <p:cNvPr id="105" name="Gerade Verbindung mit Pfeil 104">
                <a:extLst>
                  <a:ext uri="{FF2B5EF4-FFF2-40B4-BE49-F238E27FC236}">
                    <a16:creationId xmlns:a16="http://schemas.microsoft.com/office/drawing/2014/main" id="{C518C495-3E6E-4ACE-B6FE-0F7F7EC531B5}"/>
                  </a:ext>
                </a:extLst>
              </p:cNvPr>
              <p:cNvCxnSpPr>
                <a:cxnSpLocks/>
                <a:stCxn id="104" idx="1"/>
                <a:endCxn id="47" idx="3"/>
              </p:cNvCxnSpPr>
              <p:nvPr/>
            </p:nvCxnSpPr>
            <p:spPr>
              <a:xfrm flipH="1">
                <a:off x="6737037" y="3287151"/>
                <a:ext cx="380477" cy="1072"/>
              </a:xfrm>
              <a:prstGeom prst="straightConnector1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lg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D823346-35C9-4BD8-A596-624948B076C8}"/>
                </a:ext>
              </a:extLst>
            </p:cNvPr>
            <p:cNvGrpSpPr/>
            <p:nvPr/>
          </p:nvGrpSpPr>
          <p:grpSpPr>
            <a:xfrm>
              <a:off x="6730325" y="3639803"/>
              <a:ext cx="2147114" cy="184089"/>
              <a:chOff x="6730325" y="3639803"/>
              <a:chExt cx="2147114" cy="184089"/>
            </a:xfrm>
          </p:grpSpPr>
          <p:sp>
            <p:nvSpPr>
              <p:cNvPr id="108" name="Textfeld 107">
                <a:extLst>
                  <a:ext uri="{FF2B5EF4-FFF2-40B4-BE49-F238E27FC236}">
                    <a16:creationId xmlns:a16="http://schemas.microsoft.com/office/drawing/2014/main" id="{50213B88-3684-4396-A442-7F2984641B8F}"/>
                  </a:ext>
                </a:extLst>
              </p:cNvPr>
              <p:cNvSpPr txBox="1"/>
              <p:nvPr/>
            </p:nvSpPr>
            <p:spPr>
              <a:xfrm>
                <a:off x="7134440" y="3639803"/>
                <a:ext cx="1742999" cy="1840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72000" tIns="0" rIns="0" bIns="0" rtlCol="0">
                <a:spAutoFit/>
              </a:bodyPr>
              <a:lstStyle/>
              <a:p>
                <a:pPr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50" dirty="0">
                    <a:latin typeface="TeleNeo Office" panose="020B0504040202090203" pitchFamily="34" charset="0"/>
                  </a:rPr>
                  <a:t>Separate Cs are  preferred</a:t>
                </a:r>
              </a:p>
            </p:txBody>
          </p:sp>
          <p:cxnSp>
            <p:nvCxnSpPr>
              <p:cNvPr id="110" name="Gerade Verbindung mit Pfeil 109">
                <a:extLst>
                  <a:ext uri="{FF2B5EF4-FFF2-40B4-BE49-F238E27FC236}">
                    <a16:creationId xmlns:a16="http://schemas.microsoft.com/office/drawing/2014/main" id="{4D6EE857-F2AB-461C-9951-32048AA1DD83}"/>
                  </a:ext>
                </a:extLst>
              </p:cNvPr>
              <p:cNvCxnSpPr>
                <a:cxnSpLocks/>
                <a:stCxn id="108" idx="1"/>
                <a:endCxn id="44" idx="3"/>
              </p:cNvCxnSpPr>
              <p:nvPr/>
            </p:nvCxnSpPr>
            <p:spPr>
              <a:xfrm flipH="1">
                <a:off x="6730325" y="3731848"/>
                <a:ext cx="404115" cy="1133"/>
              </a:xfrm>
              <a:prstGeom prst="straightConnector1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lg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EE13CFEF-73CF-4B92-ABC6-A8737CB6A5FC}"/>
                </a:ext>
              </a:extLst>
            </p:cNvPr>
            <p:cNvGrpSpPr/>
            <p:nvPr/>
          </p:nvGrpSpPr>
          <p:grpSpPr>
            <a:xfrm>
              <a:off x="5356228" y="2625651"/>
              <a:ext cx="1362040" cy="638804"/>
              <a:chOff x="5356228" y="2625651"/>
              <a:chExt cx="1362040" cy="638804"/>
            </a:xfrm>
          </p:grpSpPr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1D41CB88-C977-42E3-916B-D0B97B2FC316}"/>
                  </a:ext>
                </a:extLst>
              </p:cNvPr>
              <p:cNvSpPr txBox="1"/>
              <p:nvPr/>
            </p:nvSpPr>
            <p:spPr>
              <a:xfrm>
                <a:off x="6011812" y="2625651"/>
                <a:ext cx="706456" cy="374906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txBody>
              <a:bodyPr wrap="square" lIns="18000" tIns="18000" rIns="18000" bIns="18000" rtlCol="0">
                <a:spAutoFit/>
              </a:bodyPr>
              <a:lstStyle>
                <a:defPPr>
                  <a:defRPr lang="de-DE"/>
                </a:defPPr>
                <a:lvl1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lvl1pPr>
              </a:lstStyle>
              <a:p>
                <a:r>
                  <a:rPr lang="en-US" sz="1100" dirty="0">
                    <a:latin typeface="TeleNeo Office" panose="020B0504040202090203" pitchFamily="34" charset="0"/>
                  </a:rPr>
                  <a:t>ePRTC</a:t>
                </a:r>
                <a:br>
                  <a:rPr lang="en-US" sz="1100" dirty="0">
                    <a:latin typeface="TeleNeo Office" panose="020B0504040202090203" pitchFamily="34" charset="0"/>
                  </a:rPr>
                </a:br>
                <a:r>
                  <a:rPr lang="en-US" sz="1100" dirty="0">
                    <a:latin typeface="TeleNeo Office" panose="020B0504040202090203" pitchFamily="34" charset="0"/>
                  </a:rPr>
                  <a:t>(alone)</a:t>
                </a:r>
              </a:p>
            </p:txBody>
          </p:sp>
          <p:cxnSp>
            <p:nvCxnSpPr>
              <p:cNvPr id="4" name="Gerade Verbindung mit Pfeil 3">
                <a:extLst>
                  <a:ext uri="{FF2B5EF4-FFF2-40B4-BE49-F238E27FC236}">
                    <a16:creationId xmlns:a16="http://schemas.microsoft.com/office/drawing/2014/main" id="{39D6F127-F5C6-4E6C-A505-B5A0204D15B7}"/>
                  </a:ext>
                </a:extLst>
              </p:cNvPr>
              <p:cNvCxnSpPr>
                <a:cxnSpLocks/>
                <a:stCxn id="49" idx="3"/>
                <a:endCxn id="45" idx="1"/>
              </p:cNvCxnSpPr>
              <p:nvPr/>
            </p:nvCxnSpPr>
            <p:spPr>
              <a:xfrm flipV="1">
                <a:off x="5356228" y="2813104"/>
                <a:ext cx="655584" cy="451351"/>
              </a:xfrm>
              <a:prstGeom prst="straightConnector1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E88D679F-840E-490E-870E-65C861965E29}"/>
                </a:ext>
              </a:extLst>
            </p:cNvPr>
            <p:cNvGrpSpPr/>
            <p:nvPr/>
          </p:nvGrpSpPr>
          <p:grpSpPr>
            <a:xfrm>
              <a:off x="5356228" y="3100770"/>
              <a:ext cx="1380809" cy="374906"/>
              <a:chOff x="5356228" y="3100770"/>
              <a:chExt cx="1380809" cy="374906"/>
            </a:xfrm>
          </p:grpSpPr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47F30DD6-6A91-4DB4-B807-CC65D040E5F8}"/>
                  </a:ext>
                </a:extLst>
              </p:cNvPr>
              <p:cNvSpPr txBox="1"/>
              <p:nvPr/>
            </p:nvSpPr>
            <p:spPr>
              <a:xfrm>
                <a:off x="6014664" y="3100770"/>
                <a:ext cx="722373" cy="37490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25400" dist="12700" dir="2700000" algn="tl" rotWithShape="0">
                  <a:schemeClr val="tx2">
                    <a:lumMod val="60000"/>
                    <a:lumOff val="40000"/>
                    <a:alpha val="40000"/>
                  </a:schemeClr>
                </a:outerShdw>
              </a:effectLst>
            </p:spPr>
            <p:txBody>
              <a:bodyPr wrap="square" lIns="18000" tIns="18000" rIns="18000" bIns="18000" rtlCol="0">
                <a:spAutoFit/>
              </a:bodyPr>
              <a:lstStyle>
                <a:defPPr>
                  <a:defRPr lang="de-DE"/>
                </a:defPPr>
                <a:lvl1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latin typeface="+mn-lt"/>
                  </a:defRPr>
                </a:lvl1pPr>
              </a:lstStyle>
              <a:p>
                <a:r>
                  <a:rPr lang="en-US" sz="1100" dirty="0">
                    <a:latin typeface="TeleNeo Office" panose="020B0504040202090203" pitchFamily="34" charset="0"/>
                  </a:rPr>
                  <a:t>ePRTC </a:t>
                </a:r>
              </a:p>
              <a:p>
                <a:r>
                  <a:rPr lang="en-US" sz="1100" dirty="0">
                    <a:latin typeface="TeleNeo Office" panose="020B0504040202090203" pitchFamily="34" charset="0"/>
                  </a:rPr>
                  <a:t>+ PRTC-B</a:t>
                </a:r>
              </a:p>
            </p:txBody>
          </p:sp>
          <p:cxnSp>
            <p:nvCxnSpPr>
              <p:cNvPr id="51" name="Gerade Verbindung mit Pfeil 50">
                <a:extLst>
                  <a:ext uri="{FF2B5EF4-FFF2-40B4-BE49-F238E27FC236}">
                    <a16:creationId xmlns:a16="http://schemas.microsoft.com/office/drawing/2014/main" id="{B1B5F4F0-C60B-464A-8CB9-600955EC4DA2}"/>
                  </a:ext>
                </a:extLst>
              </p:cNvPr>
              <p:cNvCxnSpPr>
                <a:cxnSpLocks/>
                <a:stCxn id="49" idx="3"/>
                <a:endCxn id="47" idx="1"/>
              </p:cNvCxnSpPr>
              <p:nvPr/>
            </p:nvCxnSpPr>
            <p:spPr>
              <a:xfrm>
                <a:off x="5356228" y="3264455"/>
                <a:ext cx="658436" cy="23768"/>
              </a:xfrm>
              <a:prstGeom prst="straightConnector1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217DDF2C-AB0F-4385-B9CE-B0D17DC164D6}"/>
                </a:ext>
              </a:extLst>
            </p:cNvPr>
            <p:cNvSpPr txBox="1"/>
            <p:nvPr/>
          </p:nvSpPr>
          <p:spPr>
            <a:xfrm>
              <a:off x="7135594" y="2720844"/>
              <a:ext cx="1754406" cy="1840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sz="1150" dirty="0">
                  <a:latin typeface="TeleNeo Office" panose="020B0504040202090203" pitchFamily="34" charset="0"/>
                </a:rPr>
                <a:t>Currently not considered</a:t>
              </a:r>
            </a:p>
          </p:txBody>
        </p:sp>
        <p:cxnSp>
          <p:nvCxnSpPr>
            <p:cNvPr id="100" name="Gerade Verbindung mit Pfeil 99">
              <a:extLst>
                <a:ext uri="{FF2B5EF4-FFF2-40B4-BE49-F238E27FC236}">
                  <a16:creationId xmlns:a16="http://schemas.microsoft.com/office/drawing/2014/main" id="{4DDDEB0A-7B87-4B78-B5CF-18E62C3FC70E}"/>
                </a:ext>
              </a:extLst>
            </p:cNvPr>
            <p:cNvCxnSpPr>
              <a:cxnSpLocks/>
              <a:stCxn id="99" idx="1"/>
              <a:endCxn id="45" idx="3"/>
            </p:cNvCxnSpPr>
            <p:nvPr/>
          </p:nvCxnSpPr>
          <p:spPr>
            <a:xfrm flipH="1">
              <a:off x="6718268" y="2812889"/>
              <a:ext cx="417326" cy="215"/>
            </a:xfrm>
            <a:prstGeom prst="straightConnector1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lg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2E562DC4-A6ED-4D6A-96C0-1FCDB5825321}"/>
                </a:ext>
              </a:extLst>
            </p:cNvPr>
            <p:cNvSpPr txBox="1"/>
            <p:nvPr/>
          </p:nvSpPr>
          <p:spPr>
            <a:xfrm>
              <a:off x="6005458" y="3545528"/>
              <a:ext cx="724867" cy="374906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wrap="square" lIns="18000" tIns="18000" rIns="18000" bIns="1800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>
                      <a:lumMod val="50000"/>
                    </a:schemeClr>
                  </a:solidFill>
                  <a:latin typeface="+mn-lt"/>
                </a:defRPr>
              </a:lvl1pPr>
            </a:lstStyle>
            <a:p>
              <a:r>
                <a:rPr lang="en-US" sz="1100" dirty="0">
                  <a:latin typeface="TeleNeo Office" panose="020B0504040202090203" pitchFamily="34" charset="0"/>
                </a:rPr>
                <a:t>ePRTC + Cs </a:t>
              </a:r>
            </a:p>
            <a:p>
              <a:r>
                <a:rPr lang="en-US" sz="1100" dirty="0">
                  <a:latin typeface="TeleNeo Office" panose="020B0504040202090203" pitchFamily="34" charset="0"/>
                </a:rPr>
                <a:t>+ PRTC-B</a:t>
              </a:r>
            </a:p>
          </p:txBody>
        </p: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26FD7945-B5AE-4FF2-9451-4D0A146BEE43}"/>
                </a:ext>
              </a:extLst>
            </p:cNvPr>
            <p:cNvCxnSpPr>
              <a:cxnSpLocks/>
              <a:stCxn id="49" idx="3"/>
              <a:endCxn id="44" idx="1"/>
            </p:cNvCxnSpPr>
            <p:nvPr/>
          </p:nvCxnSpPr>
          <p:spPr>
            <a:xfrm>
              <a:off x="5356228" y="3264455"/>
              <a:ext cx="649230" cy="468526"/>
            </a:xfrm>
            <a:prstGeom prst="straightConnector1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tailEnd type="triangle" w="sm" len="sm"/>
            </a:ln>
            <a:effectLst/>
          </p:spPr>
        </p:cxnSp>
      </p:grpSp>
      <p:grpSp>
        <p:nvGrpSpPr>
          <p:cNvPr id="2052" name="Gruppieren 2051">
            <a:extLst>
              <a:ext uri="{FF2B5EF4-FFF2-40B4-BE49-F238E27FC236}">
                <a16:creationId xmlns:a16="http://schemas.microsoft.com/office/drawing/2014/main" id="{34852523-5ACF-4B73-8094-7C5F2DC53512}"/>
              </a:ext>
            </a:extLst>
          </p:cNvPr>
          <p:cNvGrpSpPr/>
          <p:nvPr/>
        </p:nvGrpSpPr>
        <p:grpSpPr>
          <a:xfrm>
            <a:off x="5128445" y="3970885"/>
            <a:ext cx="3742584" cy="376450"/>
            <a:chOff x="5128445" y="3970885"/>
            <a:chExt cx="3742584" cy="376450"/>
          </a:xfrm>
        </p:grpSpPr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B37BE396-76C4-4475-BAD6-AED4BE1AF931}"/>
                </a:ext>
              </a:extLst>
            </p:cNvPr>
            <p:cNvGrpSpPr/>
            <p:nvPr/>
          </p:nvGrpSpPr>
          <p:grpSpPr>
            <a:xfrm>
              <a:off x="6739531" y="3970885"/>
              <a:ext cx="2131498" cy="376450"/>
              <a:chOff x="6739531" y="3970885"/>
              <a:chExt cx="2131498" cy="376450"/>
            </a:xfrm>
          </p:grpSpPr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C8FF99BB-5045-4833-8295-5D28F9932E54}"/>
                  </a:ext>
                </a:extLst>
              </p:cNvPr>
              <p:cNvSpPr txBox="1"/>
              <p:nvPr/>
            </p:nvSpPr>
            <p:spPr>
              <a:xfrm>
                <a:off x="7128031" y="3970885"/>
                <a:ext cx="1742998" cy="376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">
                <a:noFill/>
                <a:tailEnd type="triangle" w="sm" len="sm"/>
              </a:ln>
              <a:effectLst/>
            </p:spPr>
            <p:txBody>
              <a:bodyPr wrap="square" lIns="72000" tIns="0" rIns="0" bIns="0" rtlCol="0">
                <a:spAutoFit/>
              </a:bodyPr>
              <a:lstStyle/>
              <a:p>
                <a:pPr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150" dirty="0">
                    <a:solidFill>
                      <a:schemeClr val="tx2"/>
                    </a:solidFill>
                    <a:latin typeface="TeleNeo Office" panose="020B0504040202090203" pitchFamily="34" charset="0"/>
                  </a:rPr>
                  <a:t>Future  most resilience sync net architecture</a:t>
                </a:r>
              </a:p>
            </p:txBody>
          </p:sp>
          <p:cxnSp>
            <p:nvCxnSpPr>
              <p:cNvPr id="119" name="Gerade Verbindung mit Pfeil 118">
                <a:extLst>
                  <a:ext uri="{FF2B5EF4-FFF2-40B4-BE49-F238E27FC236}">
                    <a16:creationId xmlns:a16="http://schemas.microsoft.com/office/drawing/2014/main" id="{8FFE7F67-3067-4ECC-B0DB-6954AE19D8C7}"/>
                  </a:ext>
                </a:extLst>
              </p:cNvPr>
              <p:cNvCxnSpPr>
                <a:cxnSpLocks/>
                <a:stCxn id="118" idx="1"/>
                <a:endCxn id="113" idx="3"/>
              </p:cNvCxnSpPr>
              <p:nvPr/>
            </p:nvCxnSpPr>
            <p:spPr>
              <a:xfrm flipH="1">
                <a:off x="6739531" y="4159110"/>
                <a:ext cx="388500" cy="803"/>
              </a:xfrm>
              <a:prstGeom prst="straightConnector1">
                <a:avLst/>
              </a:prstGeom>
              <a:noFill/>
              <a:ln w="3175"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</p:cxnSp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63E3441E-A05E-470D-8F76-321660539AD0}"/>
                </a:ext>
              </a:extLst>
            </p:cNvPr>
            <p:cNvGrpSpPr/>
            <p:nvPr/>
          </p:nvGrpSpPr>
          <p:grpSpPr>
            <a:xfrm>
              <a:off x="5128445" y="4029589"/>
              <a:ext cx="1611086" cy="233138"/>
              <a:chOff x="5128445" y="4029589"/>
              <a:chExt cx="1611086" cy="233138"/>
            </a:xfrm>
          </p:grpSpPr>
          <p:sp>
            <p:nvSpPr>
              <p:cNvPr id="113" name="Textfeld 112">
                <a:extLst>
                  <a:ext uri="{FF2B5EF4-FFF2-40B4-BE49-F238E27FC236}">
                    <a16:creationId xmlns:a16="http://schemas.microsoft.com/office/drawing/2014/main" id="{55073273-2F3B-4321-A2F9-51138AFA69B1}"/>
                  </a:ext>
                </a:extLst>
              </p:cNvPr>
              <p:cNvSpPr txBox="1"/>
              <p:nvPr/>
            </p:nvSpPr>
            <p:spPr>
              <a:xfrm>
                <a:off x="6014664" y="4057098"/>
                <a:ext cx="724867" cy="20562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">
                <a:solidFill>
                  <a:schemeClr val="tx2"/>
                </a:solidFill>
                <a:tailEnd type="triangle" w="sm" len="sm"/>
              </a:ln>
              <a:effectLst/>
            </p:spPr>
            <p:txBody>
              <a:bodyPr wrap="square" lIns="18000" tIns="18000" rIns="18000" bIns="18000" rtlCol="0">
                <a:spAutoFit/>
              </a:bodyPr>
              <a:lstStyle>
                <a:defPPr>
                  <a:defRPr lang="de-DE"/>
                </a:defPPr>
                <a:lvl1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lvl1pPr>
              </a:lstStyle>
              <a:p>
                <a:r>
                  <a:rPr lang="en-US" sz="1100" dirty="0">
                    <a:latin typeface="TeleNeo Office" panose="020B0504040202090203" pitchFamily="34" charset="0"/>
                  </a:rPr>
                  <a:t>Under dev.</a:t>
                </a:r>
              </a:p>
            </p:txBody>
          </p:sp>
          <p:cxnSp>
            <p:nvCxnSpPr>
              <p:cNvPr id="114" name="Gerade Verbindung mit Pfeil 113">
                <a:extLst>
                  <a:ext uri="{FF2B5EF4-FFF2-40B4-BE49-F238E27FC236}">
                    <a16:creationId xmlns:a16="http://schemas.microsoft.com/office/drawing/2014/main" id="{BEBF87A7-ED20-445F-82FA-F22A7CC2FEA2}"/>
                  </a:ext>
                </a:extLst>
              </p:cNvPr>
              <p:cNvCxnSpPr>
                <a:cxnSpLocks/>
                <a:stCxn id="65" idx="3"/>
                <a:endCxn id="113" idx="1"/>
              </p:cNvCxnSpPr>
              <p:nvPr/>
            </p:nvCxnSpPr>
            <p:spPr>
              <a:xfrm>
                <a:off x="5128445" y="4029589"/>
                <a:ext cx="886219" cy="130324"/>
              </a:xfrm>
              <a:prstGeom prst="straightConnector1">
                <a:avLst/>
              </a:prstGeom>
              <a:noFill/>
              <a:ln w="3175">
                <a:solidFill>
                  <a:schemeClr val="bg1">
                    <a:lumMod val="65000"/>
                  </a:schemeClr>
                </a:solidFill>
                <a:tailEnd type="triangle" w="sm" len="sm"/>
              </a:ln>
              <a:effectLst/>
            </p:spPr>
          </p:cxnSp>
        </p:grp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77302BF-3A3C-4828-AEFB-06586E6B36AC}"/>
              </a:ext>
            </a:extLst>
          </p:cNvPr>
          <p:cNvGrpSpPr/>
          <p:nvPr/>
        </p:nvGrpSpPr>
        <p:grpSpPr>
          <a:xfrm>
            <a:off x="2159538" y="4408864"/>
            <a:ext cx="6711490" cy="205629"/>
            <a:chOff x="2159538" y="4408864"/>
            <a:chExt cx="6711490" cy="205629"/>
          </a:xfrm>
        </p:grpSpPr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7B63BCD0-95E9-4C2E-9A05-D17C1BAF6E06}"/>
                </a:ext>
              </a:extLst>
            </p:cNvPr>
            <p:cNvSpPr txBox="1"/>
            <p:nvPr/>
          </p:nvSpPr>
          <p:spPr>
            <a:xfrm>
              <a:off x="6011812" y="4408864"/>
              <a:ext cx="724867" cy="2056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/>
              </a:solidFill>
              <a:tailEnd type="triangle" w="sm" len="sm"/>
            </a:ln>
            <a:effectLst/>
          </p:spPr>
          <p:txBody>
            <a:bodyPr wrap="square" lIns="18000" tIns="18000" rIns="18000" bIns="1800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chemeClr val="bg1">
                      <a:lumMod val="50000"/>
                    </a:schemeClr>
                  </a:solidFill>
                  <a:latin typeface="+mn-lt"/>
                </a:defRPr>
              </a:lvl1pPr>
            </a:lstStyle>
            <a:p>
              <a:r>
                <a:rPr lang="en-US" sz="1100" dirty="0"/>
                <a:t>HA TT</a:t>
              </a: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DA8F0525-FEC1-4CB8-80D3-729BE925695A}"/>
                </a:ext>
              </a:extLst>
            </p:cNvPr>
            <p:cNvCxnSpPr>
              <a:cxnSpLocks/>
            </p:cNvCxnSpPr>
            <p:nvPr/>
          </p:nvCxnSpPr>
          <p:spPr>
            <a:xfrm>
              <a:off x="2159538" y="4586062"/>
              <a:ext cx="3852274" cy="461"/>
            </a:xfrm>
            <a:prstGeom prst="straightConnector1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tailEnd type="triangle" w="sm" len="sm"/>
            </a:ln>
            <a:effectLst/>
          </p:spPr>
        </p:cxn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5656C97C-10A7-40BE-AF02-7D148D45E620}"/>
                </a:ext>
              </a:extLst>
            </p:cNvPr>
            <p:cNvSpPr txBox="1"/>
            <p:nvPr/>
          </p:nvSpPr>
          <p:spPr>
            <a:xfrm>
              <a:off x="7133565" y="4419684"/>
              <a:ext cx="1737463" cy="1771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dirty="0">
                  <a:solidFill>
                    <a:schemeClr val="tx2"/>
                  </a:solidFill>
                </a:rPr>
                <a:t>Needed &amp; under test</a:t>
              </a:r>
            </a:p>
          </p:txBody>
        </p:sp>
        <p:cxnSp>
          <p:nvCxnSpPr>
            <p:cNvPr id="112" name="Gerade Verbindung mit Pfeil 111">
              <a:extLst>
                <a:ext uri="{FF2B5EF4-FFF2-40B4-BE49-F238E27FC236}">
                  <a16:creationId xmlns:a16="http://schemas.microsoft.com/office/drawing/2014/main" id="{9CFD32B3-32E3-4B55-B8C6-545D6F35AE54}"/>
                </a:ext>
              </a:extLst>
            </p:cNvPr>
            <p:cNvCxnSpPr>
              <a:cxnSpLocks/>
              <a:stCxn id="111" idx="1"/>
              <a:endCxn id="106" idx="3"/>
            </p:cNvCxnSpPr>
            <p:nvPr/>
          </p:nvCxnSpPr>
          <p:spPr>
            <a:xfrm flipH="1">
              <a:off x="6736679" y="4508234"/>
              <a:ext cx="396886" cy="3445"/>
            </a:xfrm>
            <a:prstGeom prst="straightConnector1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tailEnd type="triangle" w="sm" len="sm"/>
            </a:ln>
            <a:effectLst/>
          </p:spPr>
        </p:cxn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AD74ECA-EB03-4085-A25C-9EE46D3932A6}"/>
              </a:ext>
            </a:extLst>
          </p:cNvPr>
          <p:cNvGrpSpPr/>
          <p:nvPr/>
        </p:nvGrpSpPr>
        <p:grpSpPr>
          <a:xfrm>
            <a:off x="377924" y="4010210"/>
            <a:ext cx="2363082" cy="600609"/>
            <a:chOff x="377924" y="4010210"/>
            <a:chExt cx="2363082" cy="600609"/>
          </a:xfrm>
        </p:grpSpPr>
        <p:cxnSp>
          <p:nvCxnSpPr>
            <p:cNvPr id="103" name="Gerade Verbindung mit Pfeil 102">
              <a:extLst>
                <a:ext uri="{FF2B5EF4-FFF2-40B4-BE49-F238E27FC236}">
                  <a16:creationId xmlns:a16="http://schemas.microsoft.com/office/drawing/2014/main" id="{56F982D0-713C-489A-84AC-39FF76B0F0A0}"/>
                </a:ext>
              </a:extLst>
            </p:cNvPr>
            <p:cNvCxnSpPr>
              <a:cxnSpLocks/>
              <a:stCxn id="101" idx="3"/>
              <a:endCxn id="65" idx="1"/>
            </p:cNvCxnSpPr>
            <p:nvPr/>
          </p:nvCxnSpPr>
          <p:spPr>
            <a:xfrm flipV="1">
              <a:off x="2218739" y="4029589"/>
              <a:ext cx="522267" cy="2809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8AC4218-A488-4925-BE63-8A6C8F8E99B9}"/>
                </a:ext>
              </a:extLst>
            </p:cNvPr>
            <p:cNvSpPr txBox="1"/>
            <p:nvPr/>
          </p:nvSpPr>
          <p:spPr>
            <a:xfrm>
              <a:off x="377924" y="4010210"/>
              <a:ext cx="1840815" cy="600609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22000">
                  <a:schemeClr val="accent5">
                    <a:lumMod val="97000"/>
                    <a:lumOff val="3000"/>
                  </a:schemeClr>
                </a:gs>
                <a:gs pos="100000">
                  <a:srgbClr val="FFCC99"/>
                </a:gs>
              </a:gsLst>
              <a:lin ang="162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000">
                  <a:latin typeface="+mn-lt"/>
                </a:defRPr>
              </a:lvl1pPr>
            </a:lstStyle>
            <a:p>
              <a:pPr>
                <a:lnSpc>
                  <a:spcPts val="1100"/>
                </a:lnSpc>
              </a:pPr>
              <a:r>
                <a:rPr lang="en-US" dirty="0">
                  <a:latin typeface="TeleNeo Office" panose="020B0504040202090203" pitchFamily="34" charset="0"/>
                  <a:sym typeface="Wingdings" panose="05000000000000000000" pitchFamily="2" charset="2"/>
                </a:rPr>
                <a:t>New High-Accuracy Time Transfer </a:t>
              </a:r>
              <a:br>
                <a:rPr lang="en-US" dirty="0">
                  <a:latin typeface="TeleNeo Office" panose="020B0504040202090203" pitchFamily="34" charset="0"/>
                  <a:sym typeface="Wingdings" panose="05000000000000000000" pitchFamily="2" charset="2"/>
                </a:rPr>
              </a:br>
              <a:r>
                <a:rPr lang="en-US" dirty="0">
                  <a:latin typeface="TeleNeo Office" panose="020B0504040202090203" pitchFamily="34" charset="0"/>
                  <a:sym typeface="Wingdings" panose="05000000000000000000" pitchFamily="2" charset="2"/>
                </a:rPr>
                <a:t>(HA-TT) specification (5ns/1ns </a:t>
              </a:r>
              <a:br>
                <a:rPr lang="en-US" dirty="0">
                  <a:latin typeface="TeleNeo Office" panose="020B0504040202090203" pitchFamily="34" charset="0"/>
                  <a:sym typeface="Wingdings" panose="05000000000000000000" pitchFamily="2" charset="2"/>
                </a:rPr>
              </a:br>
              <a:r>
                <a:rPr lang="en-US" dirty="0">
                  <a:latin typeface="TeleNeo Office" panose="020B0504040202090203" pitchFamily="34" charset="0"/>
                  <a:sym typeface="Wingdings" panose="05000000000000000000" pitchFamily="2" charset="2"/>
                </a:rPr>
                <a:t>maxITEI over 800 km (at </a:t>
              </a:r>
              <a:r>
                <a:rPr lang="en-US" dirty="0">
                  <a:latin typeface="TeleNeo Office" panose="020B0504040202090203" pitchFamily="34" charset="0"/>
                </a:rPr>
                <a:t>G.8271.1)</a:t>
              </a:r>
              <a:br>
                <a:rPr lang="en-US" dirty="0">
                  <a:latin typeface="TeleNeo Office" panose="020B0504040202090203" pitchFamily="34" charset="0"/>
                </a:rPr>
              </a:br>
              <a:r>
                <a:rPr lang="en-US" sz="950" dirty="0">
                  <a:latin typeface="TeleNeo Office" panose="020B0504040202090203" pitchFamily="34" charset="0"/>
                </a:rPr>
                <a:t>(2022)</a:t>
              </a:r>
              <a:r>
                <a:rPr lang="en-US" sz="950" dirty="0">
                  <a:latin typeface="TeleNeo Office" panose="020B0504040202090203" pitchFamily="34" charset="0"/>
                  <a:sym typeface="Wingdings" panose="05000000000000000000" pitchFamily="2" charset="2"/>
                </a:rPr>
                <a:t> </a:t>
              </a:r>
              <a:endParaRPr lang="en-US" sz="950" dirty="0">
                <a:latin typeface="TeleNeo Office" panose="020B050404020209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6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>
            <a:extLst>
              <a:ext uri="{FF2B5EF4-FFF2-40B4-BE49-F238E27FC236}">
                <a16:creationId xmlns:a16="http://schemas.microsoft.com/office/drawing/2014/main" id="{3D991D0E-1CF7-4C68-953D-D7E19239254D}"/>
              </a:ext>
            </a:extLst>
          </p:cNvPr>
          <p:cNvSpPr/>
          <p:nvPr/>
        </p:nvSpPr>
        <p:spPr>
          <a:xfrm>
            <a:off x="5140349" y="693861"/>
            <a:ext cx="954309" cy="3974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6DC48604-5E29-4348-83EF-951FEDB58D07}"/>
              </a:ext>
            </a:extLst>
          </p:cNvPr>
          <p:cNvSpPr/>
          <p:nvPr/>
        </p:nvSpPr>
        <p:spPr>
          <a:xfrm>
            <a:off x="345838" y="899406"/>
            <a:ext cx="4652777" cy="3810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 err="1">
              <a:solidFill>
                <a:schemeClr val="tx1"/>
              </a:solidFill>
            </a:endParaRPr>
          </a:p>
        </p:txBody>
      </p: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12F7CFB2-47DC-4649-A5B9-0CBC62E3823E}"/>
              </a:ext>
            </a:extLst>
          </p:cNvPr>
          <p:cNvCxnSpPr>
            <a:cxnSpLocks/>
          </p:cNvCxnSpPr>
          <p:nvPr/>
        </p:nvCxnSpPr>
        <p:spPr>
          <a:xfrm>
            <a:off x="1418412" y="4504489"/>
            <a:ext cx="3852274" cy="461"/>
          </a:xfrm>
          <a:prstGeom prst="straightConnector1">
            <a:avLst/>
          </a:prstGeom>
          <a:noFill/>
          <a:ln w="3175"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8B584EF9-8716-4F3F-94C0-95761697C202}"/>
              </a:ext>
            </a:extLst>
          </p:cNvPr>
          <p:cNvSpPr txBox="1"/>
          <p:nvPr/>
        </p:nvSpPr>
        <p:spPr>
          <a:xfrm>
            <a:off x="5192930" y="767864"/>
            <a:ext cx="85302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algn="ctr"/>
            <a:r>
              <a:rPr lang="en-US" sz="115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Systems </a:t>
            </a:r>
            <a:br>
              <a:rPr lang="en-US" sz="115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</a:br>
            <a:r>
              <a:rPr lang="en-US" sz="115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at market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2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5084172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From ITU-T specification to System Under Test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6C5EECF1-0789-442C-B616-EA7BC869E75C}"/>
              </a:ext>
            </a:extLst>
          </p:cNvPr>
          <p:cNvSpPr/>
          <p:nvPr/>
        </p:nvSpPr>
        <p:spPr>
          <a:xfrm>
            <a:off x="2173093" y="2092547"/>
            <a:ext cx="2750720" cy="85020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33E857-FEE3-4939-A510-373134C3C1D6}"/>
              </a:ext>
            </a:extLst>
          </p:cNvPr>
          <p:cNvSpPr txBox="1"/>
          <p:nvPr/>
        </p:nvSpPr>
        <p:spPr>
          <a:xfrm>
            <a:off x="1370367" y="2493345"/>
            <a:ext cx="524069" cy="842145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rgbClr val="CCECFF"/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000" dirty="0">
                <a:latin typeface="TeleNeo Office" panose="020B0504040202090203" pitchFamily="34" charset="0"/>
              </a:rPr>
              <a:t>Primary </a:t>
            </a:r>
          </a:p>
          <a:p>
            <a:r>
              <a:rPr lang="en-US" sz="1000" dirty="0">
                <a:latin typeface="TeleNeo Office" panose="020B0504040202090203" pitchFamily="34" charset="0"/>
              </a:rPr>
              <a:t>Refer-</a:t>
            </a:r>
            <a:r>
              <a:rPr lang="en-US" sz="1000" dirty="0" err="1">
                <a:latin typeface="TeleNeo Office" panose="020B0504040202090203" pitchFamily="34" charset="0"/>
              </a:rPr>
              <a:t>ence</a:t>
            </a:r>
            <a:r>
              <a:rPr lang="en-US" sz="1000" dirty="0">
                <a:latin typeface="TeleNeo Office" panose="020B0504040202090203" pitchFamily="34" charset="0"/>
              </a:rPr>
              <a:t> </a:t>
            </a:r>
            <a:br>
              <a:rPr lang="en-US" sz="1000" dirty="0">
                <a:latin typeface="TeleNeo Office" panose="020B0504040202090203" pitchFamily="34" charset="0"/>
              </a:rPr>
            </a:br>
            <a:r>
              <a:rPr lang="en-US" sz="1000" u="sng" dirty="0">
                <a:latin typeface="TeleNeo Office" panose="020B0504040202090203" pitchFamily="34" charset="0"/>
              </a:rPr>
              <a:t>Time</a:t>
            </a:r>
            <a:r>
              <a:rPr lang="en-US" sz="1000" dirty="0">
                <a:latin typeface="TeleNeo Office" panose="020B0504040202090203" pitchFamily="34" charset="0"/>
              </a:rPr>
              <a:t> </a:t>
            </a:r>
          </a:p>
          <a:p>
            <a:r>
              <a:rPr lang="en-US" sz="1000" dirty="0">
                <a:latin typeface="TeleNeo Office" panose="020B0504040202090203" pitchFamily="34" charset="0"/>
              </a:rPr>
              <a:t>Clocks</a:t>
            </a:r>
            <a:r>
              <a:rPr lang="en-US" sz="1000" dirty="0">
                <a:latin typeface="TeleNeo Office" panose="020B0504040202090203" pitchFamily="34" charset="0"/>
                <a:sym typeface="Wingdings" panose="05000000000000000000" pitchFamily="2" charset="2"/>
              </a:rPr>
              <a:t> </a:t>
            </a:r>
            <a:endParaRPr lang="en-US" sz="1000" dirty="0">
              <a:latin typeface="TeleNeo Office" panose="020B0504040202090203" pitchFamily="34" charset="0"/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513D226-F21F-46BD-B501-E3A3FB891EAC}"/>
              </a:ext>
            </a:extLst>
          </p:cNvPr>
          <p:cNvCxnSpPr>
            <a:cxnSpLocks/>
            <a:stCxn id="2" idx="3"/>
            <a:endCxn id="18" idx="1"/>
          </p:cNvCxnSpPr>
          <p:nvPr/>
        </p:nvCxnSpPr>
        <p:spPr>
          <a:xfrm>
            <a:off x="1019261" y="2180749"/>
            <a:ext cx="351106" cy="7336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30D8F606-E63E-45E1-AC35-A8D09D88ED4D}"/>
              </a:ext>
            </a:extLst>
          </p:cNvPr>
          <p:cNvSpPr txBox="1"/>
          <p:nvPr/>
        </p:nvSpPr>
        <p:spPr>
          <a:xfrm>
            <a:off x="2317378" y="2142557"/>
            <a:ext cx="531251" cy="380480"/>
          </a:xfrm>
          <a:prstGeom prst="rect">
            <a:avLst/>
          </a:prstGeom>
          <a:solidFill>
            <a:srgbClr val="99CC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PRTC</a:t>
            </a:r>
            <a:br>
              <a:rPr lang="en-US" sz="1000" dirty="0">
                <a:latin typeface="TeleNeo Office" panose="020B0504040202090203" pitchFamily="34" charset="0"/>
              </a:rPr>
            </a:br>
            <a:r>
              <a:rPr lang="en-US" sz="1000" dirty="0">
                <a:latin typeface="TeleNeo Office" panose="020B0504040202090203" pitchFamily="34" charset="0"/>
              </a:rPr>
              <a:t>(G.8272)</a:t>
            </a:r>
            <a:r>
              <a:rPr lang="en-US" sz="1000" dirty="0">
                <a:latin typeface="TeleNeo Office" panose="020B0504040202090203" pitchFamily="34" charset="0"/>
                <a:sym typeface="Wingdings" panose="05000000000000000000" pitchFamily="2" charset="2"/>
              </a:rPr>
              <a:t> </a:t>
            </a:r>
            <a:endParaRPr lang="en-US" sz="1000" dirty="0">
              <a:latin typeface="TeleNeo Office" panose="020B0504040202090203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ECA00D4-164A-49C1-8C93-2555887270BF}"/>
              </a:ext>
            </a:extLst>
          </p:cNvPr>
          <p:cNvSpPr txBox="1"/>
          <p:nvPr/>
        </p:nvSpPr>
        <p:spPr>
          <a:xfrm>
            <a:off x="3080156" y="2153055"/>
            <a:ext cx="1717867" cy="226591"/>
          </a:xfrm>
          <a:prstGeom prst="rect">
            <a:avLst/>
          </a:prstGeom>
          <a:solidFill>
            <a:srgbClr val="99CC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000" dirty="0">
                <a:latin typeface="TeleNeo Office" panose="020B0504040202090203" pitchFamily="34" charset="0"/>
                <a:sym typeface="Wingdings" panose="05000000000000000000" pitchFamily="2" charset="2"/>
              </a:rPr>
              <a:t> </a:t>
            </a:r>
            <a:r>
              <a:rPr lang="en-US" sz="1000" dirty="0">
                <a:latin typeface="TeleNeo Office" panose="020B0504040202090203" pitchFamily="34" charset="0"/>
              </a:rPr>
              <a:t>PRTC Class A (SB GNSS)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7FFD194-48E8-4ABC-BC2A-5A5FA5797CB2}"/>
              </a:ext>
            </a:extLst>
          </p:cNvPr>
          <p:cNvSpPr txBox="1"/>
          <p:nvPr/>
        </p:nvSpPr>
        <p:spPr>
          <a:xfrm>
            <a:off x="3080157" y="2495521"/>
            <a:ext cx="1713854" cy="226591"/>
          </a:xfrm>
          <a:prstGeom prst="rect">
            <a:avLst/>
          </a:prstGeom>
          <a:solidFill>
            <a:srgbClr val="99CC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000" dirty="0">
                <a:latin typeface="TeleNeo Office" panose="020B0504040202090203" pitchFamily="34" charset="0"/>
              </a:rPr>
              <a:t>PRTC Class B (MB GNSS)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CAF1D7C8-D5B7-4EBC-9D37-4DB6A9260257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>
          <a:xfrm flipV="1">
            <a:off x="1894436" y="2332797"/>
            <a:ext cx="422942" cy="5816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91B3DDA4-E979-41CA-97A4-2EC1B3EDED18}"/>
              </a:ext>
            </a:extLst>
          </p:cNvPr>
          <p:cNvCxnSpPr>
            <a:cxnSpLocks/>
            <a:stCxn id="25" idx="3"/>
            <a:endCxn id="42" idx="1"/>
          </p:cNvCxnSpPr>
          <p:nvPr/>
        </p:nvCxnSpPr>
        <p:spPr>
          <a:xfrm flipV="1">
            <a:off x="2848629" y="2266351"/>
            <a:ext cx="231527" cy="664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0DD1BA9D-07E4-491B-ACCF-E41635C9C5B6}"/>
              </a:ext>
            </a:extLst>
          </p:cNvPr>
          <p:cNvCxnSpPr>
            <a:cxnSpLocks/>
            <a:stCxn id="25" idx="3"/>
            <a:endCxn id="43" idx="1"/>
          </p:cNvCxnSpPr>
          <p:nvPr/>
        </p:nvCxnSpPr>
        <p:spPr>
          <a:xfrm>
            <a:off x="2848629" y="2332797"/>
            <a:ext cx="231528" cy="2760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feld 128">
            <a:extLst>
              <a:ext uri="{FF2B5EF4-FFF2-40B4-BE49-F238E27FC236}">
                <a16:creationId xmlns:a16="http://schemas.microsoft.com/office/drawing/2014/main" id="{886D4250-4F0D-4D9A-921C-BF9A635435F6}"/>
              </a:ext>
            </a:extLst>
          </p:cNvPr>
          <p:cNvSpPr txBox="1"/>
          <p:nvPr/>
        </p:nvSpPr>
        <p:spPr>
          <a:xfrm>
            <a:off x="2287723" y="2729403"/>
            <a:ext cx="1774525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Typical technology:  GNSS receiver</a:t>
            </a: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94336D12-DCB7-4A8C-9FFB-3E04BF10FC27}"/>
              </a:ext>
            </a:extLst>
          </p:cNvPr>
          <p:cNvSpPr/>
          <p:nvPr/>
        </p:nvSpPr>
        <p:spPr>
          <a:xfrm>
            <a:off x="2179126" y="3071445"/>
            <a:ext cx="2744687" cy="568056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D5829D7-5795-4B47-A8ED-5089CF15298E}"/>
              </a:ext>
            </a:extLst>
          </p:cNvPr>
          <p:cNvSpPr txBox="1"/>
          <p:nvPr/>
        </p:nvSpPr>
        <p:spPr>
          <a:xfrm>
            <a:off x="2287722" y="3125379"/>
            <a:ext cx="2506289" cy="226591"/>
          </a:xfrm>
          <a:prstGeom prst="rect">
            <a:avLst/>
          </a:prstGeom>
          <a:solidFill>
            <a:srgbClr val="FFCC66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algn="l"/>
            <a:r>
              <a:rPr lang="en-US" sz="1000" dirty="0">
                <a:latin typeface="TeleNeo Office" panose="020B0504040202090203" pitchFamily="34" charset="0"/>
                <a:sym typeface="Wingdings" panose="05000000000000000000" pitchFamily="2" charset="2"/>
              </a:rPr>
              <a:t> </a:t>
            </a:r>
            <a:r>
              <a:rPr lang="en-US" sz="1000" dirty="0">
                <a:latin typeface="TeleNeo Office" panose="020B0504040202090203" pitchFamily="34" charset="0"/>
              </a:rPr>
              <a:t>Enhanced PRTC (ePRTC, G.8272.1)</a:t>
            </a:r>
            <a:r>
              <a:rPr lang="en-US" sz="1000" dirty="0">
                <a:latin typeface="TeleNeo Office" panose="020B0504040202090203" pitchFamily="34" charset="0"/>
                <a:sym typeface="Wingdings" panose="05000000000000000000" pitchFamily="2" charset="2"/>
              </a:rPr>
              <a:t> </a:t>
            </a:r>
            <a:endParaRPr lang="en-US" sz="1000" dirty="0">
              <a:latin typeface="TeleNeo Office" panose="020B0504040202090203" pitchFamily="34" charset="0"/>
            </a:endParaRPr>
          </a:p>
        </p:txBody>
      </p: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D16DFD3B-A8C5-4F0D-AFA4-CB561058342E}"/>
              </a:ext>
            </a:extLst>
          </p:cNvPr>
          <p:cNvCxnSpPr>
            <a:cxnSpLocks/>
            <a:stCxn id="18" idx="3"/>
            <a:endCxn id="49" idx="1"/>
          </p:cNvCxnSpPr>
          <p:nvPr/>
        </p:nvCxnSpPr>
        <p:spPr>
          <a:xfrm>
            <a:off x="1894436" y="2914418"/>
            <a:ext cx="393286" cy="3242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feld 130">
            <a:extLst>
              <a:ext uri="{FF2B5EF4-FFF2-40B4-BE49-F238E27FC236}">
                <a16:creationId xmlns:a16="http://schemas.microsoft.com/office/drawing/2014/main" id="{1C7468FA-922B-4046-9C92-936850BF8D96}"/>
              </a:ext>
            </a:extLst>
          </p:cNvPr>
          <p:cNvSpPr txBox="1"/>
          <p:nvPr/>
        </p:nvSpPr>
        <p:spPr>
          <a:xfrm>
            <a:off x="2287720" y="3404369"/>
            <a:ext cx="2462213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Technology:  Clock combiner for Cesium + GNSS</a:t>
            </a: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DF79DC1C-204B-41AD-AA6B-9BE7BB4DFCC4}"/>
              </a:ext>
            </a:extLst>
          </p:cNvPr>
          <p:cNvSpPr/>
          <p:nvPr/>
        </p:nvSpPr>
        <p:spPr>
          <a:xfrm>
            <a:off x="2179126" y="3828314"/>
            <a:ext cx="2744687" cy="568056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AD31140C-BA5A-46DA-AB24-1A66734FDF26}"/>
              </a:ext>
            </a:extLst>
          </p:cNvPr>
          <p:cNvSpPr txBox="1"/>
          <p:nvPr/>
        </p:nvSpPr>
        <p:spPr>
          <a:xfrm>
            <a:off x="2372397" y="3908557"/>
            <a:ext cx="2340952" cy="226591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26000">
                <a:schemeClr val="accent5">
                  <a:lumMod val="97000"/>
                  <a:lumOff val="3000"/>
                </a:schemeClr>
              </a:gs>
              <a:gs pos="100000">
                <a:srgbClr val="FFCC99"/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000" dirty="0">
                <a:latin typeface="TeleNeo Office" panose="020B0504040202090203" pitchFamily="34" charset="0"/>
              </a:rPr>
              <a:t>coherent network PRTC (cnPRTC, G.8272.2)</a:t>
            </a:r>
            <a:r>
              <a:rPr lang="en-US" sz="1000" dirty="0">
                <a:latin typeface="TeleNeo Office" panose="020B0504040202090203" pitchFamily="34" charset="0"/>
                <a:sym typeface="Wingdings" panose="05000000000000000000" pitchFamily="2" charset="2"/>
              </a:rPr>
              <a:t> </a:t>
            </a:r>
            <a:endParaRPr lang="en-US" sz="1000" dirty="0">
              <a:latin typeface="TeleNeo Office" panose="020B0504040202090203" pitchFamily="34" charset="0"/>
            </a:endParaRPr>
          </a:p>
        </p:txBody>
      </p: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E1B4DC2D-E1A1-468B-B096-1D175FDBD6DF}"/>
              </a:ext>
            </a:extLst>
          </p:cNvPr>
          <p:cNvCxnSpPr>
            <a:cxnSpLocks/>
            <a:stCxn id="18" idx="3"/>
            <a:endCxn id="65" idx="1"/>
          </p:cNvCxnSpPr>
          <p:nvPr/>
        </p:nvCxnSpPr>
        <p:spPr>
          <a:xfrm>
            <a:off x="1894436" y="2914418"/>
            <a:ext cx="477961" cy="11074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feld 136">
            <a:extLst>
              <a:ext uri="{FF2B5EF4-FFF2-40B4-BE49-F238E27FC236}">
                <a16:creationId xmlns:a16="http://schemas.microsoft.com/office/drawing/2014/main" id="{531AA88F-8144-4355-8ABF-43D7A982833D}"/>
              </a:ext>
            </a:extLst>
          </p:cNvPr>
          <p:cNvSpPr txBox="1"/>
          <p:nvPr/>
        </p:nvSpPr>
        <p:spPr>
          <a:xfrm>
            <a:off x="2192311" y="4140472"/>
            <a:ext cx="2677015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Technology:  Clock combiner at meshed architecture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1FC2FCF8-259F-42C4-8B50-44FA420BCD34}"/>
              </a:ext>
            </a:extLst>
          </p:cNvPr>
          <p:cNvSpPr txBox="1"/>
          <p:nvPr/>
        </p:nvSpPr>
        <p:spPr>
          <a:xfrm>
            <a:off x="405249" y="921475"/>
            <a:ext cx="3766701" cy="168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ITU-T Specification &amp;  related technology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8FD5D2C-F06C-4EFD-A5F5-BE1BF0CFAB0B}"/>
              </a:ext>
            </a:extLst>
          </p:cNvPr>
          <p:cNvSpPr txBox="1"/>
          <p:nvPr/>
        </p:nvSpPr>
        <p:spPr>
          <a:xfrm>
            <a:off x="5290335" y="2000999"/>
            <a:ext cx="684438" cy="20562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18000" tIns="18000" rIns="18000" bIns="18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sz="1100" dirty="0">
                <a:latin typeface="TeleNeo Office" panose="020B0504040202090203" pitchFamily="34" charset="0"/>
              </a:rPr>
              <a:t>  PRTC-A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7652547-B196-46BF-BB21-85701C176C65}"/>
              </a:ext>
            </a:extLst>
          </p:cNvPr>
          <p:cNvSpPr txBox="1"/>
          <p:nvPr/>
        </p:nvSpPr>
        <p:spPr>
          <a:xfrm>
            <a:off x="5290335" y="2306204"/>
            <a:ext cx="680471" cy="2056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25400" dist="127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18000" tIns="18000" rIns="18000" bIns="18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100">
                <a:latin typeface="TeleNeo Office" panose="020B0504040202090203" pitchFamily="34" charset="0"/>
              </a:rPr>
              <a:t>  PRTC-B</a:t>
            </a:r>
            <a:endParaRPr lang="en-US" sz="1100" dirty="0">
              <a:latin typeface="TeleNeo Office" panose="020B0504040202090203" pitchFamily="34" charset="0"/>
            </a:endParaRPr>
          </a:p>
        </p:txBody>
      </p: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4B5A4A5-B3A7-493B-B003-4A07A2E41D59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 flipV="1">
            <a:off x="4794011" y="2409019"/>
            <a:ext cx="496324" cy="199798"/>
          </a:xfrm>
          <a:prstGeom prst="straightConnector1">
            <a:avLst/>
          </a:prstGeom>
          <a:noFill/>
          <a:ln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8192642C-CAD1-4BD2-AB65-7B7CC361E2E3}"/>
              </a:ext>
            </a:extLst>
          </p:cNvPr>
          <p:cNvCxnSpPr>
            <a:cxnSpLocks/>
            <a:stCxn id="42" idx="3"/>
            <a:endCxn id="38" idx="1"/>
          </p:cNvCxnSpPr>
          <p:nvPr/>
        </p:nvCxnSpPr>
        <p:spPr>
          <a:xfrm flipV="1">
            <a:off x="4798023" y="2103814"/>
            <a:ext cx="492312" cy="16253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60B998D-E346-4658-862E-58C52D02DBE0}"/>
              </a:ext>
            </a:extLst>
          </p:cNvPr>
          <p:cNvSpPr txBox="1"/>
          <p:nvPr/>
        </p:nvSpPr>
        <p:spPr>
          <a:xfrm>
            <a:off x="507076" y="1605788"/>
            <a:ext cx="512185" cy="1149921"/>
          </a:xfrm>
          <a:prstGeom prst="rect">
            <a:avLst/>
          </a:prstGeom>
          <a:gradFill>
            <a:gsLst>
              <a:gs pos="0">
                <a:srgbClr val="FFCC66"/>
              </a:gs>
              <a:gs pos="48000">
                <a:srgbClr val="CCECFF"/>
              </a:gs>
              <a:gs pos="100000">
                <a:srgbClr val="99FF99"/>
              </a:gs>
            </a:gsLst>
            <a:lin ang="16200000" scaled="1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ITU-T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00" dirty="0" err="1">
                <a:latin typeface="TeleNeo Office" panose="020B0504040202090203" pitchFamily="34" charset="0"/>
              </a:rPr>
              <a:t>Speci-fied</a:t>
            </a:r>
            <a:r>
              <a:rPr lang="en-US" sz="1000" dirty="0">
                <a:latin typeface="TeleNeo Office" panose="020B0504040202090203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Primary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Clocks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  <a:sym typeface="Wingdings" panose="05000000000000000000" pitchFamily="2" charset="2"/>
              </a:rPr>
              <a:t>      </a:t>
            </a:r>
            <a:br>
              <a:rPr lang="en-US" sz="1000" dirty="0">
                <a:latin typeface="TeleNeo Office" panose="020B0504040202090203" pitchFamily="34" charset="0"/>
                <a:sym typeface="Wingdings" panose="05000000000000000000" pitchFamily="2" charset="2"/>
              </a:rPr>
            </a:br>
            <a:endParaRPr lang="en-US" sz="1000" dirty="0">
              <a:solidFill>
                <a:schemeClr val="bg1">
                  <a:lumMod val="50000"/>
                </a:schemeClr>
              </a:solidFill>
              <a:latin typeface="TeleNeo Office" panose="020B0504040202090203" pitchFamily="34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BCCDA35-E66D-4EC5-B06E-D9A1CF158F25}"/>
              </a:ext>
            </a:extLst>
          </p:cNvPr>
          <p:cNvSpPr/>
          <p:nvPr/>
        </p:nvSpPr>
        <p:spPr>
          <a:xfrm>
            <a:off x="1213576" y="1154696"/>
            <a:ext cx="3710237" cy="82267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1260E7-9B8B-4356-95D7-44E02430A120}"/>
              </a:ext>
            </a:extLst>
          </p:cNvPr>
          <p:cNvSpPr txBox="1"/>
          <p:nvPr/>
        </p:nvSpPr>
        <p:spPr>
          <a:xfrm>
            <a:off x="1323854" y="1271409"/>
            <a:ext cx="1447915" cy="380480"/>
          </a:xfrm>
          <a:prstGeom prst="rect">
            <a:avLst/>
          </a:prstGeom>
          <a:solidFill>
            <a:srgbClr val="99FF99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Primary Reference Clocks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    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Frequency only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20892F4-44AF-4D63-B3E2-47B70AFF5CEC}"/>
              </a:ext>
            </a:extLst>
          </p:cNvPr>
          <p:cNvSpPr txBox="1"/>
          <p:nvPr/>
        </p:nvSpPr>
        <p:spPr>
          <a:xfrm>
            <a:off x="3130397" y="1190905"/>
            <a:ext cx="1734452" cy="226591"/>
          </a:xfrm>
          <a:prstGeom prst="rect">
            <a:avLst/>
          </a:prstGeom>
          <a:solidFill>
            <a:srgbClr val="99FF99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000" dirty="0">
                <a:latin typeface="TeleNeo Office" panose="020B0504040202090203" pitchFamily="34" charset="0"/>
              </a:rPr>
              <a:t> PRC (10</a:t>
            </a:r>
            <a:r>
              <a:rPr lang="en-US" sz="1000" baseline="30000" dirty="0">
                <a:latin typeface="TeleNeo Office" panose="020B0504040202090203" pitchFamily="34" charset="0"/>
              </a:rPr>
              <a:t>-11</a:t>
            </a:r>
            <a:r>
              <a:rPr lang="en-US" sz="1000" dirty="0">
                <a:latin typeface="TeleNeo Office" panose="020B0504040202090203" pitchFamily="34" charset="0"/>
              </a:rPr>
              <a:t>, G.811)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3E7ADCA-B8B3-43FC-BC6B-77A0DB484E49}"/>
              </a:ext>
            </a:extLst>
          </p:cNvPr>
          <p:cNvSpPr txBox="1"/>
          <p:nvPr/>
        </p:nvSpPr>
        <p:spPr>
          <a:xfrm>
            <a:off x="3130398" y="1547514"/>
            <a:ext cx="1734450" cy="226591"/>
          </a:xfrm>
          <a:prstGeom prst="rect">
            <a:avLst/>
          </a:prstGeom>
          <a:solidFill>
            <a:srgbClr val="99FF99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36000" tIns="36000" rIns="36000" bIns="36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000" dirty="0">
                <a:latin typeface="TeleNeo Office" panose="020B0504040202090203" pitchFamily="34" charset="0"/>
              </a:rPr>
              <a:t>Enhanced PRC (10</a:t>
            </a:r>
            <a:r>
              <a:rPr lang="en-US" sz="1000" baseline="30000" dirty="0">
                <a:latin typeface="TeleNeo Office" panose="020B0504040202090203" pitchFamily="34" charset="0"/>
              </a:rPr>
              <a:t>-12</a:t>
            </a:r>
            <a:r>
              <a:rPr lang="en-US" sz="1000" dirty="0">
                <a:latin typeface="TeleNeo Office" panose="020B0504040202090203" pitchFamily="34" charset="0"/>
              </a:rPr>
              <a:t>, G.811.1)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6E3CE58A-8DA7-4C4E-BDF8-E7848F0B4044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 flipV="1">
            <a:off x="2771769" y="1304201"/>
            <a:ext cx="358628" cy="1574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BB62492F-FEBF-4B4D-AB83-464332C343ED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2771769" y="1461649"/>
            <a:ext cx="358629" cy="1991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B1C28227-4C09-48C8-91F0-245F8D993AD1}"/>
              </a:ext>
            </a:extLst>
          </p:cNvPr>
          <p:cNvSpPr txBox="1"/>
          <p:nvPr/>
        </p:nvSpPr>
        <p:spPr>
          <a:xfrm>
            <a:off x="1363462" y="1734748"/>
            <a:ext cx="1720023" cy="2063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000" dirty="0">
                <a:latin typeface="TeleNeo Office" panose="020B0504040202090203" pitchFamily="34" charset="0"/>
              </a:rPr>
              <a:t>Typical technology:  Cesium clock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B761445-4BC1-429E-9BD7-66BAE9AF7D59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 flipV="1">
            <a:off x="1019261" y="1461649"/>
            <a:ext cx="304593" cy="7191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feld 167">
            <a:extLst>
              <a:ext uri="{FF2B5EF4-FFF2-40B4-BE49-F238E27FC236}">
                <a16:creationId xmlns:a16="http://schemas.microsoft.com/office/drawing/2014/main" id="{05FC908D-B10C-4B87-8AEF-96CBDCF1090B}"/>
              </a:ext>
            </a:extLst>
          </p:cNvPr>
          <p:cNvSpPr txBox="1"/>
          <p:nvPr/>
        </p:nvSpPr>
        <p:spPr>
          <a:xfrm>
            <a:off x="5282906" y="1562766"/>
            <a:ext cx="712647" cy="2036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25400" dist="127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18000" tIns="18000" rIns="18000" bIns="1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eleNeo Office" panose="020B0504040202090203" pitchFamily="34" charset="0"/>
              </a:rPr>
              <a:t>  ePRC</a:t>
            </a:r>
          </a:p>
        </p:txBody>
      </p: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9475808B-C7B5-409D-930B-E739E4C72881}"/>
              </a:ext>
            </a:extLst>
          </p:cNvPr>
          <p:cNvCxnSpPr>
            <a:cxnSpLocks/>
            <a:stCxn id="28" idx="3"/>
            <a:endCxn id="168" idx="1"/>
          </p:cNvCxnSpPr>
          <p:nvPr/>
        </p:nvCxnSpPr>
        <p:spPr>
          <a:xfrm>
            <a:off x="4864848" y="1660810"/>
            <a:ext cx="418058" cy="3801"/>
          </a:xfrm>
          <a:prstGeom prst="straightConnector1">
            <a:avLst/>
          </a:prstGeom>
          <a:noFill/>
          <a:ln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89E785A8-895F-43FF-AA3C-92C953685BBC}"/>
              </a:ext>
            </a:extLst>
          </p:cNvPr>
          <p:cNvSpPr txBox="1"/>
          <p:nvPr/>
        </p:nvSpPr>
        <p:spPr>
          <a:xfrm>
            <a:off x="5282905" y="1202708"/>
            <a:ext cx="687901" cy="21254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18000" tIns="18000" rIns="18000" bIns="1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</a:rPr>
              <a:t>  PRC</a:t>
            </a:r>
          </a:p>
        </p:txBody>
      </p: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57724903-7EFD-4796-805E-8C6C4147270B}"/>
              </a:ext>
            </a:extLst>
          </p:cNvPr>
          <p:cNvCxnSpPr>
            <a:cxnSpLocks/>
            <a:stCxn id="27" idx="3"/>
            <a:endCxn id="78" idx="1"/>
          </p:cNvCxnSpPr>
          <p:nvPr/>
        </p:nvCxnSpPr>
        <p:spPr>
          <a:xfrm>
            <a:off x="4864849" y="1304201"/>
            <a:ext cx="418056" cy="4778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1D41CB88-C977-42E3-916B-D0B97B2FC316}"/>
              </a:ext>
            </a:extLst>
          </p:cNvPr>
          <p:cNvSpPr txBox="1"/>
          <p:nvPr/>
        </p:nvSpPr>
        <p:spPr>
          <a:xfrm>
            <a:off x="5296689" y="2625651"/>
            <a:ext cx="674117" cy="37490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18000" tIns="18000" rIns="18000" bIns="18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sz="1100" dirty="0">
                <a:latin typeface="TeleNeo Office" panose="020B0504040202090203" pitchFamily="34" charset="0"/>
              </a:rPr>
              <a:t>ePRTC</a:t>
            </a:r>
            <a:br>
              <a:rPr lang="en-US" sz="1100" dirty="0">
                <a:latin typeface="TeleNeo Office" panose="020B0504040202090203" pitchFamily="34" charset="0"/>
              </a:rPr>
            </a:br>
            <a:r>
              <a:rPr lang="en-US" sz="1100" dirty="0">
                <a:latin typeface="TeleNeo Office" panose="020B0504040202090203" pitchFamily="34" charset="0"/>
              </a:rPr>
              <a:t>(alone)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39D6F127-F5C6-4E6C-A505-B5A0204D15B7}"/>
              </a:ext>
            </a:extLst>
          </p:cNvPr>
          <p:cNvCxnSpPr>
            <a:cxnSpLocks/>
            <a:stCxn id="49" idx="3"/>
            <a:endCxn id="45" idx="1"/>
          </p:cNvCxnSpPr>
          <p:nvPr/>
        </p:nvCxnSpPr>
        <p:spPr>
          <a:xfrm flipV="1">
            <a:off x="4794011" y="2813104"/>
            <a:ext cx="502678" cy="425571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47F30DD6-6A91-4DB4-B807-CC65D040E5F8}"/>
              </a:ext>
            </a:extLst>
          </p:cNvPr>
          <p:cNvSpPr txBox="1"/>
          <p:nvPr/>
        </p:nvSpPr>
        <p:spPr>
          <a:xfrm>
            <a:off x="5299542" y="3100770"/>
            <a:ext cx="671264" cy="3749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25400" dist="127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18000" tIns="18000" rIns="18000" bIns="18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r>
              <a:rPr lang="en-US" sz="1100" dirty="0">
                <a:latin typeface="TeleNeo Office" panose="020B0504040202090203" pitchFamily="34" charset="0"/>
              </a:rPr>
              <a:t>ePRTC </a:t>
            </a:r>
          </a:p>
          <a:p>
            <a:r>
              <a:rPr lang="en-US" sz="1100" dirty="0">
                <a:latin typeface="TeleNeo Office" panose="020B0504040202090203" pitchFamily="34" charset="0"/>
              </a:rPr>
              <a:t>+ PRTC-B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B1B5F4F0-C60B-464A-8CB9-600955EC4DA2}"/>
              </a:ext>
            </a:extLst>
          </p:cNvPr>
          <p:cNvCxnSpPr>
            <a:cxnSpLocks/>
            <a:stCxn id="49" idx="3"/>
            <a:endCxn id="47" idx="1"/>
          </p:cNvCxnSpPr>
          <p:nvPr/>
        </p:nvCxnSpPr>
        <p:spPr>
          <a:xfrm>
            <a:off x="4794011" y="3238675"/>
            <a:ext cx="505531" cy="49548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2E562DC4-A6ED-4D6A-96C0-1FCDB5825321}"/>
              </a:ext>
            </a:extLst>
          </p:cNvPr>
          <p:cNvSpPr txBox="1"/>
          <p:nvPr/>
        </p:nvSpPr>
        <p:spPr>
          <a:xfrm>
            <a:off x="5290336" y="3545528"/>
            <a:ext cx="684436" cy="37490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/>
        </p:spPr>
        <p:txBody>
          <a:bodyPr wrap="square" lIns="18000" tIns="18000" rIns="18000" bIns="18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sz="1100" dirty="0">
                <a:latin typeface="TeleNeo Office" panose="020B0504040202090203" pitchFamily="34" charset="0"/>
              </a:rPr>
              <a:t>ePRTC + Cs </a:t>
            </a:r>
          </a:p>
          <a:p>
            <a:r>
              <a:rPr lang="en-US" sz="1100" dirty="0">
                <a:latin typeface="TeleNeo Office" panose="020B0504040202090203" pitchFamily="34" charset="0"/>
              </a:rPr>
              <a:t>+ PRTC-B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6FD7945-B5AE-4FF2-9451-4D0A146BEE43}"/>
              </a:ext>
            </a:extLst>
          </p:cNvPr>
          <p:cNvCxnSpPr>
            <a:cxnSpLocks/>
            <a:stCxn id="49" idx="3"/>
            <a:endCxn id="44" idx="1"/>
          </p:cNvCxnSpPr>
          <p:nvPr/>
        </p:nvCxnSpPr>
        <p:spPr>
          <a:xfrm>
            <a:off x="4794011" y="3238675"/>
            <a:ext cx="496325" cy="494306"/>
          </a:xfrm>
          <a:prstGeom prst="straightConnector1">
            <a:avLst/>
          </a:prstGeom>
          <a:noFill/>
          <a:ln w="3175"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</p:cxnSp>
      <p:sp>
        <p:nvSpPr>
          <p:cNvPr id="113" name="Textfeld 112">
            <a:extLst>
              <a:ext uri="{FF2B5EF4-FFF2-40B4-BE49-F238E27FC236}">
                <a16:creationId xmlns:a16="http://schemas.microsoft.com/office/drawing/2014/main" id="{55073273-2F3B-4321-A2F9-51138AFA69B1}"/>
              </a:ext>
            </a:extLst>
          </p:cNvPr>
          <p:cNvSpPr txBox="1"/>
          <p:nvPr/>
        </p:nvSpPr>
        <p:spPr>
          <a:xfrm>
            <a:off x="5299542" y="4067489"/>
            <a:ext cx="671264" cy="2056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  <a:tailEnd type="triangle" w="sm" len="sm"/>
          </a:ln>
          <a:effectLst/>
        </p:spPr>
        <p:txBody>
          <a:bodyPr wrap="square" lIns="18000" tIns="18000" rIns="18000" bIns="18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sz="1100" dirty="0">
                <a:latin typeface="TeleNeo Office" panose="020B0504040202090203" pitchFamily="34" charset="0"/>
              </a:rPr>
              <a:t>Under dev.</a:t>
            </a:r>
          </a:p>
        </p:txBody>
      </p: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BEBF87A7-ED20-445F-82FA-F22A7CC2FEA2}"/>
              </a:ext>
            </a:extLst>
          </p:cNvPr>
          <p:cNvCxnSpPr>
            <a:cxnSpLocks/>
            <a:stCxn id="65" idx="3"/>
            <a:endCxn id="113" idx="1"/>
          </p:cNvCxnSpPr>
          <p:nvPr/>
        </p:nvCxnSpPr>
        <p:spPr>
          <a:xfrm>
            <a:off x="4713349" y="4021853"/>
            <a:ext cx="586193" cy="148451"/>
          </a:xfrm>
          <a:prstGeom prst="straightConnector1">
            <a:avLst/>
          </a:prstGeom>
          <a:noFill/>
          <a:ln w="3175">
            <a:solidFill>
              <a:schemeClr val="bg1">
                <a:lumMod val="65000"/>
              </a:schemeClr>
            </a:solidFill>
            <a:tailEnd type="triangle" w="sm" len="sm"/>
          </a:ln>
          <a:effectLst/>
        </p:spPr>
      </p:cxnSp>
      <p:sp>
        <p:nvSpPr>
          <p:cNvPr id="109" name="Rechteck 108">
            <a:extLst>
              <a:ext uri="{FF2B5EF4-FFF2-40B4-BE49-F238E27FC236}">
                <a16:creationId xmlns:a16="http://schemas.microsoft.com/office/drawing/2014/main" id="{23C3293F-DCE7-45E0-9F97-02A9FEEA6186}"/>
              </a:ext>
            </a:extLst>
          </p:cNvPr>
          <p:cNvSpPr/>
          <p:nvPr/>
        </p:nvSpPr>
        <p:spPr>
          <a:xfrm>
            <a:off x="6293627" y="330199"/>
            <a:ext cx="2725933" cy="446813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61BE31B5-3A16-4F7F-B532-4341CB8B2314}"/>
              </a:ext>
            </a:extLst>
          </p:cNvPr>
          <p:cNvSpPr txBox="1"/>
          <p:nvPr/>
        </p:nvSpPr>
        <p:spPr>
          <a:xfrm>
            <a:off x="6428312" y="453050"/>
            <a:ext cx="2256901" cy="1682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algn="ctr"/>
            <a:r>
              <a:rPr lang="en-US" sz="1300" u="sng" dirty="0">
                <a:solidFill>
                  <a:schemeClr val="tx2"/>
                </a:solidFill>
                <a:latin typeface="TeleNeo Office" panose="020B0504040202090203" pitchFamily="34" charset="0"/>
              </a:rPr>
              <a:t>Systems Under Test at DT </a:t>
            </a:r>
            <a:r>
              <a:rPr lang="en-US" sz="1300" u="sng" dirty="0" err="1">
                <a:solidFill>
                  <a:schemeClr val="tx2"/>
                </a:solidFill>
                <a:latin typeface="TeleNeo Office" panose="020B0504040202090203" pitchFamily="34" charset="0"/>
              </a:rPr>
              <a:t>SyncLab</a:t>
            </a:r>
            <a:endParaRPr lang="en-US" sz="1300" u="sng" dirty="0">
              <a:solidFill>
                <a:schemeClr val="tx2"/>
              </a:solidFill>
              <a:latin typeface="TeleNeo Office" panose="020B0504040202090203" pitchFamily="34" charset="0"/>
            </a:endParaRP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44E63441-6F0D-45A3-A4B0-061540642275}"/>
              </a:ext>
            </a:extLst>
          </p:cNvPr>
          <p:cNvGrpSpPr/>
          <p:nvPr/>
        </p:nvGrpSpPr>
        <p:grpSpPr>
          <a:xfrm>
            <a:off x="5995553" y="881870"/>
            <a:ext cx="2937432" cy="782741"/>
            <a:chOff x="5995553" y="881870"/>
            <a:chExt cx="2937432" cy="782741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1532F9A3-C118-4DB2-B16A-77951E50DCA1}"/>
                </a:ext>
              </a:extLst>
            </p:cNvPr>
            <p:cNvSpPr txBox="1"/>
            <p:nvPr/>
          </p:nvSpPr>
          <p:spPr>
            <a:xfrm>
              <a:off x="6431973" y="881870"/>
              <a:ext cx="2501012" cy="374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72000" tIns="0" rIns="0" bIns="0" rtlCol="0">
              <a:spAutoFit/>
            </a:bodyPr>
            <a:lstStyle/>
            <a:p>
              <a:pPr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150" dirty="0">
                  <a:latin typeface="TeleNeo Office" panose="020B0504040202090203" pitchFamily="34" charset="0"/>
                </a:rPr>
                <a:t>different Cesium (ePRC) </a:t>
              </a:r>
              <a:br>
                <a:rPr lang="en-US" sz="1150" dirty="0">
                  <a:latin typeface="TeleNeo Office" panose="020B0504040202090203" pitchFamily="34" charset="0"/>
                </a:rPr>
              </a:br>
              <a:r>
                <a:rPr lang="en-US" sz="1150" dirty="0">
                  <a:latin typeface="TeleNeo Office" panose="020B0504040202090203" pitchFamily="34" charset="0"/>
                </a:rPr>
                <a:t>used for ePRTC clock combiner</a:t>
              </a:r>
            </a:p>
          </p:txBody>
        </p:sp>
        <p:cxnSp>
          <p:nvCxnSpPr>
            <p:cNvPr id="124" name="Gerade Verbindung mit Pfeil 123">
              <a:extLst>
                <a:ext uri="{FF2B5EF4-FFF2-40B4-BE49-F238E27FC236}">
                  <a16:creationId xmlns:a16="http://schemas.microsoft.com/office/drawing/2014/main" id="{D2B5F8DE-45E5-42E0-B01B-7997873376C1}"/>
                </a:ext>
              </a:extLst>
            </p:cNvPr>
            <p:cNvCxnSpPr>
              <a:cxnSpLocks/>
              <a:stCxn id="117" idx="1"/>
              <a:endCxn id="168" idx="3"/>
            </p:cNvCxnSpPr>
            <p:nvPr/>
          </p:nvCxnSpPr>
          <p:spPr>
            <a:xfrm flipH="1">
              <a:off x="5995553" y="1069293"/>
              <a:ext cx="436420" cy="595318"/>
            </a:xfrm>
            <a:prstGeom prst="straightConnector1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headEnd type="triangle" w="sm" len="sm"/>
              <a:tailEnd type="none" w="sm" len="sm"/>
            </a:ln>
            <a:effectLst/>
          </p:spPr>
        </p:cxn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799E240-93F4-48BF-A772-A90B43205D05}"/>
              </a:ext>
            </a:extLst>
          </p:cNvPr>
          <p:cNvGrpSpPr/>
          <p:nvPr/>
        </p:nvGrpSpPr>
        <p:grpSpPr>
          <a:xfrm>
            <a:off x="5970806" y="1717646"/>
            <a:ext cx="2962179" cy="691373"/>
            <a:chOff x="5970806" y="1883902"/>
            <a:chExt cx="2962179" cy="691373"/>
          </a:xfrm>
        </p:grpSpPr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1F2BE27F-7A6C-4D4B-ABAB-F3927A0CCE5A}"/>
                </a:ext>
              </a:extLst>
            </p:cNvPr>
            <p:cNvSpPr txBox="1"/>
            <p:nvPr/>
          </p:nvSpPr>
          <p:spPr>
            <a:xfrm>
              <a:off x="6431973" y="1883902"/>
              <a:ext cx="2501012" cy="1807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 sz="13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sz="1150" dirty="0">
                  <a:latin typeface="TeleNeo Office" panose="020B0504040202090203" pitchFamily="34" charset="0"/>
                </a:rPr>
                <a:t>Different multi-band  GNSS systems</a:t>
              </a:r>
            </a:p>
          </p:txBody>
        </p:sp>
        <p:cxnSp>
          <p:nvCxnSpPr>
            <p:cNvPr id="153" name="Gerade Verbindung mit Pfeil 152">
              <a:extLst>
                <a:ext uri="{FF2B5EF4-FFF2-40B4-BE49-F238E27FC236}">
                  <a16:creationId xmlns:a16="http://schemas.microsoft.com/office/drawing/2014/main" id="{325F13DF-0FC9-4391-AFB9-FE244618D4D4}"/>
                </a:ext>
              </a:extLst>
            </p:cNvPr>
            <p:cNvCxnSpPr>
              <a:cxnSpLocks/>
              <a:stCxn id="152" idx="1"/>
              <a:endCxn id="46" idx="3"/>
            </p:cNvCxnSpPr>
            <p:nvPr/>
          </p:nvCxnSpPr>
          <p:spPr>
            <a:xfrm flipH="1">
              <a:off x="5970806" y="1974280"/>
              <a:ext cx="461167" cy="600995"/>
            </a:xfrm>
            <a:prstGeom prst="straightConnector1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headEnd type="triangle" w="sm" len="sm"/>
              <a:tailEnd type="none" w="sm" len="sm"/>
            </a:ln>
            <a:effectLst/>
          </p:spPr>
        </p:cxn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F25DEA31-F95D-4D71-BA78-08541F0B178E}"/>
              </a:ext>
            </a:extLst>
          </p:cNvPr>
          <p:cNvGrpSpPr/>
          <p:nvPr/>
        </p:nvGrpSpPr>
        <p:grpSpPr>
          <a:xfrm>
            <a:off x="5974773" y="1384910"/>
            <a:ext cx="2958212" cy="718904"/>
            <a:chOff x="5974773" y="1384910"/>
            <a:chExt cx="2958212" cy="718904"/>
          </a:xfrm>
        </p:grpSpPr>
        <p:sp>
          <p:nvSpPr>
            <p:cNvPr id="154" name="Textfeld 153">
              <a:extLst>
                <a:ext uri="{FF2B5EF4-FFF2-40B4-BE49-F238E27FC236}">
                  <a16:creationId xmlns:a16="http://schemas.microsoft.com/office/drawing/2014/main" id="{C7D580E9-A47A-4535-9BFB-FC6B52FB3617}"/>
                </a:ext>
              </a:extLst>
            </p:cNvPr>
            <p:cNvSpPr txBox="1"/>
            <p:nvPr/>
          </p:nvSpPr>
          <p:spPr>
            <a:xfrm>
              <a:off x="6446530" y="1384910"/>
              <a:ext cx="2486455" cy="180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 sz="13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sz="1150" dirty="0">
                  <a:latin typeface="TeleNeo Office" panose="020B0504040202090203" pitchFamily="34" charset="0"/>
                </a:rPr>
                <a:t>Different single-band GNSS  systems</a:t>
              </a:r>
            </a:p>
          </p:txBody>
        </p:sp>
        <p:cxnSp>
          <p:nvCxnSpPr>
            <p:cNvPr id="155" name="Gerade Verbindung mit Pfeil 154">
              <a:extLst>
                <a:ext uri="{FF2B5EF4-FFF2-40B4-BE49-F238E27FC236}">
                  <a16:creationId xmlns:a16="http://schemas.microsoft.com/office/drawing/2014/main" id="{07632834-DD3B-4672-BB31-6D9AC0439D83}"/>
                </a:ext>
              </a:extLst>
            </p:cNvPr>
            <p:cNvCxnSpPr>
              <a:cxnSpLocks/>
              <a:stCxn id="154" idx="1"/>
              <a:endCxn id="38" idx="3"/>
            </p:cNvCxnSpPr>
            <p:nvPr/>
          </p:nvCxnSpPr>
          <p:spPr>
            <a:xfrm flipH="1">
              <a:off x="5974773" y="1475288"/>
              <a:ext cx="471757" cy="628526"/>
            </a:xfrm>
            <a:prstGeom prst="straightConnector1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headEnd type="triangle" w="sm" len="sm"/>
              <a:tailEnd type="none" w="sm" len="sm"/>
            </a:ln>
            <a:effectLst/>
          </p:spPr>
        </p:cxn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6F5D0D52-5351-4D92-A3A6-3F9D1F726EF3}"/>
              </a:ext>
            </a:extLst>
          </p:cNvPr>
          <p:cNvGrpSpPr/>
          <p:nvPr/>
        </p:nvGrpSpPr>
        <p:grpSpPr>
          <a:xfrm>
            <a:off x="5970806" y="2614889"/>
            <a:ext cx="2997645" cy="1327846"/>
            <a:chOff x="5970806" y="2874664"/>
            <a:chExt cx="2997645" cy="1327846"/>
          </a:xfrm>
        </p:grpSpPr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73B3666A-9031-4793-B38D-94821C04FECA}"/>
                </a:ext>
              </a:extLst>
            </p:cNvPr>
            <p:cNvSpPr txBox="1"/>
            <p:nvPr/>
          </p:nvSpPr>
          <p:spPr>
            <a:xfrm>
              <a:off x="6446530" y="2874664"/>
              <a:ext cx="2480533" cy="3847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 sz="13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sz="1150" dirty="0">
                  <a:latin typeface="TeleNeo Office" panose="020B0504040202090203" pitchFamily="34" charset="0"/>
                </a:rPr>
                <a:t>ePRTC + PRTC-B systems, combined with single external ePRC cesium</a:t>
              </a:r>
            </a:p>
          </p:txBody>
        </p:sp>
        <p:cxnSp>
          <p:nvCxnSpPr>
            <p:cNvPr id="144" name="Gerade Verbindung mit Pfeil 143">
              <a:extLst>
                <a:ext uri="{FF2B5EF4-FFF2-40B4-BE49-F238E27FC236}">
                  <a16:creationId xmlns:a16="http://schemas.microsoft.com/office/drawing/2014/main" id="{CAE3111A-333C-4C12-A131-9EAA0C589785}"/>
                </a:ext>
              </a:extLst>
            </p:cNvPr>
            <p:cNvCxnSpPr>
              <a:cxnSpLocks/>
              <a:stCxn id="139" idx="1"/>
              <a:endCxn id="47" idx="3"/>
            </p:cNvCxnSpPr>
            <p:nvPr/>
          </p:nvCxnSpPr>
          <p:spPr>
            <a:xfrm flipH="1">
              <a:off x="5970806" y="3067025"/>
              <a:ext cx="475724" cy="480973"/>
            </a:xfrm>
            <a:prstGeom prst="straightConnector1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headEnd type="triangle" w="sm" len="sm"/>
              <a:tailEnd type="none" w="sm" len="sm"/>
            </a:ln>
            <a:effectLst/>
          </p:spPr>
        </p:cxnSp>
        <p:sp>
          <p:nvSpPr>
            <p:cNvPr id="145" name="Textfeld 144">
              <a:extLst>
                <a:ext uri="{FF2B5EF4-FFF2-40B4-BE49-F238E27FC236}">
                  <a16:creationId xmlns:a16="http://schemas.microsoft.com/office/drawing/2014/main" id="{83971C31-5346-4818-B041-0938B23FF8C2}"/>
                </a:ext>
              </a:extLst>
            </p:cNvPr>
            <p:cNvSpPr txBox="1"/>
            <p:nvPr/>
          </p:nvSpPr>
          <p:spPr>
            <a:xfrm>
              <a:off x="6446531" y="3353455"/>
              <a:ext cx="2486454" cy="3847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 sz="13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sz="1150" dirty="0">
                  <a:latin typeface="TeleNeo Office" panose="020B0504040202090203" pitchFamily="34" charset="0"/>
                </a:rPr>
                <a:t>ePRTC + PRTC-B systems combined with dual external ePRC cesium</a:t>
              </a:r>
            </a:p>
          </p:txBody>
        </p:sp>
        <p:cxnSp>
          <p:nvCxnSpPr>
            <p:cNvPr id="146" name="Gerade Verbindung mit Pfeil 145">
              <a:extLst>
                <a:ext uri="{FF2B5EF4-FFF2-40B4-BE49-F238E27FC236}">
                  <a16:creationId xmlns:a16="http://schemas.microsoft.com/office/drawing/2014/main" id="{43D4D479-21D2-41FF-8006-4384DA6BD1AD}"/>
                </a:ext>
              </a:extLst>
            </p:cNvPr>
            <p:cNvCxnSpPr>
              <a:cxnSpLocks/>
              <a:stCxn id="145" idx="1"/>
              <a:endCxn id="47" idx="3"/>
            </p:cNvCxnSpPr>
            <p:nvPr/>
          </p:nvCxnSpPr>
          <p:spPr>
            <a:xfrm flipH="1">
              <a:off x="5970806" y="3545816"/>
              <a:ext cx="475725" cy="2182"/>
            </a:xfrm>
            <a:prstGeom prst="straightConnector1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headEnd type="triangle" w="sm" len="sm"/>
              <a:tailEnd type="none" w="sm" len="sm"/>
            </a:ln>
            <a:effectLst/>
          </p:spPr>
        </p:cxnSp>
        <p:sp>
          <p:nvSpPr>
            <p:cNvPr id="147" name="Textfeld 146">
              <a:extLst>
                <a:ext uri="{FF2B5EF4-FFF2-40B4-BE49-F238E27FC236}">
                  <a16:creationId xmlns:a16="http://schemas.microsoft.com/office/drawing/2014/main" id="{ACC64A16-7248-41DB-960B-8BFE306B7416}"/>
                </a:ext>
              </a:extLst>
            </p:cNvPr>
            <p:cNvSpPr txBox="1"/>
            <p:nvPr/>
          </p:nvSpPr>
          <p:spPr>
            <a:xfrm>
              <a:off x="6431973" y="3829395"/>
              <a:ext cx="2536478" cy="3731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 sz="13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sz="1150" dirty="0">
                  <a:latin typeface="TeleNeo Office" panose="020B0504040202090203" pitchFamily="34" charset="0"/>
                </a:rPr>
                <a:t>ePRTC + PRTC-B system combined with UTC(k) frequency (instead of cesium)</a:t>
              </a:r>
            </a:p>
          </p:txBody>
        </p:sp>
        <p:cxnSp>
          <p:nvCxnSpPr>
            <p:cNvPr id="148" name="Gerade Verbindung mit Pfeil 147">
              <a:extLst>
                <a:ext uri="{FF2B5EF4-FFF2-40B4-BE49-F238E27FC236}">
                  <a16:creationId xmlns:a16="http://schemas.microsoft.com/office/drawing/2014/main" id="{86F18B05-85E5-4F26-AD3A-4332F5936934}"/>
                </a:ext>
              </a:extLst>
            </p:cNvPr>
            <p:cNvCxnSpPr>
              <a:cxnSpLocks/>
              <a:stCxn id="147" idx="1"/>
              <a:endCxn id="47" idx="3"/>
            </p:cNvCxnSpPr>
            <p:nvPr/>
          </p:nvCxnSpPr>
          <p:spPr>
            <a:xfrm flipH="1" flipV="1">
              <a:off x="5970806" y="3547998"/>
              <a:ext cx="461167" cy="467955"/>
            </a:xfrm>
            <a:prstGeom prst="straightConnector1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headEnd type="triangle" w="sm" len="sm"/>
              <a:tailEnd type="none" w="sm" len="sm"/>
            </a:ln>
            <a:effectLst/>
          </p:spPr>
        </p:cxn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0796B209-477D-4FDB-87C1-6C1F9ECCCF34}"/>
              </a:ext>
            </a:extLst>
          </p:cNvPr>
          <p:cNvGrpSpPr/>
          <p:nvPr/>
        </p:nvGrpSpPr>
        <p:grpSpPr>
          <a:xfrm>
            <a:off x="5970806" y="2014943"/>
            <a:ext cx="2956257" cy="798161"/>
            <a:chOff x="5970806" y="2326673"/>
            <a:chExt cx="2956257" cy="798161"/>
          </a:xfrm>
        </p:grpSpPr>
        <p:sp>
          <p:nvSpPr>
            <p:cNvPr id="157" name="Textfeld 156">
              <a:extLst>
                <a:ext uri="{FF2B5EF4-FFF2-40B4-BE49-F238E27FC236}">
                  <a16:creationId xmlns:a16="http://schemas.microsoft.com/office/drawing/2014/main" id="{0476CB9B-C105-48FB-B35B-5FC99F95A0D3}"/>
                </a:ext>
              </a:extLst>
            </p:cNvPr>
            <p:cNvSpPr txBox="1"/>
            <p:nvPr/>
          </p:nvSpPr>
          <p:spPr>
            <a:xfrm>
              <a:off x="6446530" y="2326673"/>
              <a:ext cx="2480533" cy="374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 sz="13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sz="1150" dirty="0">
                  <a:latin typeface="TeleNeo Office" panose="020B0504040202090203" pitchFamily="34" charset="0"/>
                </a:rPr>
                <a:t>ePRTC clock combiner with triple Cesium (ePRC) and external GNSS system</a:t>
              </a:r>
            </a:p>
          </p:txBody>
        </p:sp>
        <p:cxnSp>
          <p:nvCxnSpPr>
            <p:cNvPr id="158" name="Gerade Verbindung mit Pfeil 157">
              <a:extLst>
                <a:ext uri="{FF2B5EF4-FFF2-40B4-BE49-F238E27FC236}">
                  <a16:creationId xmlns:a16="http://schemas.microsoft.com/office/drawing/2014/main" id="{79376B08-1954-40C9-8D07-945C839FB747}"/>
                </a:ext>
              </a:extLst>
            </p:cNvPr>
            <p:cNvCxnSpPr>
              <a:cxnSpLocks/>
              <a:stCxn id="157" idx="1"/>
              <a:endCxn id="45" idx="3"/>
            </p:cNvCxnSpPr>
            <p:nvPr/>
          </p:nvCxnSpPr>
          <p:spPr>
            <a:xfrm flipH="1">
              <a:off x="5970806" y="2514096"/>
              <a:ext cx="475724" cy="610738"/>
            </a:xfrm>
            <a:prstGeom prst="straightConnector1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headEnd type="triangle" w="sm" len="sm"/>
              <a:tailEnd type="none" w="sm" len="sm"/>
            </a:ln>
            <a:effectLst/>
          </p:spPr>
        </p:cxn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969B49D4-8C2F-48BC-9B15-199FFFA769BF}"/>
              </a:ext>
            </a:extLst>
          </p:cNvPr>
          <p:cNvGrpSpPr/>
          <p:nvPr/>
        </p:nvGrpSpPr>
        <p:grpSpPr>
          <a:xfrm>
            <a:off x="5970806" y="4079212"/>
            <a:ext cx="2997646" cy="179857"/>
            <a:chOff x="5970806" y="4079212"/>
            <a:chExt cx="2997646" cy="179857"/>
          </a:xfrm>
        </p:grpSpPr>
        <p:sp>
          <p:nvSpPr>
            <p:cNvPr id="160" name="Textfeld 159">
              <a:extLst>
                <a:ext uri="{FF2B5EF4-FFF2-40B4-BE49-F238E27FC236}">
                  <a16:creationId xmlns:a16="http://schemas.microsoft.com/office/drawing/2014/main" id="{F7C416EC-D4A4-42D6-B97F-D2C9A5E87832}"/>
                </a:ext>
              </a:extLst>
            </p:cNvPr>
            <p:cNvSpPr txBox="1"/>
            <p:nvPr/>
          </p:nvSpPr>
          <p:spPr>
            <a:xfrm>
              <a:off x="6446530" y="4079212"/>
              <a:ext cx="2521922" cy="17985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 sz="13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sz="1150" dirty="0">
                  <a:latin typeface="TeleNeo Office" panose="020B0504040202090203" pitchFamily="34" charset="0"/>
                </a:rPr>
                <a:t>For  next ITSF   </a:t>
              </a:r>
              <a:r>
                <a:rPr lang="en-US" sz="1150" dirty="0">
                  <a:latin typeface="TeleNeo Office" panose="020B0504040202090203" pitchFamily="34" charset="0"/>
                  <a:sym typeface="Wingdings" panose="05000000000000000000" pitchFamily="2" charset="2"/>
                </a:rPr>
                <a:t></a:t>
              </a:r>
              <a:endParaRPr lang="en-US" sz="1150" dirty="0">
                <a:latin typeface="TeleNeo Office" panose="020B0504040202090203" pitchFamily="34" charset="0"/>
              </a:endParaRPr>
            </a:p>
          </p:txBody>
        </p:sp>
        <p:cxnSp>
          <p:nvCxnSpPr>
            <p:cNvPr id="161" name="Gerade Verbindung mit Pfeil 160">
              <a:extLst>
                <a:ext uri="{FF2B5EF4-FFF2-40B4-BE49-F238E27FC236}">
                  <a16:creationId xmlns:a16="http://schemas.microsoft.com/office/drawing/2014/main" id="{4F2B9B3F-D16C-4A8C-AC8A-17232ACA5C6B}"/>
                </a:ext>
              </a:extLst>
            </p:cNvPr>
            <p:cNvCxnSpPr>
              <a:cxnSpLocks/>
              <a:stCxn id="160" idx="1"/>
              <a:endCxn id="113" idx="3"/>
            </p:cNvCxnSpPr>
            <p:nvPr/>
          </p:nvCxnSpPr>
          <p:spPr>
            <a:xfrm flipH="1">
              <a:off x="5970806" y="4169141"/>
              <a:ext cx="475724" cy="1163"/>
            </a:xfrm>
            <a:prstGeom prst="straightConnector1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headEnd type="triangle" w="sm" len="sm"/>
              <a:tailEnd type="none" w="sm" len="sm"/>
            </a:ln>
            <a:effectLst/>
          </p:spPr>
        </p:cxn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C558776B-4DC0-4DF1-8D2F-E823A129B5FE}"/>
              </a:ext>
            </a:extLst>
          </p:cNvPr>
          <p:cNvGrpSpPr/>
          <p:nvPr/>
        </p:nvGrpSpPr>
        <p:grpSpPr>
          <a:xfrm>
            <a:off x="494162" y="4021853"/>
            <a:ext cx="1878235" cy="585152"/>
            <a:chOff x="491758" y="3949116"/>
            <a:chExt cx="2227754" cy="585152"/>
          </a:xfrm>
        </p:grpSpPr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2F016CD3-F49C-416F-A51E-2FBABD522E20}"/>
                </a:ext>
              </a:extLst>
            </p:cNvPr>
            <p:cNvCxnSpPr>
              <a:cxnSpLocks/>
              <a:stCxn id="87" idx="3"/>
              <a:endCxn id="65" idx="1"/>
            </p:cNvCxnSpPr>
            <p:nvPr/>
          </p:nvCxnSpPr>
          <p:spPr>
            <a:xfrm flipV="1">
              <a:off x="1841275" y="3949116"/>
              <a:ext cx="878237" cy="3949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EAD5B9FF-04D3-4113-A811-F5C28CC0415A}"/>
                </a:ext>
              </a:extLst>
            </p:cNvPr>
            <p:cNvSpPr txBox="1"/>
            <p:nvPr/>
          </p:nvSpPr>
          <p:spPr>
            <a:xfrm>
              <a:off x="491758" y="4153788"/>
              <a:ext cx="1349517" cy="380480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22000">
                  <a:schemeClr val="accent5">
                    <a:lumMod val="97000"/>
                    <a:lumOff val="3000"/>
                  </a:schemeClr>
                </a:gs>
                <a:gs pos="100000">
                  <a:srgbClr val="FFCC99"/>
                </a:gs>
              </a:gsLst>
              <a:lin ang="162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000">
                  <a:latin typeface="+mn-lt"/>
                </a:defRPr>
              </a:lvl1pPr>
            </a:lstStyle>
            <a:p>
              <a:r>
                <a:rPr lang="en-US" dirty="0">
                  <a:latin typeface="TeleNeo Office" panose="020B0504040202090203" pitchFamily="34" charset="0"/>
                  <a:sym typeface="Wingdings" panose="05000000000000000000" pitchFamily="2" charset="2"/>
                </a:rPr>
                <a:t>High-Accuracy Time Transfer (</a:t>
              </a:r>
              <a:r>
                <a:rPr lang="en-US" dirty="0">
                  <a:latin typeface="TeleNeo Office" panose="020B0504040202090203" pitchFamily="34" charset="0"/>
                </a:rPr>
                <a:t>G.8271.1</a:t>
              </a:r>
              <a:r>
                <a:rPr lang="en-US" dirty="0"/>
                <a:t>)</a:t>
              </a:r>
              <a:r>
                <a:rPr lang="en-US" dirty="0">
                  <a:sym typeface="Wingdings" panose="05000000000000000000" pitchFamily="2" charset="2"/>
                </a:rPr>
                <a:t> </a:t>
              </a:r>
              <a:endParaRPr lang="en-US" dirty="0"/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1F9F3C3B-53D9-43C7-BA56-BF0EC515A766}"/>
              </a:ext>
            </a:extLst>
          </p:cNvPr>
          <p:cNvGrpSpPr/>
          <p:nvPr/>
        </p:nvGrpSpPr>
        <p:grpSpPr>
          <a:xfrm>
            <a:off x="5995553" y="4373826"/>
            <a:ext cx="2976866" cy="180755"/>
            <a:chOff x="5991586" y="4088576"/>
            <a:chExt cx="2976866" cy="180755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38769A83-5107-41CB-A01F-1E46ECDBF061}"/>
                </a:ext>
              </a:extLst>
            </p:cNvPr>
            <p:cNvSpPr txBox="1"/>
            <p:nvPr/>
          </p:nvSpPr>
          <p:spPr>
            <a:xfrm>
              <a:off x="6446530" y="4088576"/>
              <a:ext cx="2521922" cy="1807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72000" tIns="0" rIns="0" bIns="0" rtlCol="0">
              <a:spAutoFit/>
            </a:bodyPr>
            <a:lstStyle>
              <a:defPPr>
                <a:defRPr lang="de-DE"/>
              </a:defPPr>
              <a:lvl1pPr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 sz="1300">
                  <a:latin typeface="+mn-lt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en-US" sz="1150" dirty="0">
                  <a:latin typeface="TeleNeo Office" panose="020B0504040202090203" pitchFamily="34" charset="0"/>
                </a:rPr>
                <a:t>OTT-ELSTAB and WR, results: ITSF 2018 </a:t>
              </a:r>
            </a:p>
          </p:txBody>
        </p:sp>
        <p:cxnSp>
          <p:nvCxnSpPr>
            <p:cNvPr id="93" name="Gerade Verbindung mit Pfeil 92">
              <a:extLst>
                <a:ext uri="{FF2B5EF4-FFF2-40B4-BE49-F238E27FC236}">
                  <a16:creationId xmlns:a16="http://schemas.microsoft.com/office/drawing/2014/main" id="{9239235B-1413-462A-AC9E-14F8A188722C}"/>
                </a:ext>
              </a:extLst>
            </p:cNvPr>
            <p:cNvCxnSpPr>
              <a:cxnSpLocks/>
              <a:stCxn id="92" idx="1"/>
              <a:endCxn id="89" idx="3"/>
            </p:cNvCxnSpPr>
            <p:nvPr/>
          </p:nvCxnSpPr>
          <p:spPr>
            <a:xfrm flipH="1">
              <a:off x="5991586" y="4178954"/>
              <a:ext cx="454944" cy="2936"/>
            </a:xfrm>
            <a:prstGeom prst="straightConnector1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headEnd type="triangle" w="sm" len="sm"/>
              <a:tailEnd type="none" w="sm" len="sm"/>
            </a:ln>
            <a:effectLst/>
          </p:spPr>
        </p:cxnSp>
      </p:grpSp>
      <p:sp>
        <p:nvSpPr>
          <p:cNvPr id="89" name="Textfeld 88">
            <a:extLst>
              <a:ext uri="{FF2B5EF4-FFF2-40B4-BE49-F238E27FC236}">
                <a16:creationId xmlns:a16="http://schemas.microsoft.com/office/drawing/2014/main" id="{7791792E-EDC6-4F1A-9642-65F750CE89F5}"/>
              </a:ext>
            </a:extLst>
          </p:cNvPr>
          <p:cNvSpPr txBox="1"/>
          <p:nvPr/>
        </p:nvSpPr>
        <p:spPr>
          <a:xfrm>
            <a:off x="5299542" y="4364325"/>
            <a:ext cx="696011" cy="2056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  <a:tailEnd type="triangle" w="sm" len="sm"/>
          </a:ln>
          <a:effectLst/>
        </p:spPr>
        <p:txBody>
          <a:bodyPr wrap="square" lIns="18000" tIns="18000" rIns="18000" bIns="18000" rtlCol="0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>
                <a:latin typeface="TeleNeo Office" panose="020B0504040202090203" pitchFamily="34" charset="0"/>
              </a:rPr>
              <a:t>HA TT</a:t>
            </a:r>
            <a:endParaRPr lang="en-US" dirty="0">
              <a:latin typeface="TeleNeo Office" panose="020B0504040202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B1608CF7-0BA2-46D3-A7BD-B7C94F309591}"/>
              </a:ext>
            </a:extLst>
          </p:cNvPr>
          <p:cNvSpPr/>
          <p:nvPr/>
        </p:nvSpPr>
        <p:spPr>
          <a:xfrm>
            <a:off x="1059899" y="1747042"/>
            <a:ext cx="598910" cy="156859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172" name="Gerader Verbinder 171">
            <a:extLst>
              <a:ext uri="{FF2B5EF4-FFF2-40B4-BE49-F238E27FC236}">
                <a16:creationId xmlns:a16="http://schemas.microsoft.com/office/drawing/2014/main" id="{EF744729-30DA-4245-B376-FAF62764AE6D}"/>
              </a:ext>
            </a:extLst>
          </p:cNvPr>
          <p:cNvCxnSpPr>
            <a:cxnSpLocks/>
            <a:stCxn id="143" idx="4"/>
            <a:endCxn id="49" idx="0"/>
          </p:cNvCxnSpPr>
          <p:nvPr/>
        </p:nvCxnSpPr>
        <p:spPr>
          <a:xfrm flipH="1">
            <a:off x="2159866" y="1663962"/>
            <a:ext cx="545409" cy="124019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Gerader Verbinder 170">
            <a:extLst>
              <a:ext uri="{FF2B5EF4-FFF2-40B4-BE49-F238E27FC236}">
                <a16:creationId xmlns:a16="http://schemas.microsoft.com/office/drawing/2014/main" id="{5A93CC30-52F1-4A32-9877-1EF209C6503B}"/>
              </a:ext>
            </a:extLst>
          </p:cNvPr>
          <p:cNvCxnSpPr>
            <a:cxnSpLocks/>
            <a:stCxn id="45" idx="4"/>
            <a:endCxn id="49" idx="0"/>
          </p:cNvCxnSpPr>
          <p:nvPr/>
        </p:nvCxnSpPr>
        <p:spPr>
          <a:xfrm flipH="1">
            <a:off x="2159866" y="1936758"/>
            <a:ext cx="557679" cy="96740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9" name="Rechteck 2078">
            <a:extLst>
              <a:ext uri="{FF2B5EF4-FFF2-40B4-BE49-F238E27FC236}">
                <a16:creationId xmlns:a16="http://schemas.microsoft.com/office/drawing/2014/main" id="{AAF772F6-F9D3-4192-BF98-A023FAAC476C}"/>
              </a:ext>
            </a:extLst>
          </p:cNvPr>
          <p:cNvSpPr/>
          <p:nvPr/>
        </p:nvSpPr>
        <p:spPr>
          <a:xfrm>
            <a:off x="903081" y="1014975"/>
            <a:ext cx="4585218" cy="256262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70" name="Pfeil: nach links 69">
            <a:extLst>
              <a:ext uri="{FF2B5EF4-FFF2-40B4-BE49-F238E27FC236}">
                <a16:creationId xmlns:a16="http://schemas.microsoft.com/office/drawing/2014/main" id="{15CBFFE4-D65D-4508-B64A-B3D152D78C23}"/>
              </a:ext>
            </a:extLst>
          </p:cNvPr>
          <p:cNvSpPr/>
          <p:nvPr/>
        </p:nvSpPr>
        <p:spPr>
          <a:xfrm>
            <a:off x="3804625" y="3246351"/>
            <a:ext cx="3818655" cy="264470"/>
          </a:xfrm>
          <a:prstGeom prst="leftArrow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9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6467474" cy="498598"/>
          </a:xfrm>
        </p:spPr>
        <p:txBody>
          <a:bodyPr/>
          <a:lstStyle/>
          <a:p>
            <a:pPr eaLnBrk="1" hangingPunct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20074"/>
                </a:solidFill>
                <a:effectLst/>
                <a:uLnTx/>
                <a:uFillTx/>
                <a:latin typeface="Tele-GroteskU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[2] Measurement setup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45" name="Oval 1271">
            <a:extLst>
              <a:ext uri="{FF2B5EF4-FFF2-40B4-BE49-F238E27FC236}">
                <a16:creationId xmlns:a16="http://schemas.microsoft.com/office/drawing/2014/main" id="{F118D5D9-D7BD-47E1-9916-5EEFD76D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049" y="1703296"/>
            <a:ext cx="226992" cy="2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 type="none" w="sm" len="sm"/>
            <a:tailEnd/>
          </a:ln>
        </p:spPr>
        <p:txBody>
          <a:bodyPr wrap="none" lIns="0" tIns="0" rIns="0" bIns="0" anchor="ctr"/>
          <a:lstStyle/>
          <a:p>
            <a:endParaRPr lang="de-DE">
              <a:latin typeface="TeleNeo Office" panose="020B0504040202090203" pitchFamily="34" charset="0"/>
            </a:endParaRPr>
          </a:p>
        </p:txBody>
      </p:sp>
      <p:sp>
        <p:nvSpPr>
          <p:cNvPr id="46" name="Line 1272">
            <a:extLst>
              <a:ext uri="{FF2B5EF4-FFF2-40B4-BE49-F238E27FC236}">
                <a16:creationId xmlns:a16="http://schemas.microsoft.com/office/drawing/2014/main" id="{B6D63C87-573B-4A2E-A2D5-589B6FA9DB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3676" y="1747042"/>
            <a:ext cx="150662" cy="136103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 type="none" w="sm" len="sm"/>
            <a:tailEnd type="triangle" w="med" len="med"/>
          </a:ln>
        </p:spPr>
        <p:txBody>
          <a:bodyPr lIns="0" tIns="0" rIns="0" bIns="0"/>
          <a:lstStyle/>
          <a:p>
            <a:endParaRPr lang="de-DE">
              <a:latin typeface="TeleNeo Office" panose="020B0504040202090203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37959F60-9248-4A57-A5B2-BB9937CFB914}"/>
              </a:ext>
            </a:extLst>
          </p:cNvPr>
          <p:cNvSpPr/>
          <p:nvPr/>
        </p:nvSpPr>
        <p:spPr>
          <a:xfrm rot="5400000">
            <a:off x="3743220" y="1966031"/>
            <a:ext cx="179388" cy="1680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B185C252-6712-4362-A41A-948AD47F86B5}"/>
              </a:ext>
            </a:extLst>
          </p:cNvPr>
          <p:cNvSpPr/>
          <p:nvPr/>
        </p:nvSpPr>
        <p:spPr>
          <a:xfrm rot="5400000">
            <a:off x="3743220" y="2110627"/>
            <a:ext cx="179388" cy="1680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75B3E045-886E-452B-9D6F-9919EBD289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4669" y="1513745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2059" name="Textfeld 2058">
            <a:extLst>
              <a:ext uri="{FF2B5EF4-FFF2-40B4-BE49-F238E27FC236}">
                <a16:creationId xmlns:a16="http://schemas.microsoft.com/office/drawing/2014/main" id="{FFA1B348-2BDF-4D09-9BD1-2FA9C8AB11E7}"/>
              </a:ext>
            </a:extLst>
          </p:cNvPr>
          <p:cNvSpPr txBox="1"/>
          <p:nvPr/>
        </p:nvSpPr>
        <p:spPr>
          <a:xfrm>
            <a:off x="3442742" y="2921918"/>
            <a:ext cx="8111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00" dirty="0">
                <a:solidFill>
                  <a:schemeClr val="tx2"/>
                </a:solidFill>
                <a:latin typeface="TeleNeo Office" panose="020B0504040202090203" pitchFamily="34" charset="0"/>
              </a:rPr>
              <a:t>Calibrated UTC </a:t>
            </a:r>
            <a:br>
              <a:rPr lang="en-US" sz="1000" dirty="0">
                <a:solidFill>
                  <a:schemeClr val="tx2"/>
                </a:solidFill>
                <a:latin typeface="TeleNeo Office" panose="020B0504040202090203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TeleNeo Office" panose="020B0504040202090203" pitchFamily="34" charset="0"/>
              </a:rPr>
              <a:t>Reference Point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9E54FD0-5183-4BDB-9D12-325533B1F5A6}"/>
              </a:ext>
            </a:extLst>
          </p:cNvPr>
          <p:cNvSpPr/>
          <p:nvPr/>
        </p:nvSpPr>
        <p:spPr>
          <a:xfrm>
            <a:off x="3892350" y="2505885"/>
            <a:ext cx="627173" cy="2074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  <a:spcBef>
                <a:spcPts val="0"/>
              </a:spcBef>
            </a:pPr>
            <a:r>
              <a:rPr lang="en-US" sz="770" dirty="0">
                <a:solidFill>
                  <a:srgbClr val="0070C0"/>
                </a:solidFill>
                <a:latin typeface="TeleNeo Office" panose="020B0504040202090203" pitchFamily="34" charset="0"/>
              </a:rPr>
              <a:t>Cascaded 1PPS Lab</a:t>
            </a:r>
            <a:br>
              <a:rPr lang="en-US" sz="770" dirty="0">
                <a:solidFill>
                  <a:srgbClr val="0070C0"/>
                </a:solidFill>
                <a:latin typeface="TeleNeo Office" panose="020B0504040202090203" pitchFamily="34" charset="0"/>
              </a:rPr>
            </a:br>
            <a:r>
              <a:rPr lang="en-US" sz="770" dirty="0">
                <a:solidFill>
                  <a:srgbClr val="0070C0"/>
                </a:solidFill>
                <a:latin typeface="TeleNeo Office" panose="020B0504040202090203" pitchFamily="34" charset="0"/>
              </a:rPr>
              <a:t>distribution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B810678E-37BC-42BA-91A5-64B506E5F72C}"/>
              </a:ext>
            </a:extLst>
          </p:cNvPr>
          <p:cNvSpPr txBox="1"/>
          <p:nvPr/>
        </p:nvSpPr>
        <p:spPr>
          <a:xfrm>
            <a:off x="679596" y="3758736"/>
            <a:ext cx="8005617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en-US" sz="950" dirty="0">
                <a:latin typeface="TeleNeo Office" panose="020B0504040202090203" pitchFamily="34" charset="0"/>
                <a:sym typeface="Wingdings" panose="05000000000000000000" pitchFamily="2" charset="2"/>
              </a:rPr>
              <a:t>Evaluation is based on 1PPS measurements.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endParaRPr lang="en-US" sz="900" dirty="0">
              <a:latin typeface="TeleNeo Office" panose="020B0504040202090203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en-US" sz="950" dirty="0">
                <a:latin typeface="TeleNeo Office" panose="020B0504040202090203" pitchFamily="34" charset="0"/>
                <a:sym typeface="Wingdings" panose="05000000000000000000" pitchFamily="2" charset="2"/>
              </a:rPr>
              <a:t>  </a:t>
            </a:r>
            <a:r>
              <a:rPr lang="en-US" sz="950" dirty="0">
                <a:latin typeface="TeleNeo Office" panose="020B0504040202090203" pitchFamily="34" charset="0"/>
              </a:rPr>
              <a:t>Counter  53230 (Keysight) or GT9000 (GuideTech)	</a:t>
            </a:r>
            <a:r>
              <a:rPr lang="en-US" sz="950" dirty="0">
                <a:latin typeface="TeleNeo Office" panose="020B0504040202090203" pitchFamily="34" charset="0"/>
                <a:sym typeface="Wingdings" panose="05000000000000000000" pitchFamily="2" charset="2"/>
              </a:rPr>
              <a:t>  Time Monitor Measurement / Analyzer (Microchip)	  </a:t>
            </a:r>
            <a:r>
              <a:rPr lang="en-US" sz="950" dirty="0">
                <a:latin typeface="TeleNeo Office" panose="020B0504040202090203" pitchFamily="34" charset="0"/>
              </a:rPr>
              <a:t>1PPS Distributor (TimeTech/Spectradynamics)</a:t>
            </a:r>
            <a:endParaRPr lang="en-US" sz="950" dirty="0">
              <a:latin typeface="TeleNeo Office" panose="020B0504040202090203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en-US" sz="950" dirty="0">
                <a:latin typeface="TeleNeo Office" panose="020B0504040202090203" pitchFamily="34" charset="0"/>
                <a:sym typeface="Wingdings" panose="05000000000000000000" pitchFamily="2" charset="2"/>
              </a:rPr>
              <a:t>   </a:t>
            </a:r>
            <a:r>
              <a:rPr lang="en-US" sz="950" dirty="0">
                <a:latin typeface="TeleNeo Office" panose="020B0504040202090203" pitchFamily="34" charset="0"/>
              </a:rPr>
              <a:t>Picostepper HROG-10 (Spectradynamics)</a:t>
            </a:r>
            <a:r>
              <a:rPr lang="en-US" sz="950" dirty="0">
                <a:latin typeface="TeleNeo Office" panose="020B0504040202090203" pitchFamily="34" charset="0"/>
                <a:sym typeface="Wingdings" panose="05000000000000000000" pitchFamily="2" charset="2"/>
              </a:rPr>
              <a:t> 		  </a:t>
            </a:r>
            <a:r>
              <a:rPr lang="en-US" sz="950" dirty="0">
                <a:latin typeface="TeleNeo Office" panose="020B0504040202090203" pitchFamily="34" charset="0"/>
              </a:rPr>
              <a:t>OTT ELSTAB (PikTime / AGH University Krakow)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E1B2ECD7-B0E1-4894-A59F-5CB5FBFA62C8}"/>
              </a:ext>
            </a:extLst>
          </p:cNvPr>
          <p:cNvSpPr txBox="1"/>
          <p:nvPr/>
        </p:nvSpPr>
        <p:spPr>
          <a:xfrm>
            <a:off x="1550484" y="1055485"/>
            <a:ext cx="249876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400" dirty="0">
                <a:solidFill>
                  <a:schemeClr val="tx2"/>
                </a:solidFill>
                <a:latin typeface="TeleNeo Office" panose="020B0504040202090203" pitchFamily="34" charset="0"/>
              </a:rPr>
              <a:t>Deutsche Telekom Test Lab Bremen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6BE0E54-01EA-40AE-82D7-4A6F1B435257}"/>
              </a:ext>
            </a:extLst>
          </p:cNvPr>
          <p:cNvSpPr txBox="1"/>
          <p:nvPr/>
        </p:nvSpPr>
        <p:spPr>
          <a:xfrm>
            <a:off x="2358835" y="2954279"/>
            <a:ext cx="125034" cy="1692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de-DE" sz="1100" dirty="0">
                <a:latin typeface="TeleNeo Office" panose="020B0504040202090203" pitchFamily="34" charset="0"/>
                <a:sym typeface="Wingdings" panose="05000000000000000000" pitchFamily="2" charset="2"/>
              </a:rPr>
              <a:t></a:t>
            </a:r>
            <a:endParaRPr lang="de-DE" sz="1100" dirty="0">
              <a:latin typeface="TeleNeo Office" panose="020B0504040202090203" pitchFamily="34" charset="0"/>
            </a:endParaRP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6C1D892A-52A2-40AC-9EC2-F28787A809EA}"/>
              </a:ext>
            </a:extLst>
          </p:cNvPr>
          <p:cNvSpPr txBox="1"/>
          <p:nvPr/>
        </p:nvSpPr>
        <p:spPr>
          <a:xfrm>
            <a:off x="4001875" y="2313838"/>
            <a:ext cx="12503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de-DE" sz="1100" dirty="0">
                <a:solidFill>
                  <a:srgbClr val="0070C0"/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</a:t>
            </a:r>
            <a:endParaRPr lang="de-DE" sz="1100" dirty="0">
              <a:solidFill>
                <a:srgbClr val="0070C0"/>
              </a:solidFill>
              <a:latin typeface="TeleNeo Office" panose="020B0504040202090203" pitchFamily="34" charset="0"/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C6996BA1-5DDF-4A68-B702-3D567E4D4C77}"/>
              </a:ext>
            </a:extLst>
          </p:cNvPr>
          <p:cNvSpPr txBox="1"/>
          <p:nvPr/>
        </p:nvSpPr>
        <p:spPr>
          <a:xfrm>
            <a:off x="6473675" y="2654930"/>
            <a:ext cx="1641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de-DE" sz="1100" dirty="0">
                <a:solidFill>
                  <a:srgbClr val="0070C0"/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</a:t>
            </a:r>
            <a:endParaRPr lang="de-DE" sz="1100" dirty="0">
              <a:solidFill>
                <a:srgbClr val="0070C0"/>
              </a:solidFill>
              <a:latin typeface="TeleNeo Office" panose="020B0504040202090203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4B1BAE3-7B74-4A37-84C8-42809F8B488D}"/>
              </a:ext>
            </a:extLst>
          </p:cNvPr>
          <p:cNvSpPr txBox="1"/>
          <p:nvPr/>
        </p:nvSpPr>
        <p:spPr>
          <a:xfrm>
            <a:off x="1924128" y="3108844"/>
            <a:ext cx="549445" cy="30264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de-DE" sz="4000" dirty="0">
                <a:latin typeface="TeleNeo Office" panose="020B0504040202090203" pitchFamily="34" charset="0"/>
                <a:sym typeface="Wingdings" panose="05000000000000000000" pitchFamily="2" charset="2"/>
              </a:rPr>
              <a:t></a:t>
            </a:r>
            <a:endParaRPr lang="de-DE" sz="4000" dirty="0">
              <a:latin typeface="TeleNeo Office" panose="020B0504040202090203" pitchFamily="34" charset="0"/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D70023CB-7AE7-4C92-B691-7A1BE8C34144}"/>
              </a:ext>
            </a:extLst>
          </p:cNvPr>
          <p:cNvCxnSpPr>
            <a:cxnSpLocks/>
            <a:stCxn id="162" idx="4"/>
            <a:endCxn id="49" idx="0"/>
          </p:cNvCxnSpPr>
          <p:nvPr/>
        </p:nvCxnSpPr>
        <p:spPr>
          <a:xfrm flipH="1">
            <a:off x="2159866" y="2507851"/>
            <a:ext cx="550452" cy="39631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D4607D3D-E489-4467-9C20-E2E95887C92D}"/>
              </a:ext>
            </a:extLst>
          </p:cNvPr>
          <p:cNvSpPr txBox="1"/>
          <p:nvPr/>
        </p:nvSpPr>
        <p:spPr>
          <a:xfrm>
            <a:off x="2041244" y="2904161"/>
            <a:ext cx="237244" cy="2030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de-DE" sz="900" dirty="0">
                <a:latin typeface="TeleNeo Office" panose="020B0504040202090203" pitchFamily="34" charset="0"/>
              </a:rPr>
              <a:t>TMM</a:t>
            </a:r>
          </a:p>
        </p:txBody>
      </p:sp>
      <p:sp>
        <p:nvSpPr>
          <p:cNvPr id="82" name="Rectangle 41">
            <a:extLst>
              <a:ext uri="{FF2B5EF4-FFF2-40B4-BE49-F238E27FC236}">
                <a16:creationId xmlns:a16="http://schemas.microsoft.com/office/drawing/2014/main" id="{6A4E5E8F-76FE-4940-A122-A2F9E11A06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4561" y="1565816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83" name="Rectangle 41">
            <a:extLst>
              <a:ext uri="{FF2B5EF4-FFF2-40B4-BE49-F238E27FC236}">
                <a16:creationId xmlns:a16="http://schemas.microsoft.com/office/drawing/2014/main" id="{63268B97-6205-4C39-8988-B35FEF1816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4153" y="1617769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84" name="Rectangle 41">
            <a:extLst>
              <a:ext uri="{FF2B5EF4-FFF2-40B4-BE49-F238E27FC236}">
                <a16:creationId xmlns:a16="http://schemas.microsoft.com/office/drawing/2014/main" id="{538656AE-85C6-4DFD-BA3D-F047617AE0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4819" y="1670994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90" name="Rectangle 41">
            <a:extLst>
              <a:ext uri="{FF2B5EF4-FFF2-40B4-BE49-F238E27FC236}">
                <a16:creationId xmlns:a16="http://schemas.microsoft.com/office/drawing/2014/main" id="{303ED773-8E1C-4A7E-912B-DB6A0FD3C2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3080" y="1723068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93" name="Rectangle 41">
            <a:extLst>
              <a:ext uri="{FF2B5EF4-FFF2-40B4-BE49-F238E27FC236}">
                <a16:creationId xmlns:a16="http://schemas.microsoft.com/office/drawing/2014/main" id="{D528DAEF-ED3C-46FE-A18D-FABCE818B14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3080" y="1774843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59" name="Rectangle 41">
            <a:extLst>
              <a:ext uri="{FF2B5EF4-FFF2-40B4-BE49-F238E27FC236}">
                <a16:creationId xmlns:a16="http://schemas.microsoft.com/office/drawing/2014/main" id="{46372E26-D3C4-450B-A2C9-22350DB1D21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46952" y="1650004"/>
            <a:ext cx="307769" cy="45719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eleNeo Office" panose="020B0504040202090203" pitchFamily="34" charset="0"/>
            </a:endParaRPr>
          </a:p>
        </p:txBody>
      </p:sp>
      <p:sp>
        <p:nvSpPr>
          <p:cNvPr id="94" name="Rectangle 41">
            <a:extLst>
              <a:ext uri="{FF2B5EF4-FFF2-40B4-BE49-F238E27FC236}">
                <a16:creationId xmlns:a16="http://schemas.microsoft.com/office/drawing/2014/main" id="{EF4D6921-1FE6-471E-B57A-840DECC35A1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1324" y="1822784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96" name="Rectangle 41">
            <a:extLst>
              <a:ext uri="{FF2B5EF4-FFF2-40B4-BE49-F238E27FC236}">
                <a16:creationId xmlns:a16="http://schemas.microsoft.com/office/drawing/2014/main" id="{A1408508-9D6F-4F97-8331-F19269BA66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1216" y="1874855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97" name="Rectangle 41">
            <a:extLst>
              <a:ext uri="{FF2B5EF4-FFF2-40B4-BE49-F238E27FC236}">
                <a16:creationId xmlns:a16="http://schemas.microsoft.com/office/drawing/2014/main" id="{A797C21A-216B-46D3-B743-044795E9F0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0808" y="1926808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98" name="Rectangle 41">
            <a:extLst>
              <a:ext uri="{FF2B5EF4-FFF2-40B4-BE49-F238E27FC236}">
                <a16:creationId xmlns:a16="http://schemas.microsoft.com/office/drawing/2014/main" id="{CE2A265E-2894-4F9F-A574-77268C26EDA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1474" y="1980033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101" name="Rectangle 41">
            <a:extLst>
              <a:ext uri="{FF2B5EF4-FFF2-40B4-BE49-F238E27FC236}">
                <a16:creationId xmlns:a16="http://schemas.microsoft.com/office/drawing/2014/main" id="{B176BD0E-CF14-4F97-A69E-A7EF8E58398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69735" y="2032107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104" name="Rectangle 41">
            <a:extLst>
              <a:ext uri="{FF2B5EF4-FFF2-40B4-BE49-F238E27FC236}">
                <a16:creationId xmlns:a16="http://schemas.microsoft.com/office/drawing/2014/main" id="{DAE3E870-5158-4440-A21F-BF64C34F06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69735" y="2083882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105" name="Rectangle 41">
            <a:extLst>
              <a:ext uri="{FF2B5EF4-FFF2-40B4-BE49-F238E27FC236}">
                <a16:creationId xmlns:a16="http://schemas.microsoft.com/office/drawing/2014/main" id="{5A643CC7-9FDB-44FD-A59F-4320E2D57E8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93607" y="1959046"/>
            <a:ext cx="307769" cy="45719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eleNeo Office" panose="020B0504040202090203" pitchFamily="34" charset="0"/>
            </a:endParaRPr>
          </a:p>
        </p:txBody>
      </p:sp>
      <p:sp>
        <p:nvSpPr>
          <p:cNvPr id="107" name="Rectangle 41">
            <a:extLst>
              <a:ext uri="{FF2B5EF4-FFF2-40B4-BE49-F238E27FC236}">
                <a16:creationId xmlns:a16="http://schemas.microsoft.com/office/drawing/2014/main" id="{841C8EC3-F86A-4B86-956C-6B52D902BE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0010" y="2098146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110" name="Rectangle 41">
            <a:extLst>
              <a:ext uri="{FF2B5EF4-FFF2-40B4-BE49-F238E27FC236}">
                <a16:creationId xmlns:a16="http://schemas.microsoft.com/office/drawing/2014/main" id="{2643FDCC-45E2-41B8-8A25-98D2D681AC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9902" y="2150217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111" name="Rectangle 41">
            <a:extLst>
              <a:ext uri="{FF2B5EF4-FFF2-40B4-BE49-F238E27FC236}">
                <a16:creationId xmlns:a16="http://schemas.microsoft.com/office/drawing/2014/main" id="{E91DCC7A-7AE5-4AD9-B2AF-038A6448353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9494" y="2202170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114" name="Rectangle 41">
            <a:extLst>
              <a:ext uri="{FF2B5EF4-FFF2-40B4-BE49-F238E27FC236}">
                <a16:creationId xmlns:a16="http://schemas.microsoft.com/office/drawing/2014/main" id="{CD73FF7B-497E-432C-ABAB-2F792FB840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20160" y="2255395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115" name="Rectangle 41">
            <a:extLst>
              <a:ext uri="{FF2B5EF4-FFF2-40B4-BE49-F238E27FC236}">
                <a16:creationId xmlns:a16="http://schemas.microsoft.com/office/drawing/2014/main" id="{9CC2A008-7018-4BBD-A99F-70F070D05C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421" y="2307469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116" name="Rectangle 41">
            <a:extLst>
              <a:ext uri="{FF2B5EF4-FFF2-40B4-BE49-F238E27FC236}">
                <a16:creationId xmlns:a16="http://schemas.microsoft.com/office/drawing/2014/main" id="{CACFEF4F-09FF-44CD-BA49-33AFD24C1A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8421" y="2359244"/>
            <a:ext cx="45719" cy="58090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  <a:latin typeface="TeleNeo Office" panose="020B0504040202090203" pitchFamily="34" charset="0"/>
            </a:endParaRPr>
          </a:p>
        </p:txBody>
      </p:sp>
      <p:sp>
        <p:nvSpPr>
          <p:cNvPr id="117" name="Rectangle 41">
            <a:extLst>
              <a:ext uri="{FF2B5EF4-FFF2-40B4-BE49-F238E27FC236}">
                <a16:creationId xmlns:a16="http://schemas.microsoft.com/office/drawing/2014/main" id="{8491EEE2-0E59-473D-8625-92355ACB50F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42293" y="2234405"/>
            <a:ext cx="307769" cy="45719"/>
          </a:xfrm>
          <a:prstGeom prst="rect">
            <a:avLst/>
          </a:prstGeom>
          <a:solidFill>
            <a:srgbClr val="CCECFF"/>
          </a:solidFill>
          <a:ln w="3175">
            <a:solidFill>
              <a:srgbClr val="0070C0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eleNeo Office" panose="020B0504040202090203" pitchFamily="34" charset="0"/>
            </a:endParaRPr>
          </a:p>
        </p:txBody>
      </p:sp>
      <p:cxnSp>
        <p:nvCxnSpPr>
          <p:cNvPr id="2057" name="Gerader Verbinder 2056">
            <a:extLst>
              <a:ext uri="{FF2B5EF4-FFF2-40B4-BE49-F238E27FC236}">
                <a16:creationId xmlns:a16="http://schemas.microsoft.com/office/drawing/2014/main" id="{FCDF3430-630C-4640-B5B6-997B920F2156}"/>
              </a:ext>
            </a:extLst>
          </p:cNvPr>
          <p:cNvCxnSpPr>
            <a:cxnSpLocks/>
          </p:cNvCxnSpPr>
          <p:nvPr/>
        </p:nvCxnSpPr>
        <p:spPr>
          <a:xfrm flipH="1">
            <a:off x="3804625" y="1444311"/>
            <a:ext cx="12270" cy="1388254"/>
          </a:xfrm>
          <a:prstGeom prst="line">
            <a:avLst/>
          </a:prstGeom>
          <a:ln w="12700">
            <a:solidFill>
              <a:srgbClr val="C0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3A5DE631-FFB9-4516-ACDA-6600E5AC7EE8}"/>
              </a:ext>
            </a:extLst>
          </p:cNvPr>
          <p:cNvCxnSpPr>
            <a:cxnSpLocks/>
            <a:stCxn id="96" idx="2"/>
            <a:endCxn id="59" idx="2"/>
          </p:cNvCxnSpPr>
          <p:nvPr/>
        </p:nvCxnSpPr>
        <p:spPr>
          <a:xfrm rot="10800000">
            <a:off x="3923697" y="1672863"/>
            <a:ext cx="241335" cy="231038"/>
          </a:xfrm>
          <a:prstGeom prst="bentConnector3">
            <a:avLst/>
          </a:prstGeom>
          <a:ln w="12700">
            <a:solidFill>
              <a:srgbClr val="0070C0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Verbinder: gewinkelt 118">
            <a:extLst>
              <a:ext uri="{FF2B5EF4-FFF2-40B4-BE49-F238E27FC236}">
                <a16:creationId xmlns:a16="http://schemas.microsoft.com/office/drawing/2014/main" id="{FBD212FF-98B1-4170-8D70-61957506E29A}"/>
              </a:ext>
            </a:extLst>
          </p:cNvPr>
          <p:cNvCxnSpPr>
            <a:cxnSpLocks/>
            <a:stCxn id="101" idx="2"/>
            <a:endCxn id="117" idx="2"/>
          </p:cNvCxnSpPr>
          <p:nvPr/>
        </p:nvCxnSpPr>
        <p:spPr>
          <a:xfrm rot="10800000" flipV="1">
            <a:off x="3919038" y="2061152"/>
            <a:ext cx="244513" cy="196111"/>
          </a:xfrm>
          <a:prstGeom prst="bentConnector3">
            <a:avLst/>
          </a:prstGeom>
          <a:ln w="12700">
            <a:solidFill>
              <a:srgbClr val="0070C0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84EB7D1-AAA1-4519-AA89-B047B78401DD}"/>
              </a:ext>
            </a:extLst>
          </p:cNvPr>
          <p:cNvGrpSpPr/>
          <p:nvPr/>
        </p:nvGrpSpPr>
        <p:grpSpPr>
          <a:xfrm>
            <a:off x="4270351" y="1140653"/>
            <a:ext cx="4625093" cy="1968850"/>
            <a:chOff x="4270351" y="1159509"/>
            <a:chExt cx="4625093" cy="1968850"/>
          </a:xfrm>
        </p:grpSpPr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BDFCF643-98FB-4F81-817B-70971CDD716C}"/>
                </a:ext>
              </a:extLst>
            </p:cNvPr>
            <p:cNvSpPr txBox="1"/>
            <p:nvPr/>
          </p:nvSpPr>
          <p:spPr>
            <a:xfrm>
              <a:off x="5961082" y="2743638"/>
              <a:ext cx="1257788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950" dirty="0">
                  <a:solidFill>
                    <a:srgbClr val="0070C0"/>
                  </a:solidFill>
                  <a:latin typeface="TeleNeo Office" panose="020B0504040202090203" pitchFamily="34" charset="0"/>
                </a:rPr>
                <a:t>High-accuracy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950" dirty="0">
                  <a:solidFill>
                    <a:srgbClr val="0070C0"/>
                  </a:solidFill>
                  <a:latin typeface="TeleNeo Office" panose="020B0504040202090203" pitchFamily="34" charset="0"/>
                </a:rPr>
                <a:t>time-transfer systems </a:t>
              </a: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71CC6452-6D2F-4623-92BA-01C5FFF134B0}"/>
                </a:ext>
              </a:extLst>
            </p:cNvPr>
            <p:cNvGrpSpPr/>
            <p:nvPr/>
          </p:nvGrpSpPr>
          <p:grpSpPr>
            <a:xfrm>
              <a:off x="4270351" y="1159509"/>
              <a:ext cx="4625093" cy="976198"/>
              <a:chOff x="4270351" y="1159509"/>
              <a:chExt cx="4625093" cy="976198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EFFE2317-0D07-4902-BC7C-8EC003AAFF10}"/>
                  </a:ext>
                </a:extLst>
              </p:cNvPr>
              <p:cNvGrpSpPr/>
              <p:nvPr/>
            </p:nvGrpSpPr>
            <p:grpSpPr>
              <a:xfrm>
                <a:off x="5009075" y="1159509"/>
                <a:ext cx="3886369" cy="754833"/>
                <a:chOff x="5009075" y="1159509"/>
                <a:chExt cx="3886369" cy="754833"/>
              </a:xfrm>
            </p:grpSpPr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27FC3662-44E6-4796-87CE-9C6052941569}"/>
                    </a:ext>
                  </a:extLst>
                </p:cNvPr>
                <p:cNvSpPr/>
                <p:nvPr/>
              </p:nvSpPr>
              <p:spPr>
                <a:xfrm>
                  <a:off x="5572356" y="1367652"/>
                  <a:ext cx="1852339" cy="546690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75" name="Rechteck 74">
                  <a:extLst>
                    <a:ext uri="{FF2B5EF4-FFF2-40B4-BE49-F238E27FC236}">
                      <a16:creationId xmlns:a16="http://schemas.microsoft.com/office/drawing/2014/main" id="{B5B1F6A2-95D6-4D80-8012-61D963AED341}"/>
                    </a:ext>
                  </a:extLst>
                </p:cNvPr>
                <p:cNvSpPr/>
                <p:nvPr/>
              </p:nvSpPr>
              <p:spPr>
                <a:xfrm>
                  <a:off x="5009075" y="1414532"/>
                  <a:ext cx="388726" cy="436375"/>
                </a:xfrm>
                <a:prstGeom prst="rect">
                  <a:avLst/>
                </a:prstGeom>
                <a:solidFill>
                  <a:srgbClr val="CCECFF"/>
                </a:solidFill>
                <a:ln>
                  <a:solidFill>
                    <a:srgbClr val="0070C0"/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74" name="Rechteck 73">
                  <a:extLst>
                    <a:ext uri="{FF2B5EF4-FFF2-40B4-BE49-F238E27FC236}">
                      <a16:creationId xmlns:a16="http://schemas.microsoft.com/office/drawing/2014/main" id="{D7FA5752-A63C-43D0-9F11-30BA0640080B}"/>
                    </a:ext>
                  </a:extLst>
                </p:cNvPr>
                <p:cNvSpPr/>
                <p:nvPr/>
              </p:nvSpPr>
              <p:spPr>
                <a:xfrm>
                  <a:off x="7035969" y="1415913"/>
                  <a:ext cx="388726" cy="436375"/>
                </a:xfrm>
                <a:prstGeom prst="rect">
                  <a:avLst/>
                </a:prstGeom>
                <a:solidFill>
                  <a:srgbClr val="CCECFF"/>
                </a:solidFill>
                <a:ln>
                  <a:solidFill>
                    <a:srgbClr val="0070C0"/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BCC6CE6E-B1CD-4207-A31D-6A8719E01FEB}"/>
                    </a:ext>
                  </a:extLst>
                </p:cNvPr>
                <p:cNvSpPr/>
                <p:nvPr/>
              </p:nvSpPr>
              <p:spPr>
                <a:xfrm>
                  <a:off x="5572356" y="1411140"/>
                  <a:ext cx="388726" cy="436375"/>
                </a:xfrm>
                <a:prstGeom prst="rect">
                  <a:avLst/>
                </a:prstGeom>
                <a:solidFill>
                  <a:srgbClr val="CCECFF"/>
                </a:solidFill>
                <a:ln>
                  <a:solidFill>
                    <a:srgbClr val="0070C0"/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64" name="Rechteck 63">
                  <a:extLst>
                    <a:ext uri="{FF2B5EF4-FFF2-40B4-BE49-F238E27FC236}">
                      <a16:creationId xmlns:a16="http://schemas.microsoft.com/office/drawing/2014/main" id="{C2CE69F9-E742-4F8E-981C-462C54844390}"/>
                    </a:ext>
                  </a:extLst>
                </p:cNvPr>
                <p:cNvSpPr/>
                <p:nvPr/>
              </p:nvSpPr>
              <p:spPr>
                <a:xfrm>
                  <a:off x="5022943" y="1539801"/>
                  <a:ext cx="374741" cy="2074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ts val="800"/>
                    </a:lnSpc>
                    <a:spcBef>
                      <a:spcPts val="0"/>
                    </a:spcBef>
                  </a:pPr>
                  <a:r>
                    <a:rPr lang="en-US" sz="770" dirty="0">
                      <a:solidFill>
                        <a:schemeClr val="tx1"/>
                      </a:solidFill>
                      <a:latin typeface="TeleNeo Office" panose="020B0504040202090203" pitchFamily="34" charset="0"/>
                    </a:rPr>
                    <a:t>Pico-</a:t>
                  </a:r>
                  <a:br>
                    <a:rPr lang="en-US" sz="770" dirty="0">
                      <a:solidFill>
                        <a:schemeClr val="tx1"/>
                      </a:solidFill>
                      <a:latin typeface="TeleNeo Office" panose="020B0504040202090203" pitchFamily="34" charset="0"/>
                    </a:rPr>
                  </a:br>
                  <a:r>
                    <a:rPr lang="en-US" sz="770" dirty="0">
                      <a:solidFill>
                        <a:schemeClr val="tx1"/>
                      </a:solidFill>
                      <a:latin typeface="TeleNeo Office" panose="020B0504040202090203" pitchFamily="34" charset="0"/>
                    </a:rPr>
                    <a:t>stepper</a:t>
                  </a:r>
                </a:p>
                <a:p>
                  <a:pPr algn="ctr">
                    <a:lnSpc>
                      <a:spcPts val="800"/>
                    </a:lnSpc>
                    <a:spcBef>
                      <a:spcPts val="0"/>
                    </a:spcBef>
                  </a:pPr>
                  <a:r>
                    <a:rPr lang="en-US" sz="770" dirty="0">
                      <a:solidFill>
                        <a:schemeClr val="tx1"/>
                      </a:solidFill>
                      <a:latin typeface="TeleNeo Office" panose="020B0504040202090203" pitchFamily="34" charset="0"/>
                    </a:rPr>
                    <a:t>HROG</a:t>
                  </a:r>
                </a:p>
                <a:p>
                  <a:pPr algn="ctr">
                    <a:lnSpc>
                      <a:spcPts val="800"/>
                    </a:lnSpc>
                    <a:spcBef>
                      <a:spcPts val="0"/>
                    </a:spcBef>
                  </a:pPr>
                  <a:r>
                    <a:rPr lang="en-US" sz="770" dirty="0">
                      <a:solidFill>
                        <a:schemeClr val="tx1"/>
                      </a:solidFill>
                      <a:latin typeface="TeleNeo Office" panose="020B0504040202090203" pitchFamily="34" charset="0"/>
                    </a:rPr>
                    <a:t>10</a:t>
                  </a:r>
                </a:p>
              </p:txBody>
            </p:sp>
            <p:sp>
              <p:nvSpPr>
                <p:cNvPr id="69" name="Rechteck 68">
                  <a:extLst>
                    <a:ext uri="{FF2B5EF4-FFF2-40B4-BE49-F238E27FC236}">
                      <a16:creationId xmlns:a16="http://schemas.microsoft.com/office/drawing/2014/main" id="{2D036FAF-82D3-47B6-B299-326E29F2637E}"/>
                    </a:ext>
                  </a:extLst>
                </p:cNvPr>
                <p:cNvSpPr/>
                <p:nvPr/>
              </p:nvSpPr>
              <p:spPr>
                <a:xfrm>
                  <a:off x="5557185" y="1430788"/>
                  <a:ext cx="404688" cy="4220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ts val="800"/>
                    </a:lnSpc>
                    <a:spcBef>
                      <a:spcPts val="0"/>
                    </a:spcBef>
                  </a:pPr>
                  <a:r>
                    <a:rPr lang="de-DE" sz="770" dirty="0">
                      <a:solidFill>
                        <a:schemeClr val="tx1"/>
                      </a:solidFill>
                      <a:latin typeface="TeleNeo Office" panose="020B0504040202090203" pitchFamily="34" charset="0"/>
                    </a:rPr>
                    <a:t>OTT ELSTAB Remote Module</a:t>
                  </a:r>
                </a:p>
              </p:txBody>
            </p:sp>
            <p:sp>
              <p:nvSpPr>
                <p:cNvPr id="72" name="Rechteck 71">
                  <a:extLst>
                    <a:ext uri="{FF2B5EF4-FFF2-40B4-BE49-F238E27FC236}">
                      <a16:creationId xmlns:a16="http://schemas.microsoft.com/office/drawing/2014/main" id="{C66E1112-BBA7-4660-AA0B-8319E67395AC}"/>
                    </a:ext>
                  </a:extLst>
                </p:cNvPr>
                <p:cNvSpPr/>
                <p:nvPr/>
              </p:nvSpPr>
              <p:spPr>
                <a:xfrm>
                  <a:off x="7024951" y="1431666"/>
                  <a:ext cx="404688" cy="4220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ts val="800"/>
                    </a:lnSpc>
                    <a:spcBef>
                      <a:spcPts val="0"/>
                    </a:spcBef>
                  </a:pPr>
                  <a:r>
                    <a:rPr lang="de-DE" sz="770" dirty="0">
                      <a:solidFill>
                        <a:schemeClr val="tx1"/>
                      </a:solidFill>
                      <a:latin typeface="TeleNeo Office" panose="020B0504040202090203" pitchFamily="34" charset="0"/>
                    </a:rPr>
                    <a:t>OTT ELSTAB Local Module</a:t>
                  </a:r>
                </a:p>
              </p:txBody>
            </p:sp>
            <p:sp>
              <p:nvSpPr>
                <p:cNvPr id="73" name="Rechteck 72">
                  <a:extLst>
                    <a:ext uri="{FF2B5EF4-FFF2-40B4-BE49-F238E27FC236}">
                      <a16:creationId xmlns:a16="http://schemas.microsoft.com/office/drawing/2014/main" id="{136FB2C9-6659-4D60-9861-FDD0CF61007D}"/>
                    </a:ext>
                  </a:extLst>
                </p:cNvPr>
                <p:cNvSpPr/>
                <p:nvPr/>
              </p:nvSpPr>
              <p:spPr>
                <a:xfrm>
                  <a:off x="7544410" y="1618000"/>
                  <a:ext cx="755911" cy="2357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800"/>
                    </a:lnSpc>
                    <a:spcBef>
                      <a:spcPts val="0"/>
                    </a:spcBef>
                  </a:pPr>
                  <a:r>
                    <a:rPr lang="de-DE" sz="1000" dirty="0">
                      <a:solidFill>
                        <a:srgbClr val="0000CC"/>
                      </a:solidFill>
                      <a:latin typeface="TeleNeo Office" panose="020B0504040202090203" pitchFamily="34" charset="0"/>
                    </a:rPr>
                    <a:t>UTC(PTB)</a:t>
                  </a:r>
                </a:p>
              </p:txBody>
            </p:sp>
            <p:cxnSp>
              <p:nvCxnSpPr>
                <p:cNvPr id="76" name="Gerade Verbindung mit Pfeil 75">
                  <a:extLst>
                    <a:ext uri="{FF2B5EF4-FFF2-40B4-BE49-F238E27FC236}">
                      <a16:creationId xmlns:a16="http://schemas.microsoft.com/office/drawing/2014/main" id="{6EAE8BA8-B79F-46A1-9FA6-018BC1087B0B}"/>
                    </a:ext>
                  </a:extLst>
                </p:cNvPr>
                <p:cNvCxnSpPr>
                  <a:cxnSpLocks/>
                  <a:stCxn id="69" idx="1"/>
                  <a:endCxn id="64" idx="3"/>
                </p:cNvCxnSpPr>
                <p:nvPr/>
              </p:nvCxnSpPr>
              <p:spPr>
                <a:xfrm flipH="1">
                  <a:off x="5397684" y="1641827"/>
                  <a:ext cx="159501" cy="1719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 Verbindung mit Pfeil 79">
                  <a:extLst>
                    <a:ext uri="{FF2B5EF4-FFF2-40B4-BE49-F238E27FC236}">
                      <a16:creationId xmlns:a16="http://schemas.microsoft.com/office/drawing/2014/main" id="{4BCC4C70-95BE-4F1A-A872-87EBA286D9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29639" y="1710521"/>
                  <a:ext cx="190711" cy="1719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Gerade Verbindung mit Pfeil 80">
                  <a:extLst>
                    <a:ext uri="{FF2B5EF4-FFF2-40B4-BE49-F238E27FC236}">
                      <a16:creationId xmlns:a16="http://schemas.microsoft.com/office/drawing/2014/main" id="{61F766D5-BD22-4B25-AB33-40885B72A255}"/>
                    </a:ext>
                  </a:extLst>
                </p:cNvPr>
                <p:cNvCxnSpPr>
                  <a:cxnSpLocks/>
                  <a:stCxn id="72" idx="1"/>
                  <a:endCxn id="69" idx="3"/>
                </p:cNvCxnSpPr>
                <p:nvPr/>
              </p:nvCxnSpPr>
              <p:spPr>
                <a:xfrm flipH="1" flipV="1">
                  <a:off x="5961873" y="1641827"/>
                  <a:ext cx="1063078" cy="878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3" name="Flussdiagramm: Auszug 2072">
                  <a:extLst>
                    <a:ext uri="{FF2B5EF4-FFF2-40B4-BE49-F238E27FC236}">
                      <a16:creationId xmlns:a16="http://schemas.microsoft.com/office/drawing/2014/main" id="{74A8FF36-3C3E-443C-A6EF-CC394591E61C}"/>
                    </a:ext>
                  </a:extLst>
                </p:cNvPr>
                <p:cNvSpPr/>
                <p:nvPr/>
              </p:nvSpPr>
              <p:spPr>
                <a:xfrm rot="5400000">
                  <a:off x="6132220" y="1594525"/>
                  <a:ext cx="108585" cy="88583"/>
                </a:xfrm>
                <a:prstGeom prst="flowChartExtract">
                  <a:avLst/>
                </a:prstGeom>
                <a:solidFill>
                  <a:srgbClr val="CCECFF"/>
                </a:solidFill>
                <a:ln>
                  <a:solidFill>
                    <a:srgbClr val="0070C0"/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85" name="Flussdiagramm: Auszug 84">
                  <a:extLst>
                    <a:ext uri="{FF2B5EF4-FFF2-40B4-BE49-F238E27FC236}">
                      <a16:creationId xmlns:a16="http://schemas.microsoft.com/office/drawing/2014/main" id="{0AE93D77-CD8E-4F94-BA7B-402A611A012A}"/>
                    </a:ext>
                  </a:extLst>
                </p:cNvPr>
                <p:cNvSpPr/>
                <p:nvPr/>
              </p:nvSpPr>
              <p:spPr>
                <a:xfrm rot="16200000">
                  <a:off x="6142172" y="1594114"/>
                  <a:ext cx="108585" cy="88583"/>
                </a:xfrm>
                <a:prstGeom prst="flowChartExtract">
                  <a:avLst/>
                </a:prstGeom>
                <a:solidFill>
                  <a:srgbClr val="CCECFF"/>
                </a:solidFill>
                <a:ln>
                  <a:solidFill>
                    <a:srgbClr val="0070C0"/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86" name="Flussdiagramm: Auszug 85">
                  <a:extLst>
                    <a:ext uri="{FF2B5EF4-FFF2-40B4-BE49-F238E27FC236}">
                      <a16:creationId xmlns:a16="http://schemas.microsoft.com/office/drawing/2014/main" id="{6965978A-08E2-4263-8129-11FF49FBE533}"/>
                    </a:ext>
                  </a:extLst>
                </p:cNvPr>
                <p:cNvSpPr/>
                <p:nvPr/>
              </p:nvSpPr>
              <p:spPr>
                <a:xfrm rot="5400000">
                  <a:off x="6409431" y="1591374"/>
                  <a:ext cx="108585" cy="88583"/>
                </a:xfrm>
                <a:prstGeom prst="flowChartExtract">
                  <a:avLst/>
                </a:prstGeom>
                <a:solidFill>
                  <a:srgbClr val="CCECFF"/>
                </a:solidFill>
                <a:ln>
                  <a:solidFill>
                    <a:srgbClr val="0070C0"/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87" name="Flussdiagramm: Auszug 86">
                  <a:extLst>
                    <a:ext uri="{FF2B5EF4-FFF2-40B4-BE49-F238E27FC236}">
                      <a16:creationId xmlns:a16="http://schemas.microsoft.com/office/drawing/2014/main" id="{BC688D10-444F-452F-8A00-8383494D668D}"/>
                    </a:ext>
                  </a:extLst>
                </p:cNvPr>
                <p:cNvSpPr/>
                <p:nvPr/>
              </p:nvSpPr>
              <p:spPr>
                <a:xfrm rot="16200000">
                  <a:off x="6419383" y="1590963"/>
                  <a:ext cx="108585" cy="88583"/>
                </a:xfrm>
                <a:prstGeom prst="flowChartExtract">
                  <a:avLst/>
                </a:prstGeom>
                <a:solidFill>
                  <a:srgbClr val="CCECFF"/>
                </a:solidFill>
                <a:ln>
                  <a:solidFill>
                    <a:srgbClr val="0070C0"/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88" name="Flussdiagramm: Auszug 87">
                  <a:extLst>
                    <a:ext uri="{FF2B5EF4-FFF2-40B4-BE49-F238E27FC236}">
                      <a16:creationId xmlns:a16="http://schemas.microsoft.com/office/drawing/2014/main" id="{222FC5EE-6AAD-4830-B7C8-7E89D246C6A3}"/>
                    </a:ext>
                  </a:extLst>
                </p:cNvPr>
                <p:cNvSpPr/>
                <p:nvPr/>
              </p:nvSpPr>
              <p:spPr>
                <a:xfrm rot="5400000">
                  <a:off x="6699057" y="1594936"/>
                  <a:ext cx="108585" cy="88583"/>
                </a:xfrm>
                <a:prstGeom prst="flowChartExtract">
                  <a:avLst/>
                </a:prstGeom>
                <a:solidFill>
                  <a:srgbClr val="CCECFF"/>
                </a:solidFill>
                <a:ln>
                  <a:solidFill>
                    <a:srgbClr val="0070C0"/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89" name="Flussdiagramm: Auszug 88">
                  <a:extLst>
                    <a:ext uri="{FF2B5EF4-FFF2-40B4-BE49-F238E27FC236}">
                      <a16:creationId xmlns:a16="http://schemas.microsoft.com/office/drawing/2014/main" id="{BE7C6977-EFD9-4343-BE3E-1DD34787347F}"/>
                    </a:ext>
                  </a:extLst>
                </p:cNvPr>
                <p:cNvSpPr/>
                <p:nvPr/>
              </p:nvSpPr>
              <p:spPr>
                <a:xfrm rot="16200000">
                  <a:off x="6709009" y="1594525"/>
                  <a:ext cx="108585" cy="88583"/>
                </a:xfrm>
                <a:prstGeom prst="flowChartExtract">
                  <a:avLst/>
                </a:prstGeom>
                <a:solidFill>
                  <a:srgbClr val="CCECFF"/>
                </a:solidFill>
                <a:ln>
                  <a:solidFill>
                    <a:srgbClr val="0070C0"/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 err="1">
                    <a:solidFill>
                      <a:schemeClr val="tx1"/>
                    </a:solidFill>
                    <a:latin typeface="TeleNeo Office" panose="020B0504040202090203" pitchFamily="34" charset="0"/>
                  </a:endParaRPr>
                </a:p>
              </p:txBody>
            </p:sp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0F7B800F-704C-4AE2-ACAD-F9D6AC50BCCC}"/>
                    </a:ext>
                  </a:extLst>
                </p:cNvPr>
                <p:cNvSpPr txBox="1"/>
                <p:nvPr/>
              </p:nvSpPr>
              <p:spPr>
                <a:xfrm>
                  <a:off x="7680368" y="1159509"/>
                  <a:ext cx="1215076" cy="4385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50" dirty="0">
                      <a:solidFill>
                        <a:srgbClr val="0000CC"/>
                      </a:solidFill>
                      <a:latin typeface="TeleNeo Office" panose="020B0504040202090203" pitchFamily="34" charset="0"/>
                    </a:rPr>
                    <a:t>PTB Braunschweig</a:t>
                  </a:r>
                </a:p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2"/>
                    </a:buClr>
                  </a:pPr>
                  <a:r>
                    <a:rPr lang="en-US" sz="950" dirty="0">
                      <a:solidFill>
                        <a:srgbClr val="0000CC"/>
                      </a:solidFill>
                      <a:latin typeface="TeleNeo Office" panose="020B0504040202090203" pitchFamily="34" charset="0"/>
                    </a:rPr>
                    <a:t>NMI (National Metrology </a:t>
                  </a:r>
                  <a:br>
                    <a:rPr lang="en-US" sz="950" dirty="0">
                      <a:solidFill>
                        <a:srgbClr val="0000CC"/>
                      </a:solidFill>
                      <a:latin typeface="TeleNeo Office" panose="020B0504040202090203" pitchFamily="34" charset="0"/>
                    </a:rPr>
                  </a:br>
                  <a:r>
                    <a:rPr lang="en-US" sz="950" dirty="0">
                      <a:solidFill>
                        <a:srgbClr val="0000CC"/>
                      </a:solidFill>
                      <a:latin typeface="TeleNeo Office" panose="020B0504040202090203" pitchFamily="34" charset="0"/>
                    </a:rPr>
                    <a:t>Institute) Germany</a:t>
                  </a:r>
                </a:p>
              </p:txBody>
            </p:sp>
            <p:sp>
              <p:nvSpPr>
                <p:cNvPr id="103" name="Textfeld 102">
                  <a:extLst>
                    <a:ext uri="{FF2B5EF4-FFF2-40B4-BE49-F238E27FC236}">
                      <a16:creationId xmlns:a16="http://schemas.microsoft.com/office/drawing/2014/main" id="{0947F1EF-27CD-4E1C-96D5-CA3425D5F2D3}"/>
                    </a:ext>
                  </a:extLst>
                </p:cNvPr>
                <p:cNvSpPr txBox="1"/>
                <p:nvPr/>
              </p:nvSpPr>
              <p:spPr>
                <a:xfrm>
                  <a:off x="6225723" y="1367652"/>
                  <a:ext cx="572273" cy="199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450"/>
                    </a:spcAft>
                    <a:buClr>
                      <a:schemeClr val="tx2"/>
                    </a:buClr>
                  </a:pPr>
                  <a:r>
                    <a:rPr lang="en-US" sz="800" dirty="0">
                      <a:solidFill>
                        <a:srgbClr val="0070C0"/>
                      </a:solidFill>
                      <a:latin typeface="TeleNeo Office" panose="020B0504040202090203" pitchFamily="34" charset="0"/>
                    </a:rPr>
                    <a:t>Bi-di amplifier</a:t>
                  </a:r>
                </a:p>
              </p:txBody>
            </p:sp>
          </p:grpSp>
          <p:sp>
            <p:nvSpPr>
              <p:cNvPr id="109" name="Textfeld 108">
                <a:extLst>
                  <a:ext uri="{FF2B5EF4-FFF2-40B4-BE49-F238E27FC236}">
                    <a16:creationId xmlns:a16="http://schemas.microsoft.com/office/drawing/2014/main" id="{10BFCE07-3229-4847-8E18-4370A14CAE3E}"/>
                  </a:ext>
                </a:extLst>
              </p:cNvPr>
              <p:cNvSpPr txBox="1"/>
              <p:nvPr/>
            </p:nvSpPr>
            <p:spPr>
              <a:xfrm>
                <a:off x="5127280" y="1966430"/>
                <a:ext cx="12503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de-DE" sz="1100" dirty="0">
                    <a:solidFill>
                      <a:srgbClr val="0070C0"/>
                    </a:solidFill>
                    <a:latin typeface="TeleNeo Office" panose="020B0504040202090203" pitchFamily="34" charset="0"/>
                    <a:sym typeface="Wingdings" panose="05000000000000000000" pitchFamily="2" charset="2"/>
                  </a:rPr>
                  <a:t></a:t>
                </a:r>
                <a:endParaRPr lang="de-DE" sz="1100" dirty="0">
                  <a:solidFill>
                    <a:srgbClr val="0070C0"/>
                  </a:solidFill>
                  <a:latin typeface="TeleNeo Office" panose="020B0504040202090203" pitchFamily="34" charset="0"/>
                </a:endParaRPr>
              </a:p>
            </p:txBody>
          </p:sp>
          <p:cxnSp>
            <p:nvCxnSpPr>
              <p:cNvPr id="39" name="Verbinder: gewinkelt 38">
                <a:extLst>
                  <a:ext uri="{FF2B5EF4-FFF2-40B4-BE49-F238E27FC236}">
                    <a16:creationId xmlns:a16="http://schemas.microsoft.com/office/drawing/2014/main" id="{9979B56C-6DE8-493A-BCD3-7BFD2BE2FFC7}"/>
                  </a:ext>
                </a:extLst>
              </p:cNvPr>
              <p:cNvCxnSpPr>
                <a:cxnSpLocks/>
                <a:stCxn id="64" idx="1"/>
                <a:endCxn id="105" idx="2"/>
              </p:cNvCxnSpPr>
              <p:nvPr/>
            </p:nvCxnSpPr>
            <p:spPr>
              <a:xfrm rot="10800000" flipV="1">
                <a:off x="4270351" y="1643545"/>
                <a:ext cx="752592" cy="338359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70C0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E8A25E85-A5DF-436E-916C-10C706D93FD6}"/>
              </a:ext>
            </a:extLst>
          </p:cNvPr>
          <p:cNvCxnSpPr>
            <a:cxnSpLocks/>
            <a:endCxn id="45" idx="6"/>
          </p:cNvCxnSpPr>
          <p:nvPr/>
        </p:nvCxnSpPr>
        <p:spPr>
          <a:xfrm flipH="1" flipV="1">
            <a:off x="2831041" y="1820027"/>
            <a:ext cx="985854" cy="1937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4184C65-BE22-445A-9CCF-E1703AB97290}"/>
              </a:ext>
            </a:extLst>
          </p:cNvPr>
          <p:cNvGrpSpPr/>
          <p:nvPr/>
        </p:nvGrpSpPr>
        <p:grpSpPr>
          <a:xfrm>
            <a:off x="4270351" y="1932810"/>
            <a:ext cx="4307243" cy="705464"/>
            <a:chOff x="4270351" y="2046916"/>
            <a:chExt cx="4307243" cy="705464"/>
          </a:xfrm>
        </p:grpSpPr>
        <p:cxnSp>
          <p:nvCxnSpPr>
            <p:cNvPr id="149" name="Gerade Verbindung mit Pfeil 148">
              <a:extLst>
                <a:ext uri="{FF2B5EF4-FFF2-40B4-BE49-F238E27FC236}">
                  <a16:creationId xmlns:a16="http://schemas.microsoft.com/office/drawing/2014/main" id="{161A9990-FF10-473C-B654-4FA8D38F12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1320" y="2476442"/>
              <a:ext cx="218581" cy="1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EEADC45A-1B3A-4F2B-ABAE-B3990A8A0CFD}"/>
                </a:ext>
              </a:extLst>
            </p:cNvPr>
            <p:cNvSpPr/>
            <p:nvPr/>
          </p:nvSpPr>
          <p:spPr>
            <a:xfrm>
              <a:off x="5575111" y="2205690"/>
              <a:ext cx="1852339" cy="54669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F6F0B535-3608-4956-94E2-004A6C483401}"/>
                </a:ext>
              </a:extLst>
            </p:cNvPr>
            <p:cNvSpPr/>
            <p:nvPr/>
          </p:nvSpPr>
          <p:spPr>
            <a:xfrm>
              <a:off x="7038724" y="2253951"/>
              <a:ext cx="388726" cy="436375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78F0F122-A47A-4DD0-852C-368D5086F1C5}"/>
                </a:ext>
              </a:extLst>
            </p:cNvPr>
            <p:cNvSpPr/>
            <p:nvPr/>
          </p:nvSpPr>
          <p:spPr>
            <a:xfrm>
              <a:off x="5575111" y="2249178"/>
              <a:ext cx="388726" cy="436375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402D56A3-326D-4AA2-BA02-C6239C42DCA5}"/>
                </a:ext>
              </a:extLst>
            </p:cNvPr>
            <p:cNvSpPr/>
            <p:nvPr/>
          </p:nvSpPr>
          <p:spPr>
            <a:xfrm>
              <a:off x="5559940" y="2268826"/>
              <a:ext cx="404688" cy="42207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ts val="800"/>
                </a:lnSpc>
                <a:spcBef>
                  <a:spcPts val="0"/>
                </a:spcBef>
              </a:pPr>
              <a:r>
                <a:rPr lang="de-DE" sz="770" dirty="0">
                  <a:solidFill>
                    <a:schemeClr val="tx1"/>
                  </a:solidFill>
                  <a:latin typeface="TeleNeo Office" panose="020B0504040202090203" pitchFamily="34" charset="0"/>
                </a:rPr>
                <a:t>OTT ELSTAB Remote Module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E5D44048-16AF-4D2F-A63A-A26878A4B6DF}"/>
                </a:ext>
              </a:extLst>
            </p:cNvPr>
            <p:cNvSpPr/>
            <p:nvPr/>
          </p:nvSpPr>
          <p:spPr>
            <a:xfrm>
              <a:off x="7027706" y="2269704"/>
              <a:ext cx="404688" cy="42207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ts val="800"/>
                </a:lnSpc>
                <a:spcBef>
                  <a:spcPts val="0"/>
                </a:spcBef>
              </a:pPr>
              <a:r>
                <a:rPr lang="de-DE" sz="770" dirty="0">
                  <a:solidFill>
                    <a:schemeClr val="tx1"/>
                  </a:solidFill>
                  <a:latin typeface="TeleNeo Office" panose="020B0504040202090203" pitchFamily="34" charset="0"/>
                </a:rPr>
                <a:t>OTT ELSTAB Local Module</a:t>
              </a:r>
            </a:p>
          </p:txBody>
        </p:sp>
        <p:cxnSp>
          <p:nvCxnSpPr>
            <p:cNvPr id="125" name="Gerade Verbindung mit Pfeil 124">
              <a:extLst>
                <a:ext uri="{FF2B5EF4-FFF2-40B4-BE49-F238E27FC236}">
                  <a16:creationId xmlns:a16="http://schemas.microsoft.com/office/drawing/2014/main" id="{A205C297-55E9-42AF-A67E-7A81C18461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9296" y="2475988"/>
              <a:ext cx="289519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lussdiagramm: Auszug 125">
              <a:extLst>
                <a:ext uri="{FF2B5EF4-FFF2-40B4-BE49-F238E27FC236}">
                  <a16:creationId xmlns:a16="http://schemas.microsoft.com/office/drawing/2014/main" id="{34698FC8-89DD-469F-8347-F4EC36D2D9D7}"/>
                </a:ext>
              </a:extLst>
            </p:cNvPr>
            <p:cNvSpPr/>
            <p:nvPr/>
          </p:nvSpPr>
          <p:spPr>
            <a:xfrm rot="5400000">
              <a:off x="6102125" y="2432563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27" name="Flussdiagramm: Auszug 126">
              <a:extLst>
                <a:ext uri="{FF2B5EF4-FFF2-40B4-BE49-F238E27FC236}">
                  <a16:creationId xmlns:a16="http://schemas.microsoft.com/office/drawing/2014/main" id="{E1CA6CFB-7614-4A15-8ED4-F036E3CD9A7B}"/>
                </a:ext>
              </a:extLst>
            </p:cNvPr>
            <p:cNvSpPr/>
            <p:nvPr/>
          </p:nvSpPr>
          <p:spPr>
            <a:xfrm rot="16200000">
              <a:off x="6112077" y="2432152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28" name="Flussdiagramm: Auszug 127">
              <a:extLst>
                <a:ext uri="{FF2B5EF4-FFF2-40B4-BE49-F238E27FC236}">
                  <a16:creationId xmlns:a16="http://schemas.microsoft.com/office/drawing/2014/main" id="{8718EFB2-5A00-4F70-8B75-D8843390D857}"/>
                </a:ext>
              </a:extLst>
            </p:cNvPr>
            <p:cNvSpPr/>
            <p:nvPr/>
          </p:nvSpPr>
          <p:spPr>
            <a:xfrm rot="5400000">
              <a:off x="6412186" y="2429412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29" name="Flussdiagramm: Auszug 128">
              <a:extLst>
                <a:ext uri="{FF2B5EF4-FFF2-40B4-BE49-F238E27FC236}">
                  <a16:creationId xmlns:a16="http://schemas.microsoft.com/office/drawing/2014/main" id="{522A404E-A526-4704-9E89-6DEDB545E2FA}"/>
                </a:ext>
              </a:extLst>
            </p:cNvPr>
            <p:cNvSpPr/>
            <p:nvPr/>
          </p:nvSpPr>
          <p:spPr>
            <a:xfrm rot="16200000">
              <a:off x="6422138" y="2429001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30" name="Flussdiagramm: Auszug 129">
              <a:extLst>
                <a:ext uri="{FF2B5EF4-FFF2-40B4-BE49-F238E27FC236}">
                  <a16:creationId xmlns:a16="http://schemas.microsoft.com/office/drawing/2014/main" id="{9DC20FDC-5BA5-4DB6-95BD-F31D08875FA5}"/>
                </a:ext>
              </a:extLst>
            </p:cNvPr>
            <p:cNvSpPr/>
            <p:nvPr/>
          </p:nvSpPr>
          <p:spPr>
            <a:xfrm rot="5400000">
              <a:off x="6650712" y="2432974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31" name="Flussdiagramm: Auszug 130">
              <a:extLst>
                <a:ext uri="{FF2B5EF4-FFF2-40B4-BE49-F238E27FC236}">
                  <a16:creationId xmlns:a16="http://schemas.microsoft.com/office/drawing/2014/main" id="{D4C18480-A8AD-410C-8CD7-CC3F22EA7DB0}"/>
                </a:ext>
              </a:extLst>
            </p:cNvPr>
            <p:cNvSpPr/>
            <p:nvPr/>
          </p:nvSpPr>
          <p:spPr>
            <a:xfrm rot="16200000">
              <a:off x="6660664" y="2432563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CAB8649E-C457-4EBA-ACD1-C48F78FA8684}"/>
                </a:ext>
              </a:extLst>
            </p:cNvPr>
            <p:cNvSpPr txBox="1"/>
            <p:nvPr/>
          </p:nvSpPr>
          <p:spPr>
            <a:xfrm>
              <a:off x="6228478" y="2205690"/>
              <a:ext cx="572273" cy="1997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en-US" sz="800" dirty="0">
                  <a:solidFill>
                    <a:srgbClr val="0070C0"/>
                  </a:solidFill>
                  <a:latin typeface="TeleNeo Office" panose="020B0504040202090203" pitchFamily="34" charset="0"/>
                </a:rPr>
                <a:t>Bi-di amplifier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F31BCF8A-0A3B-48F5-AE26-EA6D5AE4F44D}"/>
                </a:ext>
              </a:extLst>
            </p:cNvPr>
            <p:cNvSpPr/>
            <p:nvPr/>
          </p:nvSpPr>
          <p:spPr>
            <a:xfrm>
              <a:off x="7532431" y="2500941"/>
              <a:ext cx="860598" cy="2023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  <a:spcBef>
                  <a:spcPts val="0"/>
                </a:spcBef>
              </a:pPr>
              <a:r>
                <a:rPr lang="de-DE" sz="1000" dirty="0">
                  <a:solidFill>
                    <a:srgbClr val="0000CC"/>
                  </a:solidFill>
                  <a:latin typeface="TeleNeo Office" panose="020B0504040202090203" pitchFamily="34" charset="0"/>
                </a:rPr>
                <a:t>UTC(DTAG)</a:t>
              </a:r>
            </a:p>
          </p:txBody>
        </p:sp>
        <p:cxnSp>
          <p:nvCxnSpPr>
            <p:cNvPr id="135" name="Gerade Verbindung mit Pfeil 134">
              <a:extLst>
                <a:ext uri="{FF2B5EF4-FFF2-40B4-BE49-F238E27FC236}">
                  <a16:creationId xmlns:a16="http://schemas.microsoft.com/office/drawing/2014/main" id="{E7BA50B6-8E8C-42C3-B8AD-2A47C069AC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2569" y="2566675"/>
              <a:ext cx="190711" cy="1719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068F9391-6C16-4770-BDE4-6F582BD88B55}"/>
                </a:ext>
              </a:extLst>
            </p:cNvPr>
            <p:cNvSpPr txBox="1"/>
            <p:nvPr/>
          </p:nvSpPr>
          <p:spPr>
            <a:xfrm>
              <a:off x="7683118" y="2046916"/>
              <a:ext cx="894476" cy="4385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950" dirty="0">
                  <a:solidFill>
                    <a:srgbClr val="0000CC"/>
                  </a:solidFill>
                  <a:latin typeface="TeleNeo Office" panose="020B0504040202090203" pitchFamily="34" charset="0"/>
                </a:rPr>
                <a:t>Deutsche Telekom</a:t>
              </a:r>
              <a:br>
                <a:rPr lang="en-US" sz="950" dirty="0">
                  <a:solidFill>
                    <a:srgbClr val="0000CC"/>
                  </a:solidFill>
                  <a:latin typeface="TeleNeo Office" panose="020B0504040202090203" pitchFamily="34" charset="0"/>
                </a:rPr>
              </a:br>
              <a:r>
                <a:rPr lang="en-US" sz="950" dirty="0">
                  <a:solidFill>
                    <a:srgbClr val="0000CC"/>
                  </a:solidFill>
                  <a:latin typeface="TeleNeo Office" panose="020B0504040202090203" pitchFamily="34" charset="0"/>
                </a:rPr>
                <a:t>UTC(DTAG) lab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950" dirty="0">
                  <a:solidFill>
                    <a:srgbClr val="0000CC"/>
                  </a:solidFill>
                  <a:latin typeface="TeleNeo Office" panose="020B0504040202090203" pitchFamily="34" charset="0"/>
                </a:rPr>
                <a:t>Frankfurt</a:t>
              </a: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B11201A7-9F36-4358-928E-8C25DDF2CFC0}"/>
                </a:ext>
              </a:extLst>
            </p:cNvPr>
            <p:cNvSpPr/>
            <p:nvPr/>
          </p:nvSpPr>
          <p:spPr>
            <a:xfrm>
              <a:off x="5018793" y="2254529"/>
              <a:ext cx="388726" cy="436375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41D3FB1B-BCE8-4B68-AA6E-2C0AA3A330ED}"/>
                </a:ext>
              </a:extLst>
            </p:cNvPr>
            <p:cNvSpPr/>
            <p:nvPr/>
          </p:nvSpPr>
          <p:spPr>
            <a:xfrm>
              <a:off x="5032661" y="2379798"/>
              <a:ext cx="374741" cy="20749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ts val="800"/>
                </a:lnSpc>
                <a:spcBef>
                  <a:spcPts val="0"/>
                </a:spcBef>
              </a:pPr>
              <a:r>
                <a:rPr lang="en-US" sz="770" dirty="0">
                  <a:solidFill>
                    <a:schemeClr val="tx1"/>
                  </a:solidFill>
                  <a:latin typeface="TeleNeo Office" panose="020B0504040202090203" pitchFamily="34" charset="0"/>
                </a:rPr>
                <a:t>Pico-</a:t>
              </a:r>
              <a:br>
                <a:rPr lang="en-US" sz="800" dirty="0">
                  <a:solidFill>
                    <a:schemeClr val="tx1"/>
                  </a:solidFill>
                  <a:latin typeface="TeleNeo Office" panose="020B0504040202090203" pitchFamily="34" charset="0"/>
                </a:rPr>
              </a:br>
              <a:r>
                <a:rPr lang="en-US" sz="770" dirty="0">
                  <a:solidFill>
                    <a:schemeClr val="tx1"/>
                  </a:solidFill>
                  <a:latin typeface="TeleNeo Office" panose="020B0504040202090203" pitchFamily="34" charset="0"/>
                </a:rPr>
                <a:t>stepper</a:t>
              </a:r>
            </a:p>
            <a:p>
              <a:pPr algn="ctr">
                <a:lnSpc>
                  <a:spcPts val="800"/>
                </a:lnSpc>
                <a:spcBef>
                  <a:spcPts val="0"/>
                </a:spcBef>
              </a:pPr>
              <a:r>
                <a:rPr lang="en-US" sz="770" dirty="0">
                  <a:solidFill>
                    <a:schemeClr val="tx1"/>
                  </a:solidFill>
                  <a:latin typeface="TeleNeo Office" panose="020B0504040202090203" pitchFamily="34" charset="0"/>
                </a:rPr>
                <a:t>HROG</a:t>
              </a:r>
            </a:p>
            <a:p>
              <a:pPr algn="ctr">
                <a:lnSpc>
                  <a:spcPts val="800"/>
                </a:lnSpc>
                <a:spcBef>
                  <a:spcPts val="0"/>
                </a:spcBef>
              </a:pPr>
              <a:r>
                <a:rPr lang="en-US" sz="770" dirty="0">
                  <a:solidFill>
                    <a:schemeClr val="tx1"/>
                  </a:solidFill>
                  <a:latin typeface="TeleNeo Office" panose="020B0504040202090203" pitchFamily="34" charset="0"/>
                </a:rPr>
                <a:t>10</a:t>
              </a:r>
            </a:p>
          </p:txBody>
        </p:sp>
        <p:cxnSp>
          <p:nvCxnSpPr>
            <p:cNvPr id="139" name="Gerade Verbindung mit Pfeil 138">
              <a:extLst>
                <a:ext uri="{FF2B5EF4-FFF2-40B4-BE49-F238E27FC236}">
                  <a16:creationId xmlns:a16="http://schemas.microsoft.com/office/drawing/2014/main" id="{E9EAAA4F-0BB6-4BCE-A16A-FC77C14993DA}"/>
                </a:ext>
              </a:extLst>
            </p:cNvPr>
            <p:cNvCxnSpPr>
              <a:cxnSpLocks/>
              <a:endCxn id="138" idx="3"/>
            </p:cNvCxnSpPr>
            <p:nvPr/>
          </p:nvCxnSpPr>
          <p:spPr>
            <a:xfrm flipH="1">
              <a:off x="5407402" y="2481824"/>
              <a:ext cx="159501" cy="1719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Verbinder: gewinkelt 140">
              <a:extLst>
                <a:ext uri="{FF2B5EF4-FFF2-40B4-BE49-F238E27FC236}">
                  <a16:creationId xmlns:a16="http://schemas.microsoft.com/office/drawing/2014/main" id="{DDB4F2B5-8DD4-46B9-B86F-033BDB3ED518}"/>
                </a:ext>
              </a:extLst>
            </p:cNvPr>
            <p:cNvCxnSpPr>
              <a:cxnSpLocks/>
              <a:stCxn id="137" idx="1"/>
              <a:endCxn id="105" idx="2"/>
            </p:cNvCxnSpPr>
            <p:nvPr/>
          </p:nvCxnSpPr>
          <p:spPr>
            <a:xfrm rot="10800000">
              <a:off x="4270351" y="2077155"/>
              <a:ext cx="748442" cy="39556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prstDash val="dash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mit Pfeil 151">
              <a:extLst>
                <a:ext uri="{FF2B5EF4-FFF2-40B4-BE49-F238E27FC236}">
                  <a16:creationId xmlns:a16="http://schemas.microsoft.com/office/drawing/2014/main" id="{8935D9CC-454B-40DF-A22F-A12F7DECD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0771" y="2475073"/>
              <a:ext cx="149942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mit Pfeil 154">
              <a:extLst>
                <a:ext uri="{FF2B5EF4-FFF2-40B4-BE49-F238E27FC236}">
                  <a16:creationId xmlns:a16="http://schemas.microsoft.com/office/drawing/2014/main" id="{88C07ED1-0904-40CF-A7C0-FE468C3C456A}"/>
                </a:ext>
              </a:extLst>
            </p:cNvPr>
            <p:cNvCxnSpPr>
              <a:cxnSpLocks/>
              <a:stCxn id="128" idx="2"/>
              <a:endCxn id="127" idx="2"/>
            </p:cNvCxnSpPr>
            <p:nvPr/>
          </p:nvCxnSpPr>
          <p:spPr>
            <a:xfrm flipH="1">
              <a:off x="6210661" y="2473704"/>
              <a:ext cx="211526" cy="2739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soli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lussdiagramm: Auszug 164">
              <a:extLst>
                <a:ext uri="{FF2B5EF4-FFF2-40B4-BE49-F238E27FC236}">
                  <a16:creationId xmlns:a16="http://schemas.microsoft.com/office/drawing/2014/main" id="{46F5924B-0D94-442A-925A-25A3E1514122}"/>
                </a:ext>
              </a:extLst>
            </p:cNvPr>
            <p:cNvSpPr/>
            <p:nvPr/>
          </p:nvSpPr>
          <p:spPr>
            <a:xfrm rot="5400000">
              <a:off x="6829388" y="2432107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66" name="Flussdiagramm: Auszug 165">
              <a:extLst>
                <a:ext uri="{FF2B5EF4-FFF2-40B4-BE49-F238E27FC236}">
                  <a16:creationId xmlns:a16="http://schemas.microsoft.com/office/drawing/2014/main" id="{C3DF2E40-3B1E-4CB7-87E7-50276D360570}"/>
                </a:ext>
              </a:extLst>
            </p:cNvPr>
            <p:cNvSpPr/>
            <p:nvPr/>
          </p:nvSpPr>
          <p:spPr>
            <a:xfrm rot="16200000">
              <a:off x="6839340" y="2431696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67" name="Flussdiagramm: Auszug 166">
              <a:extLst>
                <a:ext uri="{FF2B5EF4-FFF2-40B4-BE49-F238E27FC236}">
                  <a16:creationId xmlns:a16="http://schemas.microsoft.com/office/drawing/2014/main" id="{050AFCAA-C159-474D-B9E2-FE875C547859}"/>
                </a:ext>
              </a:extLst>
            </p:cNvPr>
            <p:cNvSpPr/>
            <p:nvPr/>
          </p:nvSpPr>
          <p:spPr>
            <a:xfrm rot="5400000">
              <a:off x="6267205" y="2432107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  <p:sp>
          <p:nvSpPr>
            <p:cNvPr id="168" name="Flussdiagramm: Auszug 167">
              <a:extLst>
                <a:ext uri="{FF2B5EF4-FFF2-40B4-BE49-F238E27FC236}">
                  <a16:creationId xmlns:a16="http://schemas.microsoft.com/office/drawing/2014/main" id="{DB189013-4377-4D38-8004-79C182E9100E}"/>
                </a:ext>
              </a:extLst>
            </p:cNvPr>
            <p:cNvSpPr/>
            <p:nvPr/>
          </p:nvSpPr>
          <p:spPr>
            <a:xfrm rot="16200000">
              <a:off x="6277157" y="2431696"/>
              <a:ext cx="108585" cy="88583"/>
            </a:xfrm>
            <a:prstGeom prst="flowChartExtract">
              <a:avLst/>
            </a:prstGeom>
            <a:solidFill>
              <a:srgbClr val="CCECFF"/>
            </a:solidFill>
            <a:ln>
              <a:solidFill>
                <a:srgbClr val="0070C0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>
                <a:solidFill>
                  <a:schemeClr val="tx1"/>
                </a:solidFill>
                <a:latin typeface="TeleNeo Office" panose="020B0504040202090203" pitchFamily="34" charset="0"/>
              </a:endParaRPr>
            </a:p>
          </p:txBody>
        </p:sp>
      </p:grpSp>
      <p:sp>
        <p:nvSpPr>
          <p:cNvPr id="173" name="Textfeld 172">
            <a:extLst>
              <a:ext uri="{FF2B5EF4-FFF2-40B4-BE49-F238E27FC236}">
                <a16:creationId xmlns:a16="http://schemas.microsoft.com/office/drawing/2014/main" id="{EB1459B8-B382-4D05-B096-26DA48FD5DF5}"/>
              </a:ext>
            </a:extLst>
          </p:cNvPr>
          <p:cNvSpPr txBox="1"/>
          <p:nvPr/>
        </p:nvSpPr>
        <p:spPr>
          <a:xfrm>
            <a:off x="5085706" y="3267456"/>
            <a:ext cx="15426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r>
              <a:rPr lang="en-US" sz="1200" dirty="0">
                <a:solidFill>
                  <a:srgbClr val="0070C0"/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  </a:t>
            </a:r>
            <a:r>
              <a:rPr lang="en-US" sz="1000" dirty="0">
                <a:solidFill>
                  <a:srgbClr val="0070C0"/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UTC Reference supply</a:t>
            </a:r>
            <a:endParaRPr lang="en-US" sz="1000" dirty="0">
              <a:solidFill>
                <a:srgbClr val="0070C0"/>
              </a:solidFill>
              <a:latin typeface="TeleNeo Office" panose="020B050404020209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</a:pPr>
            <a:endParaRPr lang="en-US" sz="1200" dirty="0">
              <a:solidFill>
                <a:srgbClr val="0070C0"/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175" name="Gerader Verbinder 174">
            <a:extLst>
              <a:ext uri="{FF2B5EF4-FFF2-40B4-BE49-F238E27FC236}">
                <a16:creationId xmlns:a16="http://schemas.microsoft.com/office/drawing/2014/main" id="{AF64622F-2A7E-4259-9915-E7FB73797F23}"/>
              </a:ext>
            </a:extLst>
          </p:cNvPr>
          <p:cNvCxnSpPr>
            <a:cxnSpLocks/>
          </p:cNvCxnSpPr>
          <p:nvPr/>
        </p:nvCxnSpPr>
        <p:spPr>
          <a:xfrm flipH="1">
            <a:off x="3804626" y="3285253"/>
            <a:ext cx="1444" cy="265970"/>
          </a:xfrm>
          <a:prstGeom prst="line">
            <a:avLst/>
          </a:prstGeom>
          <a:ln w="12700">
            <a:solidFill>
              <a:srgbClr val="C0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feld 132">
            <a:extLst>
              <a:ext uri="{FF2B5EF4-FFF2-40B4-BE49-F238E27FC236}">
                <a16:creationId xmlns:a16="http://schemas.microsoft.com/office/drawing/2014/main" id="{C1C0DF3A-C281-49DE-A7F0-FE3462AA7DE3}"/>
              </a:ext>
            </a:extLst>
          </p:cNvPr>
          <p:cNvSpPr txBox="1"/>
          <p:nvPr/>
        </p:nvSpPr>
        <p:spPr>
          <a:xfrm>
            <a:off x="679596" y="4460368"/>
            <a:ext cx="76686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None/>
            </a:pPr>
            <a:r>
              <a:rPr lang="en-US" sz="1000" dirty="0">
                <a:latin typeface="TeleNeo Office" panose="020B0504040202090203" pitchFamily="34" charset="0"/>
              </a:rPr>
              <a:t>*) NOTE: All SUT are commercial “out-of-the-shelf” systems, not any individual calibration was made.</a:t>
            </a:r>
            <a:endParaRPr lang="de-DE" sz="1000" dirty="0">
              <a:latin typeface="TeleNeo Office" panose="020B0504040202090203" pitchFamily="34" charset="0"/>
            </a:endParaRP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BB9C37B3-B57C-485A-9337-7CF2066E89CC}"/>
              </a:ext>
            </a:extLst>
          </p:cNvPr>
          <p:cNvSpPr txBox="1"/>
          <p:nvPr/>
        </p:nvSpPr>
        <p:spPr>
          <a:xfrm>
            <a:off x="1964955" y="1342226"/>
            <a:ext cx="218008" cy="1997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de-DE" sz="800" dirty="0">
                <a:latin typeface="TeleNeo Office" panose="020B0504040202090203" pitchFamily="34" charset="0"/>
              </a:rPr>
              <a:t>1PPS</a:t>
            </a:r>
          </a:p>
        </p:txBody>
      </p:sp>
      <p:sp>
        <p:nvSpPr>
          <p:cNvPr id="143" name="Oval 1271">
            <a:extLst>
              <a:ext uri="{FF2B5EF4-FFF2-40B4-BE49-F238E27FC236}">
                <a16:creationId xmlns:a16="http://schemas.microsoft.com/office/drawing/2014/main" id="{94CF257D-B166-424F-9361-59611C5E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779" y="1430500"/>
            <a:ext cx="226992" cy="2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 type="none" w="sm" len="sm"/>
            <a:tailEnd/>
          </a:ln>
        </p:spPr>
        <p:txBody>
          <a:bodyPr wrap="none" lIns="0" tIns="0" rIns="0" bIns="0" anchor="ctr"/>
          <a:lstStyle/>
          <a:p>
            <a:endParaRPr lang="de-DE">
              <a:latin typeface="TeleNeo Office" panose="020B0504040202090203" pitchFamily="34" charset="0"/>
            </a:endParaRPr>
          </a:p>
        </p:txBody>
      </p:sp>
      <p:sp>
        <p:nvSpPr>
          <p:cNvPr id="144" name="Line 1272">
            <a:extLst>
              <a:ext uri="{FF2B5EF4-FFF2-40B4-BE49-F238E27FC236}">
                <a16:creationId xmlns:a16="http://schemas.microsoft.com/office/drawing/2014/main" id="{6F11238B-B661-46B5-9197-16BE93FBE3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31406" y="1474246"/>
            <a:ext cx="150662" cy="136103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 type="none" w="sm" len="sm"/>
            <a:tailEnd type="triangle" w="med" len="med"/>
          </a:ln>
        </p:spPr>
        <p:txBody>
          <a:bodyPr lIns="0" tIns="0" rIns="0" bIns="0"/>
          <a:lstStyle/>
          <a:p>
            <a:endParaRPr lang="de-DE">
              <a:latin typeface="TeleNeo Office" panose="020B0504040202090203" pitchFamily="34" charset="0"/>
            </a:endParaRP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50C45437-569D-4766-82BF-4131464B24DE}"/>
              </a:ext>
            </a:extLst>
          </p:cNvPr>
          <p:cNvSpPr txBox="1"/>
          <p:nvPr/>
        </p:nvSpPr>
        <p:spPr>
          <a:xfrm>
            <a:off x="2653592" y="2105112"/>
            <a:ext cx="12503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de-DE" sz="1100" dirty="0">
                <a:latin typeface="TeleNeo Office" panose="020B0504040202090203" pitchFamily="34" charset="0"/>
                <a:sym typeface="Wingdings" panose="05000000000000000000" pitchFamily="2" charset="2"/>
              </a:rPr>
              <a:t></a:t>
            </a:r>
            <a:endParaRPr lang="de-DE" sz="1100" dirty="0">
              <a:latin typeface="TeleNeo Office" panose="020B0504040202090203" pitchFamily="34" charset="0"/>
            </a:endParaRPr>
          </a:p>
        </p:txBody>
      </p:sp>
      <p:cxnSp>
        <p:nvCxnSpPr>
          <p:cNvPr id="159" name="Gerade Verbindung mit Pfeil 158">
            <a:extLst>
              <a:ext uri="{FF2B5EF4-FFF2-40B4-BE49-F238E27FC236}">
                <a16:creationId xmlns:a16="http://schemas.microsoft.com/office/drawing/2014/main" id="{C8095A62-625D-4BF6-9101-64A309C56A6D}"/>
              </a:ext>
            </a:extLst>
          </p:cNvPr>
          <p:cNvCxnSpPr>
            <a:cxnSpLocks/>
            <a:endCxn id="143" idx="6"/>
          </p:cNvCxnSpPr>
          <p:nvPr/>
        </p:nvCxnSpPr>
        <p:spPr>
          <a:xfrm flipH="1" flipV="1">
            <a:off x="2818771" y="1547231"/>
            <a:ext cx="985854" cy="1937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feld 159">
            <a:extLst>
              <a:ext uri="{FF2B5EF4-FFF2-40B4-BE49-F238E27FC236}">
                <a16:creationId xmlns:a16="http://schemas.microsoft.com/office/drawing/2014/main" id="{003A7DB1-0905-401A-8D2D-87FBAA39405D}"/>
              </a:ext>
            </a:extLst>
          </p:cNvPr>
          <p:cNvSpPr txBox="1"/>
          <p:nvPr/>
        </p:nvSpPr>
        <p:spPr>
          <a:xfrm>
            <a:off x="3219561" y="1346224"/>
            <a:ext cx="218008" cy="1997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de-DE" sz="800" dirty="0">
                <a:latin typeface="TeleNeo Office" panose="020B0504040202090203" pitchFamily="34" charset="0"/>
              </a:rPr>
              <a:t>1PPS</a:t>
            </a:r>
          </a:p>
        </p:txBody>
      </p:sp>
      <p:sp>
        <p:nvSpPr>
          <p:cNvPr id="162" name="Oval 1271">
            <a:extLst>
              <a:ext uri="{FF2B5EF4-FFF2-40B4-BE49-F238E27FC236}">
                <a16:creationId xmlns:a16="http://schemas.microsoft.com/office/drawing/2014/main" id="{2AA37118-2EE6-4646-AFCD-35706D4F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822" y="2274389"/>
            <a:ext cx="226992" cy="233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 type="none" w="sm" len="sm"/>
            <a:tailEnd/>
          </a:ln>
        </p:spPr>
        <p:txBody>
          <a:bodyPr wrap="none" lIns="0" tIns="0" rIns="0" bIns="0" anchor="ctr"/>
          <a:lstStyle/>
          <a:p>
            <a:endParaRPr lang="de-DE">
              <a:latin typeface="TeleNeo Office" panose="020B0504040202090203" pitchFamily="34" charset="0"/>
            </a:endParaRPr>
          </a:p>
        </p:txBody>
      </p:sp>
      <p:sp>
        <p:nvSpPr>
          <p:cNvPr id="163" name="Line 1272">
            <a:extLst>
              <a:ext uri="{FF2B5EF4-FFF2-40B4-BE49-F238E27FC236}">
                <a16:creationId xmlns:a16="http://schemas.microsoft.com/office/drawing/2014/main" id="{D02C7B96-E87F-45C2-ADF8-13274A430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36449" y="2318135"/>
            <a:ext cx="150662" cy="136103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 type="none" w="sm" len="sm"/>
            <a:tailEnd type="triangle" w="med" len="med"/>
          </a:ln>
        </p:spPr>
        <p:txBody>
          <a:bodyPr lIns="0" tIns="0" rIns="0" bIns="0"/>
          <a:lstStyle/>
          <a:p>
            <a:endParaRPr lang="de-DE">
              <a:latin typeface="TeleNeo Office" panose="020B0504040202090203" pitchFamily="34" charset="0"/>
            </a:endParaRPr>
          </a:p>
        </p:txBody>
      </p:sp>
      <p:cxnSp>
        <p:nvCxnSpPr>
          <p:cNvPr id="169" name="Gerade Verbindung mit Pfeil 168">
            <a:extLst>
              <a:ext uri="{FF2B5EF4-FFF2-40B4-BE49-F238E27FC236}">
                <a16:creationId xmlns:a16="http://schemas.microsoft.com/office/drawing/2014/main" id="{D0EC5675-0928-4390-BB34-A4CAD5EEE39B}"/>
              </a:ext>
            </a:extLst>
          </p:cNvPr>
          <p:cNvCxnSpPr>
            <a:cxnSpLocks/>
            <a:endCxn id="162" idx="6"/>
          </p:cNvCxnSpPr>
          <p:nvPr/>
        </p:nvCxnSpPr>
        <p:spPr>
          <a:xfrm flipH="1" flipV="1">
            <a:off x="2823814" y="2391120"/>
            <a:ext cx="985854" cy="1937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FA7E055-E840-402C-8690-88BB8BE955DC}"/>
              </a:ext>
            </a:extLst>
          </p:cNvPr>
          <p:cNvSpPr txBox="1"/>
          <p:nvPr/>
        </p:nvSpPr>
        <p:spPr>
          <a:xfrm>
            <a:off x="2090533" y="1840189"/>
            <a:ext cx="11247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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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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TeleNeo Office" panose="020B0504040202090203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de-DE" sz="1600" dirty="0">
              <a:solidFill>
                <a:schemeClr val="bg1">
                  <a:lumMod val="50000"/>
                </a:schemeClr>
              </a:solidFill>
              <a:latin typeface="TeleNeo Office" panose="020B0504040202090203" pitchFamily="34" charset="0"/>
            </a:endParaRP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B336FA25-0C8B-4615-BE6B-45B983E23A63}"/>
              </a:ext>
            </a:extLst>
          </p:cNvPr>
          <p:cNvSpPr txBox="1"/>
          <p:nvPr/>
        </p:nvSpPr>
        <p:spPr>
          <a:xfrm>
            <a:off x="3316647" y="1844674"/>
            <a:ext cx="11247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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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TeleNeo Office" panose="020B0504040202090203" pitchFamily="34" charset="0"/>
                <a:sym typeface="Wingdings" panose="05000000000000000000" pitchFamily="2" charset="2"/>
              </a:rPr>
              <a:t>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TeleNeo Office" panose="020B0504040202090203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de-DE" sz="1600" dirty="0">
              <a:solidFill>
                <a:schemeClr val="bg1">
                  <a:lumMod val="50000"/>
                </a:schemeClr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C2A3033-928B-460A-B88B-D81B057CE9D5}"/>
              </a:ext>
            </a:extLst>
          </p:cNvPr>
          <p:cNvCxnSpPr/>
          <p:nvPr/>
        </p:nvCxnSpPr>
        <p:spPr>
          <a:xfrm>
            <a:off x="998817" y="1832051"/>
            <a:ext cx="86462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Gerader Verbinder 145">
            <a:extLst>
              <a:ext uri="{FF2B5EF4-FFF2-40B4-BE49-F238E27FC236}">
                <a16:creationId xmlns:a16="http://schemas.microsoft.com/office/drawing/2014/main" id="{A537E12B-AB0D-4CF0-B85D-5A13C45A05A0}"/>
              </a:ext>
            </a:extLst>
          </p:cNvPr>
          <p:cNvCxnSpPr>
            <a:cxnSpLocks/>
          </p:cNvCxnSpPr>
          <p:nvPr/>
        </p:nvCxnSpPr>
        <p:spPr>
          <a:xfrm>
            <a:off x="998817" y="1766498"/>
            <a:ext cx="0" cy="6921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r Verbinder 149">
            <a:extLst>
              <a:ext uri="{FF2B5EF4-FFF2-40B4-BE49-F238E27FC236}">
                <a16:creationId xmlns:a16="http://schemas.microsoft.com/office/drawing/2014/main" id="{25357750-D89C-44D3-9E3A-3191A0E8ADD2}"/>
              </a:ext>
            </a:extLst>
          </p:cNvPr>
          <p:cNvCxnSpPr>
            <a:cxnSpLocks/>
          </p:cNvCxnSpPr>
          <p:nvPr/>
        </p:nvCxnSpPr>
        <p:spPr>
          <a:xfrm flipV="1">
            <a:off x="996372" y="1727289"/>
            <a:ext cx="17758" cy="416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r Verbinder 150">
            <a:extLst>
              <a:ext uri="{FF2B5EF4-FFF2-40B4-BE49-F238E27FC236}">
                <a16:creationId xmlns:a16="http://schemas.microsoft.com/office/drawing/2014/main" id="{B979552D-8F4F-40FF-8D97-DA8EE5917548}"/>
              </a:ext>
            </a:extLst>
          </p:cNvPr>
          <p:cNvCxnSpPr>
            <a:cxnSpLocks/>
          </p:cNvCxnSpPr>
          <p:nvPr/>
        </p:nvCxnSpPr>
        <p:spPr>
          <a:xfrm>
            <a:off x="969937" y="1727289"/>
            <a:ext cx="28102" cy="338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hteck 178">
            <a:extLst>
              <a:ext uri="{FF2B5EF4-FFF2-40B4-BE49-F238E27FC236}">
                <a16:creationId xmlns:a16="http://schemas.microsoft.com/office/drawing/2014/main" id="{41745361-7C1C-4643-A626-80E4BF9DFC54}"/>
              </a:ext>
            </a:extLst>
          </p:cNvPr>
          <p:cNvSpPr/>
          <p:nvPr/>
        </p:nvSpPr>
        <p:spPr>
          <a:xfrm>
            <a:off x="1458314" y="1774295"/>
            <a:ext cx="131610" cy="91464"/>
          </a:xfrm>
          <a:prstGeom prst="rect">
            <a:avLst/>
          </a:prstGeom>
          <a:pattFill prst="wdUpDiag">
            <a:fgClr>
              <a:schemeClr val="accent2">
                <a:lumMod val="9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80" name="Rechteck 179">
            <a:extLst>
              <a:ext uri="{FF2B5EF4-FFF2-40B4-BE49-F238E27FC236}">
                <a16:creationId xmlns:a16="http://schemas.microsoft.com/office/drawing/2014/main" id="{DE49D6A8-DE11-44E6-91F5-A920CF9914AA}"/>
              </a:ext>
            </a:extLst>
          </p:cNvPr>
          <p:cNvSpPr/>
          <p:nvPr/>
        </p:nvSpPr>
        <p:spPr>
          <a:xfrm>
            <a:off x="1291781" y="1772771"/>
            <a:ext cx="135145" cy="91464"/>
          </a:xfrm>
          <a:prstGeom prst="rect">
            <a:avLst/>
          </a:prstGeom>
          <a:pattFill prst="wdUpDiag">
            <a:fgClr>
              <a:schemeClr val="accent2">
                <a:lumMod val="9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81" name="Rechteck 180">
            <a:extLst>
              <a:ext uri="{FF2B5EF4-FFF2-40B4-BE49-F238E27FC236}">
                <a16:creationId xmlns:a16="http://schemas.microsoft.com/office/drawing/2014/main" id="{09F31579-D6D0-4473-92ED-4DD594F84C95}"/>
              </a:ext>
            </a:extLst>
          </p:cNvPr>
          <p:cNvSpPr/>
          <p:nvPr/>
        </p:nvSpPr>
        <p:spPr>
          <a:xfrm>
            <a:off x="1121225" y="1776232"/>
            <a:ext cx="135144" cy="91464"/>
          </a:xfrm>
          <a:prstGeom prst="rect">
            <a:avLst/>
          </a:prstGeom>
          <a:pattFill prst="wdUpDiag">
            <a:fgClr>
              <a:schemeClr val="accent2">
                <a:lumMod val="9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6116A5E-E7C0-4FA6-B5BF-221DF7F0B1F3}"/>
              </a:ext>
            </a:extLst>
          </p:cNvPr>
          <p:cNvCxnSpPr>
            <a:cxnSpLocks/>
            <a:endCxn id="45" idx="2"/>
          </p:cNvCxnSpPr>
          <p:nvPr/>
        </p:nvCxnSpPr>
        <p:spPr>
          <a:xfrm>
            <a:off x="1658809" y="1819767"/>
            <a:ext cx="945240" cy="260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Rechteck 181">
            <a:extLst>
              <a:ext uri="{FF2B5EF4-FFF2-40B4-BE49-F238E27FC236}">
                <a16:creationId xmlns:a16="http://schemas.microsoft.com/office/drawing/2014/main" id="{22FECD2D-DCDB-4D33-8406-BE40F873F0AF}"/>
              </a:ext>
            </a:extLst>
          </p:cNvPr>
          <p:cNvSpPr/>
          <p:nvPr/>
        </p:nvSpPr>
        <p:spPr>
          <a:xfrm>
            <a:off x="1094838" y="2007989"/>
            <a:ext cx="586639" cy="190779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solidFill>
                  <a:schemeClr val="tx1"/>
                </a:solidFill>
                <a:latin typeface="TeleNeo Office" panose="020B0504040202090203" pitchFamily="34" charset="0"/>
              </a:rPr>
              <a:t>SUT *)</a:t>
            </a:r>
          </a:p>
        </p:txBody>
      </p:sp>
      <p:sp>
        <p:nvSpPr>
          <p:cNvPr id="183" name="Rechteck 182">
            <a:extLst>
              <a:ext uri="{FF2B5EF4-FFF2-40B4-BE49-F238E27FC236}">
                <a16:creationId xmlns:a16="http://schemas.microsoft.com/office/drawing/2014/main" id="{E47244A0-70BB-4354-92BF-2F1851E756FD}"/>
              </a:ext>
            </a:extLst>
          </p:cNvPr>
          <p:cNvSpPr/>
          <p:nvPr/>
        </p:nvSpPr>
        <p:spPr>
          <a:xfrm>
            <a:off x="1053442" y="1483790"/>
            <a:ext cx="598910" cy="156859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184" name="Gerader Verbinder 183">
            <a:extLst>
              <a:ext uri="{FF2B5EF4-FFF2-40B4-BE49-F238E27FC236}">
                <a16:creationId xmlns:a16="http://schemas.microsoft.com/office/drawing/2014/main" id="{BAAB3234-E891-4435-B75F-041B8B55F509}"/>
              </a:ext>
            </a:extLst>
          </p:cNvPr>
          <p:cNvCxnSpPr/>
          <p:nvPr/>
        </p:nvCxnSpPr>
        <p:spPr>
          <a:xfrm>
            <a:off x="992360" y="1568799"/>
            <a:ext cx="86462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Gerader Verbinder 184">
            <a:extLst>
              <a:ext uri="{FF2B5EF4-FFF2-40B4-BE49-F238E27FC236}">
                <a16:creationId xmlns:a16="http://schemas.microsoft.com/office/drawing/2014/main" id="{3D401684-06EF-4FAF-B1E7-665E6DA21D71}"/>
              </a:ext>
            </a:extLst>
          </p:cNvPr>
          <p:cNvCxnSpPr>
            <a:cxnSpLocks/>
          </p:cNvCxnSpPr>
          <p:nvPr/>
        </p:nvCxnSpPr>
        <p:spPr>
          <a:xfrm>
            <a:off x="992360" y="1503246"/>
            <a:ext cx="0" cy="6921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Gerader Verbinder 185">
            <a:extLst>
              <a:ext uri="{FF2B5EF4-FFF2-40B4-BE49-F238E27FC236}">
                <a16:creationId xmlns:a16="http://schemas.microsoft.com/office/drawing/2014/main" id="{039A1CE7-46AE-49AA-96C0-102D5D8C556D}"/>
              </a:ext>
            </a:extLst>
          </p:cNvPr>
          <p:cNvCxnSpPr>
            <a:cxnSpLocks/>
          </p:cNvCxnSpPr>
          <p:nvPr/>
        </p:nvCxnSpPr>
        <p:spPr>
          <a:xfrm flipV="1">
            <a:off x="989915" y="1464037"/>
            <a:ext cx="17758" cy="416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440BC317-B423-4A3F-BB0E-CF160E8BBC00}"/>
              </a:ext>
            </a:extLst>
          </p:cNvPr>
          <p:cNvCxnSpPr>
            <a:cxnSpLocks/>
          </p:cNvCxnSpPr>
          <p:nvPr/>
        </p:nvCxnSpPr>
        <p:spPr>
          <a:xfrm>
            <a:off x="963480" y="1464037"/>
            <a:ext cx="28102" cy="338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hteck 187">
            <a:extLst>
              <a:ext uri="{FF2B5EF4-FFF2-40B4-BE49-F238E27FC236}">
                <a16:creationId xmlns:a16="http://schemas.microsoft.com/office/drawing/2014/main" id="{7A573D3F-E801-47F9-AEA6-B82513E1E606}"/>
              </a:ext>
            </a:extLst>
          </p:cNvPr>
          <p:cNvSpPr/>
          <p:nvPr/>
        </p:nvSpPr>
        <p:spPr>
          <a:xfrm>
            <a:off x="1451857" y="1511043"/>
            <a:ext cx="131610" cy="91464"/>
          </a:xfrm>
          <a:prstGeom prst="rect">
            <a:avLst/>
          </a:prstGeom>
          <a:pattFill prst="wdUpDiag">
            <a:fgClr>
              <a:schemeClr val="accent2">
                <a:lumMod val="9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89" name="Rechteck 188">
            <a:extLst>
              <a:ext uri="{FF2B5EF4-FFF2-40B4-BE49-F238E27FC236}">
                <a16:creationId xmlns:a16="http://schemas.microsoft.com/office/drawing/2014/main" id="{7B2232D8-D46C-49C3-A5D7-F9967FAA2A53}"/>
              </a:ext>
            </a:extLst>
          </p:cNvPr>
          <p:cNvSpPr/>
          <p:nvPr/>
        </p:nvSpPr>
        <p:spPr>
          <a:xfrm>
            <a:off x="1285324" y="1509519"/>
            <a:ext cx="135145" cy="91464"/>
          </a:xfrm>
          <a:prstGeom prst="rect">
            <a:avLst/>
          </a:prstGeom>
          <a:pattFill prst="wdUpDiag">
            <a:fgClr>
              <a:schemeClr val="accent2">
                <a:lumMod val="9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90" name="Rechteck 189">
            <a:extLst>
              <a:ext uri="{FF2B5EF4-FFF2-40B4-BE49-F238E27FC236}">
                <a16:creationId xmlns:a16="http://schemas.microsoft.com/office/drawing/2014/main" id="{CEAD29CB-D3B9-49BF-823B-B41A21EC791E}"/>
              </a:ext>
            </a:extLst>
          </p:cNvPr>
          <p:cNvSpPr/>
          <p:nvPr/>
        </p:nvSpPr>
        <p:spPr>
          <a:xfrm>
            <a:off x="1114768" y="1512980"/>
            <a:ext cx="135144" cy="91464"/>
          </a:xfrm>
          <a:prstGeom prst="rect">
            <a:avLst/>
          </a:prstGeom>
          <a:pattFill prst="wdUpDiag">
            <a:fgClr>
              <a:schemeClr val="accent2">
                <a:lumMod val="9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148" name="Gerade Verbindung mit Pfeil 147">
            <a:extLst>
              <a:ext uri="{FF2B5EF4-FFF2-40B4-BE49-F238E27FC236}">
                <a16:creationId xmlns:a16="http://schemas.microsoft.com/office/drawing/2014/main" id="{7C5D4697-5CC2-4F21-A9CD-BE28B3BDAD29}"/>
              </a:ext>
            </a:extLst>
          </p:cNvPr>
          <p:cNvCxnSpPr>
            <a:cxnSpLocks/>
            <a:endCxn id="143" idx="2"/>
          </p:cNvCxnSpPr>
          <p:nvPr/>
        </p:nvCxnSpPr>
        <p:spPr>
          <a:xfrm>
            <a:off x="1646538" y="1546971"/>
            <a:ext cx="945241" cy="260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hteck 191">
            <a:extLst>
              <a:ext uri="{FF2B5EF4-FFF2-40B4-BE49-F238E27FC236}">
                <a16:creationId xmlns:a16="http://schemas.microsoft.com/office/drawing/2014/main" id="{ECABB263-5E57-4594-9598-BEBC1BF05892}"/>
              </a:ext>
            </a:extLst>
          </p:cNvPr>
          <p:cNvSpPr/>
          <p:nvPr/>
        </p:nvSpPr>
        <p:spPr>
          <a:xfrm>
            <a:off x="1064343" y="2318135"/>
            <a:ext cx="598910" cy="156859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 err="1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193" name="Gerader Verbinder 192">
            <a:extLst>
              <a:ext uri="{FF2B5EF4-FFF2-40B4-BE49-F238E27FC236}">
                <a16:creationId xmlns:a16="http://schemas.microsoft.com/office/drawing/2014/main" id="{A8EA2FA9-C237-469A-A03A-55797CAEA57B}"/>
              </a:ext>
            </a:extLst>
          </p:cNvPr>
          <p:cNvCxnSpPr/>
          <p:nvPr/>
        </p:nvCxnSpPr>
        <p:spPr>
          <a:xfrm>
            <a:off x="1003261" y="2403144"/>
            <a:ext cx="86462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Gerader Verbinder 193">
            <a:extLst>
              <a:ext uri="{FF2B5EF4-FFF2-40B4-BE49-F238E27FC236}">
                <a16:creationId xmlns:a16="http://schemas.microsoft.com/office/drawing/2014/main" id="{F08CB5DD-E247-4CA7-92BB-F273FC507E30}"/>
              </a:ext>
            </a:extLst>
          </p:cNvPr>
          <p:cNvCxnSpPr>
            <a:cxnSpLocks/>
          </p:cNvCxnSpPr>
          <p:nvPr/>
        </p:nvCxnSpPr>
        <p:spPr>
          <a:xfrm>
            <a:off x="1003261" y="2337591"/>
            <a:ext cx="0" cy="6921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Gerader Verbinder 194">
            <a:extLst>
              <a:ext uri="{FF2B5EF4-FFF2-40B4-BE49-F238E27FC236}">
                <a16:creationId xmlns:a16="http://schemas.microsoft.com/office/drawing/2014/main" id="{18A2A3B5-514C-4D6C-9B58-6AA7CB88E5A1}"/>
              </a:ext>
            </a:extLst>
          </p:cNvPr>
          <p:cNvCxnSpPr>
            <a:cxnSpLocks/>
          </p:cNvCxnSpPr>
          <p:nvPr/>
        </p:nvCxnSpPr>
        <p:spPr>
          <a:xfrm flipV="1">
            <a:off x="1000816" y="2298382"/>
            <a:ext cx="17758" cy="416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Gerader Verbinder 195">
            <a:extLst>
              <a:ext uri="{FF2B5EF4-FFF2-40B4-BE49-F238E27FC236}">
                <a16:creationId xmlns:a16="http://schemas.microsoft.com/office/drawing/2014/main" id="{D6D91C75-B2C0-4DE3-A966-FA7591277DD0}"/>
              </a:ext>
            </a:extLst>
          </p:cNvPr>
          <p:cNvCxnSpPr>
            <a:cxnSpLocks/>
          </p:cNvCxnSpPr>
          <p:nvPr/>
        </p:nvCxnSpPr>
        <p:spPr>
          <a:xfrm>
            <a:off x="974381" y="2298382"/>
            <a:ext cx="28102" cy="338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Rechteck 196">
            <a:extLst>
              <a:ext uri="{FF2B5EF4-FFF2-40B4-BE49-F238E27FC236}">
                <a16:creationId xmlns:a16="http://schemas.microsoft.com/office/drawing/2014/main" id="{AC8F3D7E-FE5D-4935-A573-DB8F8CC38B79}"/>
              </a:ext>
            </a:extLst>
          </p:cNvPr>
          <p:cNvSpPr/>
          <p:nvPr/>
        </p:nvSpPr>
        <p:spPr>
          <a:xfrm>
            <a:off x="1462758" y="2345388"/>
            <a:ext cx="131610" cy="91464"/>
          </a:xfrm>
          <a:prstGeom prst="rect">
            <a:avLst/>
          </a:prstGeom>
          <a:pattFill prst="wdUpDiag">
            <a:fgClr>
              <a:schemeClr val="accent2">
                <a:lumMod val="9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98" name="Rechteck 197">
            <a:extLst>
              <a:ext uri="{FF2B5EF4-FFF2-40B4-BE49-F238E27FC236}">
                <a16:creationId xmlns:a16="http://schemas.microsoft.com/office/drawing/2014/main" id="{9AD58F0D-7225-4DBB-8DDA-2237448EB3F8}"/>
              </a:ext>
            </a:extLst>
          </p:cNvPr>
          <p:cNvSpPr/>
          <p:nvPr/>
        </p:nvSpPr>
        <p:spPr>
          <a:xfrm>
            <a:off x="1296225" y="2343864"/>
            <a:ext cx="135145" cy="91464"/>
          </a:xfrm>
          <a:prstGeom prst="rect">
            <a:avLst/>
          </a:prstGeom>
          <a:pattFill prst="wdUpDiag">
            <a:fgClr>
              <a:schemeClr val="accent2">
                <a:lumMod val="9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sp>
        <p:nvSpPr>
          <p:cNvPr id="199" name="Rechteck 198">
            <a:extLst>
              <a:ext uri="{FF2B5EF4-FFF2-40B4-BE49-F238E27FC236}">
                <a16:creationId xmlns:a16="http://schemas.microsoft.com/office/drawing/2014/main" id="{8949C60E-B379-4915-BC53-F8DD344104BC}"/>
              </a:ext>
            </a:extLst>
          </p:cNvPr>
          <p:cNvSpPr/>
          <p:nvPr/>
        </p:nvSpPr>
        <p:spPr>
          <a:xfrm>
            <a:off x="1125669" y="2347325"/>
            <a:ext cx="135144" cy="91464"/>
          </a:xfrm>
          <a:prstGeom prst="rect">
            <a:avLst/>
          </a:prstGeom>
          <a:pattFill prst="wdUpDiag">
            <a:fgClr>
              <a:schemeClr val="accent2">
                <a:lumMod val="9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  <a:latin typeface="TeleNeo Office" panose="020B0504040202090203" pitchFamily="34" charset="0"/>
            </a:endParaRPr>
          </a:p>
        </p:txBody>
      </p:sp>
      <p:cxnSp>
        <p:nvCxnSpPr>
          <p:cNvPr id="164" name="Gerade Verbindung mit Pfeil 163">
            <a:extLst>
              <a:ext uri="{FF2B5EF4-FFF2-40B4-BE49-F238E27FC236}">
                <a16:creationId xmlns:a16="http://schemas.microsoft.com/office/drawing/2014/main" id="{6CC27826-4DE2-466A-94C4-D1B4281D8488}"/>
              </a:ext>
            </a:extLst>
          </p:cNvPr>
          <p:cNvCxnSpPr>
            <a:cxnSpLocks/>
            <a:endCxn id="162" idx="2"/>
          </p:cNvCxnSpPr>
          <p:nvPr/>
        </p:nvCxnSpPr>
        <p:spPr>
          <a:xfrm>
            <a:off x="1651582" y="2390860"/>
            <a:ext cx="945240" cy="260"/>
          </a:xfrm>
          <a:prstGeom prst="straightConnector1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6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1" y="195263"/>
            <a:ext cx="6467474" cy="49859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+mj-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[3] Schwabe/Hale cycle:  The solar activity minimum is over: 2020 vs. 2022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9" name="Inhaltsplatzhalter 2">
            <a:extLst>
              <a:ext uri="{FF2B5EF4-FFF2-40B4-BE49-F238E27FC236}">
                <a16:creationId xmlns:a16="http://schemas.microsoft.com/office/drawing/2014/main" id="{138E9518-6CC2-44AD-907F-CD1BA1D82ECF}"/>
              </a:ext>
            </a:extLst>
          </p:cNvPr>
          <p:cNvSpPr txBox="1">
            <a:spLocks/>
          </p:cNvSpPr>
          <p:nvPr/>
        </p:nvSpPr>
        <p:spPr bwMode="gray">
          <a:xfrm>
            <a:off x="925921" y="878977"/>
            <a:ext cx="2496729" cy="77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93" rtl="0" eaLnBrk="1" fontAlgn="base" hangingPunct="1">
              <a:lnSpc>
                <a:spcPct val="100000"/>
              </a:lnSpc>
              <a:spcBef>
                <a:spcPts val="952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260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18" indent="-171418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35" indent="-171327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253" indent="-171418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46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269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08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3891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950" dirty="0">
                <a:latin typeface="TeleNeo Office" panose="020B0504040202090203" pitchFamily="34" charset="0"/>
              </a:rPr>
              <a:t>1843: </a:t>
            </a:r>
            <a:r>
              <a:rPr lang="en-US" sz="950" u="sng" dirty="0">
                <a:latin typeface="TeleNeo Office" panose="020B0504040202090203" pitchFamily="34" charset="0"/>
              </a:rPr>
              <a:t>Schwabe cycles</a:t>
            </a:r>
            <a:r>
              <a:rPr lang="en-US" sz="950" dirty="0">
                <a:latin typeface="TeleNeo Office" panose="020B0504040202090203" pitchFamily="34" charset="0"/>
              </a:rPr>
              <a:t> (11 years sun activity cycle) </a:t>
            </a:r>
            <a:br>
              <a:rPr lang="en-US" sz="950" dirty="0">
                <a:latin typeface="TeleNeo Office" panose="020B0504040202090203" pitchFamily="34" charset="0"/>
              </a:rPr>
            </a:br>
            <a:r>
              <a:rPr lang="en-US" sz="950" dirty="0">
                <a:latin typeface="TeleNeo Office" panose="020B0504040202090203" pitchFamily="34" charset="0"/>
              </a:rPr>
              <a:t>Samuel Heinrich Schwabe </a:t>
            </a:r>
            <a:br>
              <a:rPr lang="en-US" sz="950" dirty="0">
                <a:latin typeface="TeleNeo Office" panose="020B0504040202090203" pitchFamily="34" charset="0"/>
              </a:rPr>
            </a:br>
            <a:r>
              <a:rPr lang="en-US" sz="950" dirty="0">
                <a:latin typeface="TeleNeo Office" panose="020B0504040202090203" pitchFamily="34" charset="0"/>
              </a:rPr>
              <a:t>(*1789, †1875, Dessau, Germany)</a:t>
            </a:r>
            <a:br>
              <a:rPr lang="en-US" sz="950" dirty="0">
                <a:latin typeface="TeleNeo Office" panose="020B0504040202090203" pitchFamily="34" charset="0"/>
              </a:rPr>
            </a:br>
            <a:r>
              <a:rPr lang="en-US" sz="950" dirty="0">
                <a:latin typeface="TeleNeo Office" panose="020B0504040202090203" pitchFamily="34" charset="0"/>
              </a:rPr>
              <a:t>Discovery by sunspot observation (as 10 years first)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DFCC15-DA66-4459-B8E6-E1CFF611E4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934" r="13601" b="34318"/>
          <a:stretch/>
        </p:blipFill>
        <p:spPr>
          <a:xfrm>
            <a:off x="331727" y="892113"/>
            <a:ext cx="531873" cy="75139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A5220AC-C9D9-4CCC-B4A7-034BEE4BC2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9425"/>
          <a:stretch/>
        </p:blipFill>
        <p:spPr>
          <a:xfrm>
            <a:off x="3585589" y="875948"/>
            <a:ext cx="551142" cy="767555"/>
          </a:xfrm>
          <a:prstGeom prst="rect">
            <a:avLst/>
          </a:prstGeom>
        </p:spPr>
      </p:pic>
      <p:sp>
        <p:nvSpPr>
          <p:cNvPr id="123" name="Inhaltsplatzhalter 2">
            <a:extLst>
              <a:ext uri="{FF2B5EF4-FFF2-40B4-BE49-F238E27FC236}">
                <a16:creationId xmlns:a16="http://schemas.microsoft.com/office/drawing/2014/main" id="{2271D7AE-35AC-4646-8DD1-0759038F08DB}"/>
              </a:ext>
            </a:extLst>
          </p:cNvPr>
          <p:cNvSpPr txBox="1">
            <a:spLocks/>
          </p:cNvSpPr>
          <p:nvPr/>
        </p:nvSpPr>
        <p:spPr bwMode="gray">
          <a:xfrm>
            <a:off x="4233598" y="857996"/>
            <a:ext cx="2325952" cy="8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93" rtl="0" eaLnBrk="1" fontAlgn="base" hangingPunct="1">
              <a:lnSpc>
                <a:spcPct val="100000"/>
              </a:lnSpc>
              <a:spcBef>
                <a:spcPts val="952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260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18" indent="-171418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35" indent="-171327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253" indent="-171418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46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269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08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3891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  <a:tabLst>
                <a:tab pos="627063" algn="l"/>
              </a:tabLst>
            </a:pPr>
            <a:r>
              <a:rPr lang="en-US" sz="950" dirty="0">
                <a:latin typeface="TeleNeo Office" panose="020B0504040202090203" pitchFamily="34" charset="0"/>
              </a:rPr>
              <a:t>1908: </a:t>
            </a:r>
            <a:r>
              <a:rPr lang="en-US" sz="950" u="sng" dirty="0">
                <a:latin typeface="TeleNeo Office" panose="020B0504040202090203" pitchFamily="34" charset="0"/>
              </a:rPr>
              <a:t>Hale cycles</a:t>
            </a:r>
            <a:r>
              <a:rPr lang="en-US" sz="950" dirty="0">
                <a:latin typeface="TeleNeo Office" panose="020B0504040202090203" pitchFamily="34" charset="0"/>
              </a:rPr>
              <a:t> (22 years magnetic sun cycle)</a:t>
            </a:r>
            <a:br>
              <a:rPr lang="en-US" sz="950" dirty="0">
                <a:latin typeface="TeleNeo Office" panose="020B0504040202090203" pitchFamily="34" charset="0"/>
              </a:rPr>
            </a:br>
            <a:r>
              <a:rPr lang="en-US" sz="950" dirty="0">
                <a:latin typeface="TeleNeo Office" panose="020B0504040202090203" pitchFamily="34" charset="0"/>
              </a:rPr>
              <a:t>George Ellery Hale </a:t>
            </a:r>
            <a:br>
              <a:rPr lang="en-US" sz="950" dirty="0">
                <a:latin typeface="TeleNeo Office" panose="020B0504040202090203" pitchFamily="34" charset="0"/>
              </a:rPr>
            </a:br>
            <a:r>
              <a:rPr lang="en-US" sz="950" dirty="0">
                <a:latin typeface="TeleNeo Office" panose="020B0504040202090203" pitchFamily="34" charset="0"/>
              </a:rPr>
              <a:t>(*1868, †1938, Chicago/Illinois, USA)</a:t>
            </a:r>
            <a:br>
              <a:rPr lang="en-US" sz="950" dirty="0">
                <a:latin typeface="TeleNeo Office" panose="020B0504040202090203" pitchFamily="34" charset="0"/>
              </a:rPr>
            </a:br>
            <a:r>
              <a:rPr lang="en-US" sz="950" dirty="0">
                <a:latin typeface="TeleNeo Office" panose="020B0504040202090203" pitchFamily="34" charset="0"/>
              </a:rPr>
              <a:t>Discovery of magnetic fields at sunspots and 22 years magnetic cycle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2005AFE-CC49-4C1F-BFDE-AF5D27440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750" y="1850917"/>
            <a:ext cx="5821816" cy="2365441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388F38A-BF6F-4540-A22F-D430E68A101C}"/>
              </a:ext>
            </a:extLst>
          </p:cNvPr>
          <p:cNvCxnSpPr>
            <a:cxnSpLocks/>
          </p:cNvCxnSpPr>
          <p:nvPr/>
        </p:nvCxnSpPr>
        <p:spPr>
          <a:xfrm>
            <a:off x="297427" y="1798732"/>
            <a:ext cx="62049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6AF24AB-BE67-423B-95BE-E26091A139D4}"/>
              </a:ext>
            </a:extLst>
          </p:cNvPr>
          <p:cNvSpPr txBox="1"/>
          <p:nvPr/>
        </p:nvSpPr>
        <p:spPr>
          <a:xfrm>
            <a:off x="597663" y="4095105"/>
            <a:ext cx="203260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800" noProof="1">
                <a:latin typeface="TeleNeo Office" panose="020B0504040202090203" pitchFamily="34" charset="0"/>
              </a:rPr>
              <a:t>Source: NCAR S. McIntosh</a:t>
            </a:r>
            <a:br>
              <a:rPr lang="en-US" sz="800" noProof="1">
                <a:latin typeface="TeleNeo Office" panose="020B0504040202090203" pitchFamily="34" charset="0"/>
              </a:rPr>
            </a:br>
            <a:r>
              <a:rPr lang="en-US" sz="600" noProof="1">
                <a:latin typeface="TeleNeo Office" panose="020B0504040202090203" pitchFamily="34" charset="0"/>
                <a:hlinkClick r:id="rId11"/>
              </a:rPr>
              <a:t>https://www.linkedin.com/posts/scott-mcintosh-14724561_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600" noProof="1">
                <a:latin typeface="TeleNeo Office" panose="020B0504040202090203" pitchFamily="34" charset="0"/>
                <a:hlinkClick r:id="rId11"/>
              </a:rPr>
              <a:t>terminator-sunspotcycle25-sun-activity-6955036559523930112-</a:t>
            </a:r>
            <a:br>
              <a:rPr lang="en-US" sz="600" noProof="1">
                <a:latin typeface="TeleNeo Office" panose="020B0504040202090203" pitchFamily="34" charset="0"/>
                <a:hlinkClick r:id="rId11"/>
              </a:rPr>
            </a:br>
            <a:r>
              <a:rPr lang="en-US" sz="600" noProof="1">
                <a:latin typeface="TeleNeo Office" panose="020B0504040202090203" pitchFamily="34" charset="0"/>
                <a:hlinkClick r:id="rId11"/>
              </a:rPr>
              <a:t>a2fl?utm_source=linkedin_share&amp;utm_medium=</a:t>
            </a:r>
            <a:br>
              <a:rPr lang="en-US" sz="600" noProof="1">
                <a:latin typeface="TeleNeo Office" panose="020B0504040202090203" pitchFamily="34" charset="0"/>
                <a:hlinkClick r:id="rId11"/>
              </a:rPr>
            </a:br>
            <a:r>
              <a:rPr lang="en-US" sz="600" noProof="1">
                <a:latin typeface="TeleNeo Office" panose="020B0504040202090203" pitchFamily="34" charset="0"/>
                <a:hlinkClick r:id="rId11"/>
              </a:rPr>
              <a:t>member_desktop_web</a:t>
            </a:r>
            <a:endParaRPr lang="en-US" sz="600" noProof="1">
              <a:latin typeface="TeleNeo Office" panose="020B0504040202090203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4F1F6EC-5368-45CB-AB1B-14C4723EB06E}"/>
              </a:ext>
            </a:extLst>
          </p:cNvPr>
          <p:cNvSpPr/>
          <p:nvPr/>
        </p:nvSpPr>
        <p:spPr>
          <a:xfrm>
            <a:off x="152400" y="2322579"/>
            <a:ext cx="254000" cy="1162050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5FCF404-AE70-41EE-AEFE-5D8FCF7BD894}"/>
              </a:ext>
            </a:extLst>
          </p:cNvPr>
          <p:cNvGrpSpPr/>
          <p:nvPr/>
        </p:nvGrpSpPr>
        <p:grpSpPr>
          <a:xfrm>
            <a:off x="3870938" y="3905250"/>
            <a:ext cx="2151423" cy="875552"/>
            <a:chOff x="3870938" y="3905250"/>
            <a:chExt cx="2151423" cy="875552"/>
          </a:xfrm>
        </p:grpSpPr>
        <p:sp>
          <p:nvSpPr>
            <p:cNvPr id="122" name="Inhaltsplatzhalter 2">
              <a:extLst>
                <a:ext uri="{FF2B5EF4-FFF2-40B4-BE49-F238E27FC236}">
                  <a16:creationId xmlns:a16="http://schemas.microsoft.com/office/drawing/2014/main" id="{1214056D-E9D9-42F2-939B-0C94A7B429A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870938" y="4265666"/>
              <a:ext cx="2151423" cy="51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defTabSz="457293" rtl="0" eaLnBrk="1" fontAlgn="base" hangingPunct="1">
                <a:lnSpc>
                  <a:spcPct val="100000"/>
                </a:lnSpc>
                <a:spcBef>
                  <a:spcPts val="952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428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Blackadder ITC" panose="04020505051007020D02" pitchFamily="82" charset="0"/>
                </a:defRPr>
              </a:lvl1pPr>
              <a:lvl2pPr marL="1260" algn="l" defTabSz="457293" rtl="0" eaLnBrk="1" fontAlgn="base" hangingPunct="1">
                <a:lnSpc>
                  <a:spcPct val="100000"/>
                </a:lnSpc>
                <a:spcBef>
                  <a:spcPts val="238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42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1418" indent="-171418" algn="l" defTabSz="457293" rtl="0" eaLnBrk="1" fontAlgn="base" hangingPunct="1">
                <a:lnSpc>
                  <a:spcPct val="100000"/>
                </a:lnSpc>
                <a:spcBef>
                  <a:spcPts val="238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428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42835" indent="-171327" algn="l" defTabSz="457293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42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14253" indent="-171418" algn="l" defTabSz="457293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42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95460" indent="-181405" algn="l" defTabSz="362811" rtl="0" eaLnBrk="1" latinLnBrk="0" hangingPunct="1">
                <a:spcBef>
                  <a:spcPct val="20000"/>
                </a:spcBef>
                <a:buFont typeface="Arial"/>
                <a:buChar char="•"/>
                <a:defRPr sz="15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58269" indent="-181405" algn="l" defTabSz="362811" rtl="0" eaLnBrk="1" latinLnBrk="0" hangingPunct="1">
                <a:spcBef>
                  <a:spcPct val="20000"/>
                </a:spcBef>
                <a:buFont typeface="Arial"/>
                <a:buChar char="•"/>
                <a:defRPr sz="15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1080" indent="-181405" algn="l" defTabSz="362811" rtl="0" eaLnBrk="1" latinLnBrk="0" hangingPunct="1">
                <a:spcBef>
                  <a:spcPct val="20000"/>
                </a:spcBef>
                <a:buFont typeface="Arial"/>
                <a:buChar char="•"/>
                <a:defRPr sz="15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83891" indent="-181405" algn="l" defTabSz="362811" rtl="0" eaLnBrk="1" latinLnBrk="0" hangingPunct="1">
                <a:spcBef>
                  <a:spcPct val="20000"/>
                </a:spcBef>
                <a:buFont typeface="Arial"/>
                <a:buChar char="•"/>
                <a:defRPr sz="15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3" indent="0">
                <a:spcAft>
                  <a:spcPts val="600"/>
                </a:spcAft>
                <a:buClr>
                  <a:schemeClr val="tx2"/>
                </a:buClr>
                <a:buSzPct val="100000"/>
                <a:buNone/>
                <a:tabLst>
                  <a:tab pos="627063" algn="l"/>
                </a:tabLst>
              </a:pPr>
              <a:r>
                <a:rPr lang="en-US" sz="1000" dirty="0">
                  <a:latin typeface="TeleNeo Office" panose="020B0504040202090203" pitchFamily="34" charset="0"/>
                </a:rPr>
                <a:t>ITSF 2020 talk </a:t>
              </a:r>
              <a:br>
                <a:rPr lang="en-US" sz="1000" dirty="0">
                  <a:latin typeface="TeleNeo Office" panose="020B0504040202090203" pitchFamily="34" charset="0"/>
                </a:rPr>
              </a:br>
              <a:r>
                <a:rPr lang="en-US" sz="1000" dirty="0">
                  <a:latin typeface="TeleNeo Office" panose="020B0504040202090203" pitchFamily="34" charset="0"/>
                </a:rPr>
                <a:t>“PRTC-B Using Multi-Band GNSS in ITU-T </a:t>
              </a:r>
              <a:br>
                <a:rPr lang="en-US" sz="1000" dirty="0">
                  <a:latin typeface="TeleNeo Office" panose="020B0504040202090203" pitchFamily="34" charset="0"/>
                </a:rPr>
              </a:br>
              <a:r>
                <a:rPr lang="en-US" sz="1000" dirty="0">
                  <a:latin typeface="TeleNeo Office" panose="020B0504040202090203" pitchFamily="34" charset="0"/>
                </a:rPr>
                <a:t>  Standards with Initial  Results”</a:t>
              </a:r>
              <a:endParaRPr lang="de-DE" sz="1000" dirty="0">
                <a:latin typeface="TeleNeo Office" panose="020B0504040202090203" pitchFamily="34" charset="0"/>
              </a:endParaRPr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8C6E838B-22C3-4A82-933C-0D699BA96D81}"/>
                </a:ext>
              </a:extLst>
            </p:cNvPr>
            <p:cNvCxnSpPr>
              <a:cxnSpLocks/>
            </p:cNvCxnSpPr>
            <p:nvPr/>
          </p:nvCxnSpPr>
          <p:spPr>
            <a:xfrm>
              <a:off x="4737100" y="3905250"/>
              <a:ext cx="0" cy="455999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4DD7491-141F-4952-87C2-7DBCD6118A0A}"/>
              </a:ext>
            </a:extLst>
          </p:cNvPr>
          <p:cNvGrpSpPr/>
          <p:nvPr/>
        </p:nvGrpSpPr>
        <p:grpSpPr>
          <a:xfrm>
            <a:off x="4946649" y="3082461"/>
            <a:ext cx="4059599" cy="1582078"/>
            <a:chOff x="4946649" y="3082461"/>
            <a:chExt cx="4059599" cy="1582078"/>
          </a:xfrm>
        </p:grpSpPr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9CFDFF63-5706-4E2B-AC3F-1489BA897664}"/>
                </a:ext>
              </a:extLst>
            </p:cNvPr>
            <p:cNvCxnSpPr>
              <a:cxnSpLocks/>
            </p:cNvCxnSpPr>
            <p:nvPr/>
          </p:nvCxnSpPr>
          <p:spPr>
            <a:xfrm>
              <a:off x="4946649" y="3155950"/>
              <a:ext cx="1844676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  <a:headEnd type="oval"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9" name="Inhaltsplatzhalter 2">
              <a:extLst>
                <a:ext uri="{FF2B5EF4-FFF2-40B4-BE49-F238E27FC236}">
                  <a16:creationId xmlns:a16="http://schemas.microsoft.com/office/drawing/2014/main" id="{9BC68072-2891-45F0-AF83-A6D8998B9A4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854825" y="3082461"/>
              <a:ext cx="2151423" cy="158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defTabSz="457293" rtl="0" eaLnBrk="1" fontAlgn="base" hangingPunct="1">
                <a:lnSpc>
                  <a:spcPct val="100000"/>
                </a:lnSpc>
                <a:spcBef>
                  <a:spcPts val="952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428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Blackadder ITC" panose="04020505051007020D02" pitchFamily="82" charset="0"/>
                </a:defRPr>
              </a:lvl1pPr>
              <a:lvl2pPr marL="1260" algn="l" defTabSz="457293" rtl="0" eaLnBrk="1" fontAlgn="base" hangingPunct="1">
                <a:lnSpc>
                  <a:spcPct val="100000"/>
                </a:lnSpc>
                <a:spcBef>
                  <a:spcPts val="238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defRPr sz="142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1418" indent="-171418" algn="l" defTabSz="457293" rtl="0" eaLnBrk="1" fontAlgn="base" hangingPunct="1">
                <a:lnSpc>
                  <a:spcPct val="100000"/>
                </a:lnSpc>
                <a:spcBef>
                  <a:spcPts val="238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428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42835" indent="-171327" algn="l" defTabSz="457293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42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14253" indent="-171418" algn="l" defTabSz="457293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 2" panose="05020102010507070707" pitchFamily="18" charset="2"/>
                <a:buChar char="¡"/>
                <a:defRPr sz="142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95460" indent="-181405" algn="l" defTabSz="362811" rtl="0" eaLnBrk="1" latinLnBrk="0" hangingPunct="1">
                <a:spcBef>
                  <a:spcPct val="20000"/>
                </a:spcBef>
                <a:buFont typeface="Arial"/>
                <a:buChar char="•"/>
                <a:defRPr sz="15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58269" indent="-181405" algn="l" defTabSz="362811" rtl="0" eaLnBrk="1" latinLnBrk="0" hangingPunct="1">
                <a:spcBef>
                  <a:spcPct val="20000"/>
                </a:spcBef>
                <a:buFont typeface="Arial"/>
                <a:buChar char="•"/>
                <a:defRPr sz="15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1080" indent="-181405" algn="l" defTabSz="362811" rtl="0" eaLnBrk="1" latinLnBrk="0" hangingPunct="1">
                <a:spcBef>
                  <a:spcPct val="20000"/>
                </a:spcBef>
                <a:buFont typeface="Arial"/>
                <a:buChar char="•"/>
                <a:defRPr sz="15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83891" indent="-181405" algn="l" defTabSz="362811" rtl="0" eaLnBrk="1" latinLnBrk="0" hangingPunct="1">
                <a:spcBef>
                  <a:spcPct val="20000"/>
                </a:spcBef>
                <a:buFont typeface="Arial"/>
                <a:buChar char="•"/>
                <a:defRPr sz="158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defTabSz="457200">
                <a:lnSpc>
                  <a:spcPts val="13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  <a:buSzPct val="75000"/>
                <a:buFont typeface="Wingdings" pitchFamily="2" charset="2"/>
                <a:buNone/>
                <a:tabLst>
                  <a:tab pos="627063" algn="l"/>
                </a:tabLst>
              </a:pPr>
              <a:r>
                <a:rPr lang="en-US" sz="1150" dirty="0">
                  <a:latin typeface="TeleNeo Office Medium" panose="020B0604040202090203" pitchFamily="34" charset="0"/>
                </a:rPr>
                <a:t>ITSF 2022</a:t>
              </a:r>
            </a:p>
            <a:p>
              <a:pPr lvl="2">
                <a:lnSpc>
                  <a:spcPts val="13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è"/>
                <a:tabLst>
                  <a:tab pos="627063" algn="l"/>
                </a:tabLst>
              </a:pPr>
              <a:r>
                <a:rPr lang="en-US" sz="1150" dirty="0">
                  <a:latin typeface="TeleNeo Office" panose="020B0504040202090203" pitchFamily="34" charset="0"/>
                </a:rPr>
                <a:t>The solar minimum is over, compared to 2020</a:t>
              </a:r>
            </a:p>
            <a:p>
              <a:pPr lvl="2">
                <a:lnSpc>
                  <a:spcPts val="13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è"/>
                <a:tabLst>
                  <a:tab pos="627063" algn="l"/>
                </a:tabLst>
              </a:pPr>
              <a:r>
                <a:rPr lang="en-US" sz="1150" dirty="0">
                  <a:latin typeface="TeleNeo Office" panose="020B0504040202090203" pitchFamily="34" charset="0"/>
                </a:rPr>
                <a:t>measurement results are looking differently now</a:t>
              </a:r>
            </a:p>
            <a:p>
              <a:pPr lvl="2">
                <a:lnSpc>
                  <a:spcPts val="13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è"/>
                <a:tabLst>
                  <a:tab pos="627063" algn="l"/>
                </a:tabLst>
              </a:pPr>
              <a:r>
                <a:rPr lang="en-US" sz="1150" dirty="0">
                  <a:latin typeface="TeleNeo Office" panose="020B0504040202090203" pitchFamily="34" charset="0"/>
                </a:rPr>
                <a:t>it is not anymore so easy to reach a good performance .…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1CA45DAF-A115-4F0F-A6EF-225292A2DCD9}"/>
              </a:ext>
            </a:extLst>
          </p:cNvPr>
          <p:cNvSpPr txBox="1"/>
          <p:nvPr/>
        </p:nvSpPr>
        <p:spPr>
          <a:xfrm>
            <a:off x="6833573" y="674841"/>
            <a:ext cx="219392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150" dirty="0">
                <a:latin typeface="TeleNeo Office Medium" panose="020B0604040202090203" pitchFamily="34" charset="0"/>
              </a:rPr>
              <a:t>Basics:</a:t>
            </a:r>
          </a:p>
          <a:p>
            <a:pPr>
              <a:lnSpc>
                <a:spcPts val="13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150" dirty="0">
                <a:latin typeface="TeleNeo Office" panose="020B0504040202090203" pitchFamily="34" charset="0"/>
              </a:rPr>
              <a:t>Higher sun activity variation leads to </a:t>
            </a:r>
          </a:p>
          <a:p>
            <a:pPr marL="171450" indent="-171450">
              <a:lnSpc>
                <a:spcPts val="13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anose="05000000000000000000" pitchFamily="2" charset="2"/>
              <a:buChar char="è"/>
            </a:pPr>
            <a:r>
              <a:rPr lang="en-US" sz="1150" dirty="0">
                <a:latin typeface="TeleNeo Office" panose="020B0504040202090203" pitchFamily="34" charset="0"/>
              </a:rPr>
              <a:t>higher ionosphere ionization variation and </a:t>
            </a:r>
          </a:p>
          <a:p>
            <a:pPr marL="171450" indent="-171450">
              <a:lnSpc>
                <a:spcPts val="13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anose="05000000000000000000" pitchFamily="2" charset="2"/>
              <a:buChar char="è"/>
            </a:pPr>
            <a:r>
              <a:rPr lang="en-US" sz="1150" dirty="0">
                <a:latin typeface="TeleNeo Office" panose="020B0504040202090203" pitchFamily="34" charset="0"/>
              </a:rPr>
              <a:t>related delay variation for GNSS signals, </a:t>
            </a:r>
          </a:p>
          <a:p>
            <a:pPr marL="171450" indent="-171450">
              <a:lnSpc>
                <a:spcPts val="13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anose="05000000000000000000" pitchFamily="2" charset="2"/>
              <a:buChar char="è"/>
            </a:pPr>
            <a:r>
              <a:rPr lang="en-US" sz="1150" dirty="0">
                <a:latin typeface="TeleNeo Office" panose="020B0504040202090203" pitchFamily="34" charset="0"/>
              </a:rPr>
              <a:t>leads at time error for single-band GNSS systems, </a:t>
            </a:r>
            <a:br>
              <a:rPr lang="en-US" sz="1150" dirty="0">
                <a:latin typeface="TeleNeo Office" panose="020B0504040202090203" pitchFamily="34" charset="0"/>
              </a:rPr>
            </a:br>
            <a:r>
              <a:rPr lang="en-US" sz="1150" dirty="0">
                <a:latin typeface="TeleNeo Office" panose="020B0504040202090203" pitchFamily="34" charset="0"/>
              </a:rPr>
              <a:t>e. g. visible as diurnal wander</a:t>
            </a:r>
          </a:p>
          <a:p>
            <a:pPr>
              <a:lnSpc>
                <a:spcPts val="13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150" dirty="0">
                <a:latin typeface="TeleNeo Office" panose="020B0504040202090203" pitchFamily="34" charset="0"/>
              </a:rPr>
              <a:t>Multi-band GNSS receiver can compensate for in general.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D33F53B-695B-4B02-A58B-2FB50E702BC7}"/>
              </a:ext>
            </a:extLst>
          </p:cNvPr>
          <p:cNvCxnSpPr>
            <a:cxnSpLocks/>
          </p:cNvCxnSpPr>
          <p:nvPr/>
        </p:nvCxnSpPr>
        <p:spPr>
          <a:xfrm>
            <a:off x="6733721" y="682279"/>
            <a:ext cx="0" cy="211317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A5AC787-8412-4B31-8FF3-01208D1DF100}"/>
              </a:ext>
            </a:extLst>
          </p:cNvPr>
          <p:cNvCxnSpPr/>
          <p:nvPr/>
        </p:nvCxnSpPr>
        <p:spPr>
          <a:xfrm>
            <a:off x="6854825" y="2917353"/>
            <a:ext cx="191289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FCCC8316-CE2B-4890-B8A5-8B9673391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742" y="993622"/>
            <a:ext cx="5864427" cy="35186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1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  <a:sym typeface="Tele-GroteskNor"/>
            </a:endParaRPr>
          </a:p>
        </p:txBody>
      </p:sp>
      <p:sp>
        <p:nvSpPr>
          <p:cNvPr id="2061" name="Rectangle 31"/>
          <p:cNvSpPr>
            <a:spLocks noGrp="1" noChangeArrowheads="1"/>
          </p:cNvSpPr>
          <p:nvPr>
            <p:ph type="title"/>
          </p:nvPr>
        </p:nvSpPr>
        <p:spPr>
          <a:xfrm>
            <a:off x="323850" y="195263"/>
            <a:ext cx="8656319" cy="49859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+mj-lt"/>
                <a:ea typeface="+mj-ea"/>
                <a:cs typeface="+mj-cs"/>
              </a:rPr>
              <a:t>Primary Clock concepts with measurement results</a:t>
            </a:r>
            <a:br>
              <a:rPr lang="en-US" sz="2000" b="0" dirty="0">
                <a:latin typeface="+mn-lt"/>
              </a:rPr>
            </a:br>
            <a:r>
              <a:rPr lang="en-US" sz="1600" dirty="0">
                <a:latin typeface="TeleNeo Office ExtraBold" panose="020B0A04040202090203" pitchFamily="34" charset="0"/>
                <a:ea typeface="+mj-ea"/>
                <a:cs typeface="+mj-cs"/>
              </a:rPr>
              <a:t>[3] The solar activity minimum is over: 2020 vs. 2022</a:t>
            </a:r>
            <a:endParaRPr lang="de-DE" sz="1600" dirty="0">
              <a:latin typeface="TeleNeo Office ExtraBold" panose="020B0A04040202090203" pitchFamily="34" charset="0"/>
              <a:ea typeface="+mj-ea"/>
              <a:cs typeface="+mj-cs"/>
            </a:endParaRPr>
          </a:p>
        </p:txBody>
      </p:sp>
      <p:sp>
        <p:nvSpPr>
          <p:cNvPr id="191" name="Fußzeilenplatzhalter 190"/>
          <p:cNvSpPr>
            <a:spLocks noGrp="1"/>
          </p:cNvSpPr>
          <p:nvPr>
            <p:ph type="ftr" sz="quarter" idx="11"/>
          </p:nvPr>
        </p:nvSpPr>
        <p:spPr>
          <a:xfrm>
            <a:off x="2557463" y="4840692"/>
            <a:ext cx="4800070" cy="138499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Resilient ITU-T Primary Clock concepts with measurement results, ITSF2022   10.11.2022 Helmut Imlau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10DA218-F07F-4028-AC53-E8BBF2D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8F6C0-FDDA-482A-88C7-F14FAAA831B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F264090-13A4-4EEA-8AB6-845BABF85801}"/>
              </a:ext>
            </a:extLst>
          </p:cNvPr>
          <p:cNvSpPr txBox="1"/>
          <p:nvPr/>
        </p:nvSpPr>
        <p:spPr>
          <a:xfrm>
            <a:off x="4662171" y="1006882"/>
            <a:ext cx="2695362" cy="1923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latin typeface="TeleNeo Office" panose="020B0504040202090203" pitchFamily="34" charset="0"/>
              </a:rPr>
              <a:t>Measured X-Ray irradiance: </a:t>
            </a:r>
            <a:r>
              <a:rPr lang="en-US" sz="1400" dirty="0">
                <a:latin typeface="TeleNeo Office Medium" panose="020B0604040202090203" pitchFamily="34" charset="0"/>
              </a:rPr>
              <a:t>May 2020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C75DB21-0EDF-4966-AFC7-D280368CBB5F}"/>
              </a:ext>
            </a:extLst>
          </p:cNvPr>
          <p:cNvSpPr txBox="1"/>
          <p:nvPr/>
        </p:nvSpPr>
        <p:spPr>
          <a:xfrm>
            <a:off x="4652009" y="2809921"/>
            <a:ext cx="2991894" cy="1923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400" dirty="0">
                <a:latin typeface="TeleNeo Office" panose="020B0504040202090203" pitchFamily="34" charset="0"/>
              </a:rPr>
              <a:t>Measured X-Ray irradiance: </a:t>
            </a:r>
            <a:r>
              <a:rPr lang="en-US" sz="1400" dirty="0">
                <a:latin typeface="TeleNeo Office Medium" panose="020B0604040202090203" pitchFamily="34" charset="0"/>
              </a:rPr>
              <a:t>May 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891C548-AB71-4B81-B9CA-0014BD5212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851" y="1509317"/>
            <a:ext cx="2609260" cy="201295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13BCFB1-07CC-4976-A1A9-E4CF72C01F1F}"/>
              </a:ext>
            </a:extLst>
          </p:cNvPr>
          <p:cNvSpPr txBox="1"/>
          <p:nvPr/>
        </p:nvSpPr>
        <p:spPr>
          <a:xfrm>
            <a:off x="559601" y="1502313"/>
            <a:ext cx="22318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GOES-R Space Weather observation satellites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4747C8A-8F4F-4163-9944-87DD24F57FCF}"/>
              </a:ext>
            </a:extLst>
          </p:cNvPr>
          <p:cNvSpPr txBox="1"/>
          <p:nvPr/>
        </p:nvSpPr>
        <p:spPr>
          <a:xfrm>
            <a:off x="270733" y="3520389"/>
            <a:ext cx="260926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latin typeface="TeleNeo Office" panose="020B0504040202090203" pitchFamily="34" charset="0"/>
              </a:rPr>
              <a:t>GEOSTATIONARY OPERATIONAL ENVIRONMENTAL SATELLITES—R SERIES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latin typeface="TeleNeo Office" panose="020B0504040202090203" pitchFamily="34" charset="0"/>
              </a:rPr>
              <a:t>A collaborative NOAA &amp; NASA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" dirty="0">
                <a:latin typeface="TeleNeo Office" panose="020B0504040202090203" pitchFamily="34" charset="0"/>
                <a:hlinkClick r:id="rId10"/>
              </a:rPr>
              <a:t>https://www.ngdc.noaa.gov/stp/satellite/goes-r.html</a:t>
            </a:r>
            <a:endParaRPr lang="en-US" sz="800" dirty="0">
              <a:latin typeface="TeleNeo Office" panose="020B050404020209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4A84DC9-2E31-449E-8385-046DF6388238}"/>
              </a:ext>
            </a:extLst>
          </p:cNvPr>
          <p:cNvSpPr txBox="1"/>
          <p:nvPr/>
        </p:nvSpPr>
        <p:spPr>
          <a:xfrm>
            <a:off x="3643280" y="4497873"/>
            <a:ext cx="5186396" cy="194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800" dirty="0">
                <a:latin typeface="+mn-lt"/>
              </a:rPr>
              <a:t>Figure based on GOES-16 satellite data, courtesy of Dr. Erik Schmölter, DLR Institute for Solar-Terrestrial Physics Neustrelitz, Germany 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EF841DC-6995-445E-88E7-D46FB3C73290}"/>
              </a:ext>
            </a:extLst>
          </p:cNvPr>
          <p:cNvSpPr txBox="1">
            <a:spLocks/>
          </p:cNvSpPr>
          <p:nvPr/>
        </p:nvSpPr>
        <p:spPr bwMode="gray">
          <a:xfrm>
            <a:off x="323851" y="898484"/>
            <a:ext cx="240628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93" rtl="0" eaLnBrk="1" fontAlgn="base" hangingPunct="1">
              <a:lnSpc>
                <a:spcPct val="100000"/>
              </a:lnSpc>
              <a:spcBef>
                <a:spcPts val="952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Blackadder ITC" panose="04020505051007020D02" pitchFamily="82" charset="0"/>
              </a:defRPr>
            </a:lvl1pPr>
            <a:lvl2pPr marL="1260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18" indent="-171418" algn="l" defTabSz="457293" rtl="0" eaLnBrk="1" fontAlgn="base" hangingPunct="1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35" indent="-171327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253" indent="-171418" algn="l" defTabSz="45729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46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269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080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3891" indent="-181405" algn="l" defTabSz="362811" rtl="0" eaLnBrk="1" latinLnBrk="0" hangingPunct="1">
              <a:spcBef>
                <a:spcPct val="20000"/>
              </a:spcBef>
              <a:buFont typeface="Arial"/>
              <a:buChar char="•"/>
              <a:defRPr sz="1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457200">
              <a:lnSpc>
                <a:spcPts val="13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627063" algn="l"/>
              </a:tabLst>
            </a:pPr>
            <a:r>
              <a:rPr lang="en-US" sz="1150" dirty="0">
                <a:latin typeface="TeleNeo Office Medium" panose="020B0604040202090203" pitchFamily="34" charset="0"/>
              </a:rPr>
              <a:t>Another parameter for sun </a:t>
            </a:r>
            <a:r>
              <a:rPr lang="en-US" sz="1150" dirty="0" err="1">
                <a:latin typeface="TeleNeo Office Medium" panose="020B0604040202090203" pitchFamily="34" charset="0"/>
              </a:rPr>
              <a:t>acticity</a:t>
            </a:r>
            <a:r>
              <a:rPr lang="en-US" sz="1150" dirty="0">
                <a:latin typeface="TeleNeo Office Medium" panose="020B0604040202090203" pitchFamily="34" charset="0"/>
              </a:rPr>
              <a:t>:</a:t>
            </a:r>
            <a:br>
              <a:rPr lang="en-US" sz="1150" dirty="0">
                <a:latin typeface="TeleNeo Office Medium" panose="020B0604040202090203" pitchFamily="34" charset="0"/>
              </a:rPr>
            </a:br>
            <a:r>
              <a:rPr lang="en-US" sz="1150" dirty="0">
                <a:latin typeface="TeleNeo Office Medium" panose="020B0604040202090203" pitchFamily="34" charset="0"/>
              </a:rPr>
              <a:t>Evaluation based on X-ray radiation,</a:t>
            </a:r>
            <a:br>
              <a:rPr lang="en-US" sz="1150" dirty="0">
                <a:latin typeface="TeleNeo Office Medium" panose="020B0604040202090203" pitchFamily="34" charset="0"/>
              </a:rPr>
            </a:br>
            <a:r>
              <a:rPr lang="en-US" sz="1150" dirty="0">
                <a:latin typeface="TeleNeo Office Medium" panose="020B0604040202090203" pitchFamily="34" charset="0"/>
              </a:rPr>
              <a:t>detected by satellite</a:t>
            </a:r>
            <a:endParaRPr lang="en-US" sz="1150" dirty="0">
              <a:latin typeface="TeleNeo Office" panose="020B0504040202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5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350FE5D-E054-4A3F-A7E7-640B5B9B1E0E}"/>
              </a:ext>
            </a:extLst>
          </p:cNvPr>
          <p:cNvSpPr txBox="1"/>
          <p:nvPr/>
        </p:nvSpPr>
        <p:spPr>
          <a:xfrm>
            <a:off x="407865" y="1678290"/>
            <a:ext cx="7805022" cy="26518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89"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defRPr/>
            </a:pP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PRTC-A   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endParaRPr lang="en-US" sz="3200" dirty="0">
              <a:solidFill>
                <a:srgbClr val="FFFFFF"/>
              </a:solidFill>
              <a:latin typeface="TeleNeo Office Medium" panose="020B0604040202090203" pitchFamily="34" charset="0"/>
            </a:endParaRPr>
          </a:p>
          <a:p>
            <a:pPr defTabSz="457189">
              <a:spcBef>
                <a:spcPts val="0"/>
              </a:spcBef>
              <a:spcAft>
                <a:spcPts val="450"/>
              </a:spcAft>
              <a:buClr>
                <a:srgbClr val="E20074"/>
              </a:buClr>
              <a:defRPr/>
            </a:pP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[Technology: single-band GNSS based systems]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the ionosphere delay variation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     is fully visible, no compensation     </a:t>
            </a:r>
            <a:b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TeleNeo Office Medium" panose="020B0604040202090203" pitchFamily="34" charset="0"/>
              </a:rPr>
              <a:t>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AD57925-7C37-4EBF-8F1B-61024ADE6794}"/>
              </a:ext>
            </a:extLst>
          </p:cNvPr>
          <p:cNvSpPr/>
          <p:nvPr/>
        </p:nvSpPr>
        <p:spPr>
          <a:xfrm>
            <a:off x="272783" y="160870"/>
            <a:ext cx="90402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buClr>
                <a:srgbClr val="E20074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Resilient Primary Clock concepts acc. to ITU-T with measurement results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7ACE079-7583-42BC-9B4A-6050F687E56D}"/>
              </a:ext>
            </a:extLst>
          </p:cNvPr>
          <p:cNvSpPr/>
          <p:nvPr/>
        </p:nvSpPr>
        <p:spPr>
          <a:xfrm>
            <a:off x="711200" y="4724400"/>
            <a:ext cx="361950" cy="12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72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TCON_GUIDELINES" val="FALSE"/>
  <p:tag name="THINKCELLUNDODONOTDELETE" val="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.Wy9QRbECAfChDC3s3z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QmCEh7U6.QneOC_eUN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QmCEh7U6.QneOC_eUN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Ni7GKOMEqqjmw02iGVg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QQDPWfBUmvnvMMSlsrN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Ni7GKOMEqqjmw02iGVg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.Wy9QRbECAfChDC3s3z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QmCEh7U6.QneOC_eU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QQDPWfBUmvnvMMSlsrN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Ni7GKOMEqqjmw02iGVg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QQDPWfBUmvnvMMSlsrN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.Wy9QRbECAfChDC3s3z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QmCEh7U6.QneOC_eUN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QmCEh7U6.QneOC_eUN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Ni7GKOMEqqjmw02iGVg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QQDPWfBUmvnvMMSlsrN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.Wy9QRbECAfChDC3s3z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QmCEh7U6.QneOC_eUN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XBx4pw_keK8RSGiHnHV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QmCEh7U6.QneOC_eUN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.Wy9QRbECAfChDC3s3z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LKULbcEUaIi0zj.i0iyg"/>
</p:tagLst>
</file>

<file path=ppt/theme/theme1.xml><?xml version="1.0" encoding="utf-8"?>
<a:theme xmlns:a="http://schemas.openxmlformats.org/drawingml/2006/main" name="1_TELEKOM_Master_DE_RC6 Kopie">
  <a:themeElements>
    <a:clrScheme name="TELEKOM_Master_DE_RC6 Kopie 5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E20074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4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00A1DE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5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LEKOM_Master_DE_RC6 Kopie">
  <a:themeElements>
    <a:clrScheme name="TELEKOM_Master_DE_RC6 Kopie 5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E20074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4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00A1DE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5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ELEKOM_Master_DE_RC6 Kopie">
  <a:themeElements>
    <a:clrScheme name="TELEKOM_Master_DE_RC6 Kopie 5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E20074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4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00A1DE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5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LEKOM_Master_DE_RC6 Kopie">
  <a:themeElements>
    <a:clrScheme name="TELEKOM_Master_DE_RC6 Kopie 5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E20074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4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00A1DE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5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DT Farben">
      <a:dk1>
        <a:srgbClr val="646464"/>
      </a:dk1>
      <a:lt1>
        <a:srgbClr val="FFFFFF"/>
      </a:lt1>
      <a:dk2>
        <a:srgbClr val="E20074"/>
      </a:dk2>
      <a:lt2>
        <a:srgbClr val="FFFFFF"/>
      </a:lt2>
      <a:accent1>
        <a:srgbClr val="427BAB"/>
      </a:accent1>
      <a:accent2>
        <a:srgbClr val="FDD167"/>
      </a:accent2>
      <a:accent3>
        <a:srgbClr val="646464"/>
      </a:accent3>
      <a:accent4>
        <a:srgbClr val="64B9E4"/>
      </a:accent4>
      <a:accent5>
        <a:srgbClr val="9D9D9D"/>
      </a:accent5>
      <a:accent6>
        <a:srgbClr val="DADADA"/>
      </a:accent6>
      <a:hlink>
        <a:srgbClr val="646464"/>
      </a:hlink>
      <a:folHlink>
        <a:srgbClr val="9D9D9D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fc2ced155a454357bb47d4ccc650fe50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f9e050fe3a66d3d528986a059454974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7125f6-e0c3-45ec-a418-0fb0d6cbc94c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Props1.xml><?xml version="1.0" encoding="utf-8"?>
<ds:datastoreItem xmlns:ds="http://schemas.openxmlformats.org/officeDocument/2006/customXml" ds:itemID="{8252B206-276E-42DB-87A6-4F08D393BD29}"/>
</file>

<file path=customXml/itemProps2.xml><?xml version="1.0" encoding="utf-8"?>
<ds:datastoreItem xmlns:ds="http://schemas.openxmlformats.org/officeDocument/2006/customXml" ds:itemID="{BB6436E4-0067-4533-96E3-09A85C2B4DAF}"/>
</file>

<file path=customXml/itemProps3.xml><?xml version="1.0" encoding="utf-8"?>
<ds:datastoreItem xmlns:ds="http://schemas.openxmlformats.org/officeDocument/2006/customXml" ds:itemID="{0137F822-BD9E-4B3D-BE3C-5B8955C494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3657</Words>
  <Application>Microsoft Office PowerPoint</Application>
  <PresentationFormat>Bildschirmpräsentation (16:9)</PresentationFormat>
  <Paragraphs>460</Paragraphs>
  <Slides>26</Slides>
  <Notes>26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42" baseType="lpstr">
      <vt:lpstr>TeleNeo Office ExtraBold</vt:lpstr>
      <vt:lpstr>TeleNeo Office Medium</vt:lpstr>
      <vt:lpstr>Wingdings</vt:lpstr>
      <vt:lpstr>Wingdings 2</vt:lpstr>
      <vt:lpstr>Tele-GroteskFet</vt:lpstr>
      <vt:lpstr>Tele-GroteskNor</vt:lpstr>
      <vt:lpstr>Arial</vt:lpstr>
      <vt:lpstr>Tele-GroteskUlt</vt:lpstr>
      <vt:lpstr>TeleGrotesk Next</vt:lpstr>
      <vt:lpstr>TeleNeo Office</vt:lpstr>
      <vt:lpstr>1_TELEKOM_Master_DE_RC6 Kopie</vt:lpstr>
      <vt:lpstr>3_TELEKOM_Master_DE_RC6 Kopie</vt:lpstr>
      <vt:lpstr>4_TELEKOM_Master_DE_RC6 Kopie</vt:lpstr>
      <vt:lpstr>TELEKOM_Master_DE_RC6 Kopie</vt:lpstr>
      <vt:lpstr>think-cell Slide</vt:lpstr>
      <vt:lpstr>think-cell Folie</vt:lpstr>
      <vt:lpstr>PowerPoint-Präsentation</vt:lpstr>
      <vt:lpstr>Primary Clock concepts with measurement results Agenda</vt:lpstr>
      <vt:lpstr>Primary Clock concepts with measurement results Motivation for a new measurement campaign in 2022</vt:lpstr>
      <vt:lpstr>Primary Clock concepts with measurement results [1] From ITU-T specification to System Under Test (1/2)</vt:lpstr>
      <vt:lpstr>Primary Clock concepts with measurement results From ITU-T specification to System Under Test</vt:lpstr>
      <vt:lpstr>Primary Clock concepts with measurement results [2] Measurement setup</vt:lpstr>
      <vt:lpstr>Primary Clock concepts with measurement results [3] Schwabe/Hale cycle:  The solar activity minimum is over: 2020 vs. 2022</vt:lpstr>
      <vt:lpstr>Primary Clock concepts with measurement results [3] The solar activity minimum is over: 2020 vs. 2022</vt:lpstr>
      <vt:lpstr>PowerPoint-Präsentation</vt:lpstr>
      <vt:lpstr>Primary Clock concepts with measurement results [4] The solar activity minimum is over: PRTC-A results 2020 vs. 2022</vt:lpstr>
      <vt:lpstr>Primary Clock concepts with measurement results [4] The solar activity          minimum is over:           PRTC-A results          2020 vs. 2022</vt:lpstr>
      <vt:lpstr>PowerPoint-Präsentation</vt:lpstr>
      <vt:lpstr>Primary Clock concepts with measurement results [4] The solar activity minimum is over: PRTC-B results</vt:lpstr>
      <vt:lpstr>Primary Clock concepts with measurement results [4] The solar activity minimum is over: PRTC-B results</vt:lpstr>
      <vt:lpstr>Primary Clock concepts with measurement results [4] The solar activity          minimum is over:           PRTC-B results  </vt:lpstr>
      <vt:lpstr>PowerPoint-Präsentation</vt:lpstr>
      <vt:lpstr>Primary Clock concepts with measurement results [4] ePRTC results: Time Error during startup phase and locked mode</vt:lpstr>
      <vt:lpstr>Primary Clock concepts with measurement results [4] ePRTC results in locked mode phase with MTIE and TDEV masks</vt:lpstr>
      <vt:lpstr>Primary Clock concepts with measurement results [4] ePRTC results in locked mode phase with MTIE and TDEV masks</vt:lpstr>
      <vt:lpstr>Primary Clock concepts with measurement results [4] ePRTC results:  locked - holdover – locked mode</vt:lpstr>
      <vt:lpstr>Primary Clock concepts with measurement results [4] ePRTC results: locked - holdover – locked mode</vt:lpstr>
      <vt:lpstr>Primary Clock concepts with measurement results Outcome / summary</vt:lpstr>
      <vt:lpstr>Primary Clock concepts with measurement results </vt:lpstr>
      <vt:lpstr>PowerPoint-Präsentation</vt:lpstr>
      <vt:lpstr>Primary Clock concepts with measurement results Backup:  Systems are accurate by design </vt:lpstr>
      <vt:lpstr>Primary Clock concepts with measurement results Backup: contributions to uncertainty of measurement results</vt:lpstr>
    </vt:vector>
  </TitlesOfParts>
  <Company>Interbrand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SyncNet2020 Master Plan</dc:title>
  <dc:creator>Helmut Imlau</dc:creator>
  <cp:lastModifiedBy>Imlau, Helmut</cp:lastModifiedBy>
  <cp:revision>4641</cp:revision>
  <cp:lastPrinted>2021-10-20T06:03:35Z</cp:lastPrinted>
  <dcterms:created xsi:type="dcterms:W3CDTF">2011-07-07T11:12:14Z</dcterms:created>
  <dcterms:modified xsi:type="dcterms:W3CDTF">2022-11-05T12:41:40Z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000800f2470000000000010250600207b98007b004f000</vt:lpwstr>
  </property>
  <property fmtid="{D5CDD505-2E9C-101B-9397-08002B2CF9AE}" pid="3" name="ContentTypeId">
    <vt:lpwstr>0x0101003206D1CEEB57844BBDE672B7600EB56A</vt:lpwstr>
  </property>
</Properties>
</file>